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79" r:id="rId14"/>
    <p:sldId id="267" r:id="rId15"/>
    <p:sldId id="268" r:id="rId16"/>
    <p:sldId id="269" r:id="rId17"/>
    <p:sldId id="270" r:id="rId18"/>
  </p:sldIdLst>
  <p:sldSz cx="12192000" cy="6858000"/>
  <p:notesSz cx="6888163" cy="100203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3721A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3721A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3721A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3721A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3721A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3721A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3721A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3721A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3721A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8DF4D5-DDA6-4866-A667-D4F9EDF5584E}" v="1" dt="2025-10-13T12:07:11.28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53721A"/>
        </a:fontRef>
        <a:srgbClr val="53721A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4CA"/>
          </a:solidFill>
        </a:fill>
      </a:tcStyle>
    </a:wholeTbl>
    <a:band2H>
      <a:tcTxStyle/>
      <a:tcStyle>
        <a:tcBdr/>
        <a:fill>
          <a:solidFill>
            <a:srgbClr val="EBF2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Ref idx="major">
          <a:srgbClr val="53721A"/>
        </a:fontRef>
        <a:srgbClr val="53721A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4CA"/>
          </a:solidFill>
        </a:fill>
      </a:tcStyle>
    </a:wholeTbl>
    <a:band2H>
      <a:tcTxStyle/>
      <a:tcStyle>
        <a:tcBdr/>
        <a:fill>
          <a:solidFill>
            <a:srgbClr val="EBF2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n" i="off">
        <a:fontRef idx="major">
          <a:srgbClr val="53721A"/>
        </a:fontRef>
        <a:srgbClr val="53721A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DBCB"/>
          </a:solidFill>
        </a:fill>
      </a:tcStyle>
    </a:wholeTbl>
    <a:band2H>
      <a:tcTxStyle/>
      <a:tcStyle>
        <a:tcBdr/>
        <a:fill>
          <a:solidFill>
            <a:srgbClr val="EAEE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n" i="off">
        <a:fontRef idx="major">
          <a:srgbClr val="53721A"/>
        </a:fontRef>
        <a:srgbClr val="53721A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CCA"/>
          </a:solidFill>
        </a:fill>
      </a:tcStyle>
    </a:wholeTbl>
    <a:band2H>
      <a:tcTxStyle/>
      <a:tcStyle>
        <a:tcBdr/>
        <a:fill>
          <a:solidFill>
            <a:srgbClr val="FFF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n" i="off">
        <a:fontRef idx="major">
          <a:srgbClr val="53721A"/>
        </a:fontRef>
        <a:srgbClr val="5372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B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53721A"/>
        </a:fontRef>
        <a:srgbClr val="5372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3721A"/>
              </a:solidFill>
              <a:prstDash val="solid"/>
              <a:round/>
            </a:ln>
          </a:top>
          <a:bottom>
            <a:ln w="25400" cap="flat">
              <a:solidFill>
                <a:srgbClr val="53721A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3721A"/>
              </a:solidFill>
              <a:prstDash val="solid"/>
              <a:round/>
            </a:ln>
          </a:top>
          <a:bottom>
            <a:ln w="25400" cap="flat">
              <a:solidFill>
                <a:srgbClr val="53721A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n" i="off">
        <a:fontRef idx="major">
          <a:srgbClr val="53721A"/>
        </a:fontRef>
        <a:srgbClr val="53721A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4CB"/>
          </a:solidFill>
        </a:fill>
      </a:tcStyle>
    </a:wholeTbl>
    <a:band2H>
      <a:tcTxStyle/>
      <a:tcStyle>
        <a:tcBdr/>
        <a:fill>
          <a:solidFill>
            <a:srgbClr val="E9EB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3721A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3721A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3721A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495" autoAdjust="0"/>
  </p:normalViewPr>
  <p:slideViewPr>
    <p:cSldViewPr snapToGrid="0">
      <p:cViewPr varScale="1">
        <p:scale>
          <a:sx n="106" d="100"/>
          <a:sy n="106" d="100"/>
        </p:scale>
        <p:origin x="23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  <a:prstGeom prst="rect">
            <a:avLst/>
          </a:prstGeom>
        </p:spPr>
        <p:txBody>
          <a:bodyPr lIns="92418" tIns="46209" rIns="92418" bIns="46209"/>
          <a:lstStyle/>
          <a:p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body" sz="quarter" idx="1"/>
          </p:nvPr>
        </p:nvSpPr>
        <p:spPr>
          <a:xfrm>
            <a:off x="918423" y="4759642"/>
            <a:ext cx="5051319" cy="4509135"/>
          </a:xfrm>
          <a:prstGeom prst="rect">
            <a:avLst/>
          </a:prstGeom>
        </p:spPr>
        <p:txBody>
          <a:bodyPr lIns="92418" tIns="46209" rIns="92418" bIns="4620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38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7" name="Shape 3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3" name="Shape 3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2" name="Shape 3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8" name="Shape 3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5" name="Shape 2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3" name="Shape 27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3" name="Shape 2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5" descr="Imag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6104954"/>
            <a:ext cx="1440160" cy="653308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Rectangle 26"/>
          <p:cNvSpPr/>
          <p:nvPr/>
        </p:nvSpPr>
        <p:spPr>
          <a:xfrm>
            <a:off x="11582400" y="6316493"/>
            <a:ext cx="441768" cy="441770"/>
          </a:xfrm>
          <a:prstGeom prst="rect">
            <a:avLst/>
          </a:prstGeom>
          <a:solidFill>
            <a:srgbClr val="6E141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7" name="Rectangle 28"/>
          <p:cNvSpPr/>
          <p:nvPr/>
        </p:nvSpPr>
        <p:spPr>
          <a:xfrm>
            <a:off x="10664425" y="6327287"/>
            <a:ext cx="313162" cy="31316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8" name="Rectangle 29"/>
          <p:cNvSpPr/>
          <p:nvPr/>
        </p:nvSpPr>
        <p:spPr>
          <a:xfrm>
            <a:off x="11524029" y="5964647"/>
            <a:ext cx="313162" cy="313162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9" name="Rectangle 30"/>
          <p:cNvSpPr/>
          <p:nvPr/>
        </p:nvSpPr>
        <p:spPr>
          <a:xfrm>
            <a:off x="11205788" y="6293472"/>
            <a:ext cx="313162" cy="31316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0" name="Rectangle 31"/>
          <p:cNvSpPr/>
          <p:nvPr/>
        </p:nvSpPr>
        <p:spPr>
          <a:xfrm>
            <a:off x="11680611" y="5634456"/>
            <a:ext cx="313162" cy="31316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1" name="Rectangle 32"/>
          <p:cNvSpPr/>
          <p:nvPr/>
        </p:nvSpPr>
        <p:spPr>
          <a:xfrm>
            <a:off x="11303093" y="5825957"/>
            <a:ext cx="215857" cy="21585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2" name="Rectangle 33"/>
          <p:cNvSpPr/>
          <p:nvPr/>
        </p:nvSpPr>
        <p:spPr>
          <a:xfrm>
            <a:off x="11024464" y="5945806"/>
            <a:ext cx="264716" cy="264716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3" name="Rectangle 34"/>
          <p:cNvSpPr/>
          <p:nvPr/>
        </p:nvSpPr>
        <p:spPr>
          <a:xfrm>
            <a:off x="11858962" y="5418432"/>
            <a:ext cx="166384" cy="16638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4" name="Rectangle 35"/>
          <p:cNvSpPr/>
          <p:nvPr/>
        </p:nvSpPr>
        <p:spPr>
          <a:xfrm>
            <a:off x="10808440" y="6049459"/>
            <a:ext cx="166384" cy="166384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5" name="Rectangle 36"/>
          <p:cNvSpPr/>
          <p:nvPr/>
        </p:nvSpPr>
        <p:spPr>
          <a:xfrm>
            <a:off x="10980673" y="6382687"/>
            <a:ext cx="166384" cy="166384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6" name="Rectangle 37"/>
          <p:cNvSpPr/>
          <p:nvPr/>
        </p:nvSpPr>
        <p:spPr>
          <a:xfrm>
            <a:off x="11459674" y="5584814"/>
            <a:ext cx="166384" cy="16638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7" name="Rectangle 38"/>
          <p:cNvSpPr/>
          <p:nvPr/>
        </p:nvSpPr>
        <p:spPr>
          <a:xfrm>
            <a:off x="11312496" y="6066504"/>
            <a:ext cx="166384" cy="16638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8" name="Rectangle 39"/>
          <p:cNvSpPr/>
          <p:nvPr/>
        </p:nvSpPr>
        <p:spPr>
          <a:xfrm>
            <a:off x="11918143" y="5986343"/>
            <a:ext cx="166384" cy="166384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14400" y="2130426"/>
            <a:ext cx="10363200" cy="1470027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44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97A489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97A489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97A489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97A489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97A48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33573" y="6450555"/>
            <a:ext cx="266659" cy="2311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963084" y="4406903"/>
            <a:ext cx="10363201" cy="1362077"/>
          </a:xfrm>
          <a:prstGeom prst="rect">
            <a:avLst/>
          </a:prstGeom>
        </p:spPr>
        <p:txBody>
          <a:bodyPr anchor="t"/>
          <a:lstStyle>
            <a:lvl1pPr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97A489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97A489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97A489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97A489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97A48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42457" y="6448599"/>
            <a:ext cx="266659" cy="2311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xfrm>
            <a:off x="911424" y="2751065"/>
            <a:ext cx="10363201" cy="1470026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pic>
        <p:nvPicPr>
          <p:cNvPr id="89" name="Image 16" descr="Imag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19" y="621808"/>
            <a:ext cx="3648458" cy="1655066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Rectangle 17"/>
          <p:cNvSpPr/>
          <p:nvPr/>
        </p:nvSpPr>
        <p:spPr>
          <a:xfrm>
            <a:off x="1403648" y="6161909"/>
            <a:ext cx="441770" cy="441770"/>
          </a:xfrm>
          <a:prstGeom prst="rect">
            <a:avLst/>
          </a:prstGeom>
          <a:solidFill>
            <a:srgbClr val="6E141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91" name="Rectangle 18"/>
          <p:cNvSpPr/>
          <p:nvPr/>
        </p:nvSpPr>
        <p:spPr>
          <a:xfrm>
            <a:off x="7340679" y="6130992"/>
            <a:ext cx="399676" cy="399676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92" name="Rectangle 19"/>
          <p:cNvSpPr/>
          <p:nvPr/>
        </p:nvSpPr>
        <p:spPr>
          <a:xfrm>
            <a:off x="3059643" y="6174420"/>
            <a:ext cx="399676" cy="399676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93" name="Rectangle 20"/>
          <p:cNvSpPr/>
          <p:nvPr/>
        </p:nvSpPr>
        <p:spPr>
          <a:xfrm>
            <a:off x="2459233" y="6282952"/>
            <a:ext cx="399676" cy="399676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94" name="Rectangle 21"/>
          <p:cNvSpPr/>
          <p:nvPr/>
        </p:nvSpPr>
        <p:spPr>
          <a:xfrm>
            <a:off x="5375523" y="6282952"/>
            <a:ext cx="399676" cy="39967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95" name="Rectangle 22"/>
          <p:cNvSpPr/>
          <p:nvPr/>
        </p:nvSpPr>
        <p:spPr>
          <a:xfrm>
            <a:off x="4073133" y="6207302"/>
            <a:ext cx="275490" cy="27549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96" name="Rectangle 23"/>
          <p:cNvSpPr/>
          <p:nvPr/>
        </p:nvSpPr>
        <p:spPr>
          <a:xfrm>
            <a:off x="6389015" y="6374257"/>
            <a:ext cx="337847" cy="337846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97" name="Rectangle 24"/>
          <p:cNvSpPr/>
          <p:nvPr/>
        </p:nvSpPr>
        <p:spPr>
          <a:xfrm>
            <a:off x="4962440" y="6176781"/>
            <a:ext cx="212348" cy="212348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98" name="Rectangle 25"/>
          <p:cNvSpPr/>
          <p:nvPr/>
        </p:nvSpPr>
        <p:spPr>
          <a:xfrm>
            <a:off x="4549356" y="6437007"/>
            <a:ext cx="212348" cy="212348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99" name="Rectangle 26"/>
          <p:cNvSpPr/>
          <p:nvPr/>
        </p:nvSpPr>
        <p:spPr>
          <a:xfrm>
            <a:off x="6927597" y="6365245"/>
            <a:ext cx="212348" cy="212348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00" name="Rectangle 27"/>
          <p:cNvSpPr/>
          <p:nvPr/>
        </p:nvSpPr>
        <p:spPr>
          <a:xfrm>
            <a:off x="3660052" y="6497506"/>
            <a:ext cx="212348" cy="21234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01" name="Rectangle 28"/>
          <p:cNvSpPr/>
          <p:nvPr/>
        </p:nvSpPr>
        <p:spPr>
          <a:xfrm>
            <a:off x="5975934" y="6374257"/>
            <a:ext cx="212348" cy="21234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02" name="Rectangle 29"/>
          <p:cNvSpPr/>
          <p:nvPr/>
        </p:nvSpPr>
        <p:spPr>
          <a:xfrm>
            <a:off x="2046152" y="6093297"/>
            <a:ext cx="212348" cy="212348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03" name="Rectangle 30"/>
          <p:cNvSpPr/>
          <p:nvPr/>
        </p:nvSpPr>
        <p:spPr>
          <a:xfrm>
            <a:off x="10476979" y="6161906"/>
            <a:ext cx="441770" cy="441770"/>
          </a:xfrm>
          <a:prstGeom prst="rect">
            <a:avLst/>
          </a:prstGeom>
          <a:solidFill>
            <a:srgbClr val="6E141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04" name="Rectangle 31"/>
          <p:cNvSpPr/>
          <p:nvPr/>
        </p:nvSpPr>
        <p:spPr>
          <a:xfrm>
            <a:off x="8981699" y="6174418"/>
            <a:ext cx="399676" cy="399676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05" name="Rectangle 32"/>
          <p:cNvSpPr/>
          <p:nvPr/>
        </p:nvSpPr>
        <p:spPr>
          <a:xfrm>
            <a:off x="8381289" y="6282949"/>
            <a:ext cx="399676" cy="399676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06" name="Rectangle 34"/>
          <p:cNvSpPr/>
          <p:nvPr/>
        </p:nvSpPr>
        <p:spPr>
          <a:xfrm>
            <a:off x="9995189" y="6207300"/>
            <a:ext cx="275490" cy="27549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07" name="Rectangle 47"/>
          <p:cNvSpPr/>
          <p:nvPr/>
        </p:nvSpPr>
        <p:spPr>
          <a:xfrm>
            <a:off x="9582108" y="6497504"/>
            <a:ext cx="212348" cy="21234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08" name="Rectangle 48"/>
          <p:cNvSpPr/>
          <p:nvPr/>
        </p:nvSpPr>
        <p:spPr>
          <a:xfrm>
            <a:off x="7968208" y="6093295"/>
            <a:ext cx="212348" cy="212348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04270" y="6240781"/>
            <a:ext cx="266660" cy="2311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 25" descr="Imag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6104954"/>
            <a:ext cx="1440160" cy="653308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Rectangle 26"/>
          <p:cNvSpPr/>
          <p:nvPr/>
        </p:nvSpPr>
        <p:spPr>
          <a:xfrm>
            <a:off x="11582400" y="6316493"/>
            <a:ext cx="441768" cy="441770"/>
          </a:xfrm>
          <a:prstGeom prst="rect">
            <a:avLst/>
          </a:prstGeom>
          <a:solidFill>
            <a:srgbClr val="6E141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18" name="Rectangle 28"/>
          <p:cNvSpPr/>
          <p:nvPr/>
        </p:nvSpPr>
        <p:spPr>
          <a:xfrm>
            <a:off x="10664425" y="6327287"/>
            <a:ext cx="313162" cy="31316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19" name="Rectangle 29"/>
          <p:cNvSpPr/>
          <p:nvPr/>
        </p:nvSpPr>
        <p:spPr>
          <a:xfrm>
            <a:off x="11524029" y="5964647"/>
            <a:ext cx="313162" cy="313162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20" name="Rectangle 30"/>
          <p:cNvSpPr/>
          <p:nvPr/>
        </p:nvSpPr>
        <p:spPr>
          <a:xfrm>
            <a:off x="11205788" y="6293472"/>
            <a:ext cx="313162" cy="31316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21" name="Rectangle 31"/>
          <p:cNvSpPr/>
          <p:nvPr/>
        </p:nvSpPr>
        <p:spPr>
          <a:xfrm>
            <a:off x="11680611" y="5634456"/>
            <a:ext cx="313162" cy="31316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22" name="Rectangle 32"/>
          <p:cNvSpPr/>
          <p:nvPr/>
        </p:nvSpPr>
        <p:spPr>
          <a:xfrm>
            <a:off x="11303093" y="5825957"/>
            <a:ext cx="215857" cy="21585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23" name="Rectangle 33"/>
          <p:cNvSpPr/>
          <p:nvPr/>
        </p:nvSpPr>
        <p:spPr>
          <a:xfrm>
            <a:off x="11024464" y="5945806"/>
            <a:ext cx="264716" cy="264716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24" name="Rectangle 34"/>
          <p:cNvSpPr/>
          <p:nvPr/>
        </p:nvSpPr>
        <p:spPr>
          <a:xfrm>
            <a:off x="11858962" y="5418432"/>
            <a:ext cx="166384" cy="16638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25" name="Rectangle 35"/>
          <p:cNvSpPr/>
          <p:nvPr/>
        </p:nvSpPr>
        <p:spPr>
          <a:xfrm>
            <a:off x="10808440" y="6049459"/>
            <a:ext cx="166384" cy="166384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26" name="Rectangle 36"/>
          <p:cNvSpPr/>
          <p:nvPr/>
        </p:nvSpPr>
        <p:spPr>
          <a:xfrm>
            <a:off x="10980673" y="6382687"/>
            <a:ext cx="166384" cy="166384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27" name="Rectangle 37"/>
          <p:cNvSpPr/>
          <p:nvPr/>
        </p:nvSpPr>
        <p:spPr>
          <a:xfrm>
            <a:off x="11459674" y="5584814"/>
            <a:ext cx="166384" cy="16638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28" name="Rectangle 38"/>
          <p:cNvSpPr/>
          <p:nvPr/>
        </p:nvSpPr>
        <p:spPr>
          <a:xfrm>
            <a:off x="11312496" y="6066504"/>
            <a:ext cx="166384" cy="16638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29" name="Rectangle 39"/>
          <p:cNvSpPr/>
          <p:nvPr/>
        </p:nvSpPr>
        <p:spPr>
          <a:xfrm>
            <a:off x="11918143" y="5986343"/>
            <a:ext cx="166384" cy="166384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30" name="Title Text"/>
          <p:cNvSpPr txBox="1">
            <a:spLocks noGrp="1"/>
          </p:cNvSpPr>
          <p:nvPr>
            <p:ph type="title"/>
          </p:nvPr>
        </p:nvSpPr>
        <p:spPr>
          <a:xfrm>
            <a:off x="623391" y="274638"/>
            <a:ext cx="1095901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buClr>
                <a:srgbClr val="53721A"/>
              </a:buClr>
              <a:buFontTx/>
              <a:buChar char="▪"/>
              <a:defRPr sz="2400">
                <a:solidFill>
                  <a:schemeClr val="accent2"/>
                </a:solidFill>
              </a:defRPr>
            </a:lvl1pPr>
            <a:lvl2pPr marL="800100" indent="-342900">
              <a:spcBef>
                <a:spcPts val="500"/>
              </a:spcBef>
              <a:buClr>
                <a:srgbClr val="53721A"/>
              </a:buClr>
              <a:buFontTx/>
              <a:buChar char="✓"/>
              <a:defRPr sz="2400">
                <a:solidFill>
                  <a:schemeClr val="accent2"/>
                </a:solidFill>
              </a:defRPr>
            </a:lvl2pPr>
            <a:lvl3pPr>
              <a:spcBef>
                <a:spcPts val="500"/>
              </a:spcBef>
              <a:buClr>
                <a:srgbClr val="53721A"/>
              </a:buClr>
              <a:buFontTx/>
              <a:defRPr sz="2400">
                <a:solidFill>
                  <a:schemeClr val="accent2"/>
                </a:solidFill>
              </a:defRPr>
            </a:lvl3pPr>
            <a:lvl4pPr marL="1714500" indent="-342900">
              <a:spcBef>
                <a:spcPts val="500"/>
              </a:spcBef>
              <a:buClr>
                <a:srgbClr val="53721A"/>
              </a:buClr>
              <a:buFontTx/>
              <a:defRPr sz="2400">
                <a:solidFill>
                  <a:schemeClr val="accent2"/>
                </a:solidFill>
              </a:defRPr>
            </a:lvl4pPr>
            <a:lvl5pPr marL="2171700" indent="-342900">
              <a:spcBef>
                <a:spcPts val="500"/>
              </a:spcBef>
              <a:buClr>
                <a:srgbClr val="53721A"/>
              </a:buClr>
              <a:buFontTx/>
              <a:defRPr sz="2400">
                <a:solidFill>
                  <a:schemeClr val="accent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5" descr="Imag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3" y="6104954"/>
            <a:ext cx="1440160" cy="65330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6"/>
          <p:cNvSpPr/>
          <p:nvPr/>
        </p:nvSpPr>
        <p:spPr>
          <a:xfrm>
            <a:off x="11582400" y="6316493"/>
            <a:ext cx="441768" cy="441770"/>
          </a:xfrm>
          <a:prstGeom prst="rect">
            <a:avLst/>
          </a:prstGeom>
          <a:solidFill>
            <a:srgbClr val="6E141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4" name="Rectangle 28"/>
          <p:cNvSpPr/>
          <p:nvPr/>
        </p:nvSpPr>
        <p:spPr>
          <a:xfrm>
            <a:off x="10664425" y="6327287"/>
            <a:ext cx="313162" cy="31316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5" name="Rectangle 29"/>
          <p:cNvSpPr/>
          <p:nvPr/>
        </p:nvSpPr>
        <p:spPr>
          <a:xfrm>
            <a:off x="11524029" y="5964647"/>
            <a:ext cx="313162" cy="313162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6" name="Rectangle 30"/>
          <p:cNvSpPr/>
          <p:nvPr/>
        </p:nvSpPr>
        <p:spPr>
          <a:xfrm>
            <a:off x="11205788" y="6293472"/>
            <a:ext cx="313162" cy="31316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7" name="Rectangle 31"/>
          <p:cNvSpPr/>
          <p:nvPr/>
        </p:nvSpPr>
        <p:spPr>
          <a:xfrm>
            <a:off x="11680611" y="5634456"/>
            <a:ext cx="313162" cy="31316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8" name="Rectangle 32"/>
          <p:cNvSpPr/>
          <p:nvPr/>
        </p:nvSpPr>
        <p:spPr>
          <a:xfrm>
            <a:off x="11303093" y="5825957"/>
            <a:ext cx="215857" cy="21585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9" name="Rectangle 33"/>
          <p:cNvSpPr/>
          <p:nvPr/>
        </p:nvSpPr>
        <p:spPr>
          <a:xfrm>
            <a:off x="11024464" y="5945806"/>
            <a:ext cx="264716" cy="264716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0" name="Rectangle 34"/>
          <p:cNvSpPr/>
          <p:nvPr/>
        </p:nvSpPr>
        <p:spPr>
          <a:xfrm>
            <a:off x="11858962" y="5418432"/>
            <a:ext cx="166384" cy="16638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1" name="Rectangle 35"/>
          <p:cNvSpPr/>
          <p:nvPr/>
        </p:nvSpPr>
        <p:spPr>
          <a:xfrm>
            <a:off x="10808440" y="6049459"/>
            <a:ext cx="166384" cy="166384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2" name="Rectangle 36"/>
          <p:cNvSpPr/>
          <p:nvPr/>
        </p:nvSpPr>
        <p:spPr>
          <a:xfrm>
            <a:off x="10980673" y="6382687"/>
            <a:ext cx="166384" cy="166384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3" name="Rectangle 37"/>
          <p:cNvSpPr/>
          <p:nvPr/>
        </p:nvSpPr>
        <p:spPr>
          <a:xfrm>
            <a:off x="11459674" y="5584814"/>
            <a:ext cx="166384" cy="16638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4" name="Rectangle 38"/>
          <p:cNvSpPr/>
          <p:nvPr/>
        </p:nvSpPr>
        <p:spPr>
          <a:xfrm>
            <a:off x="11312496" y="6066504"/>
            <a:ext cx="166384" cy="16638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5" name="Rectangle 39"/>
          <p:cNvSpPr/>
          <p:nvPr/>
        </p:nvSpPr>
        <p:spPr>
          <a:xfrm>
            <a:off x="11918143" y="5986343"/>
            <a:ext cx="166384" cy="166384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17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418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49353" y="6448599"/>
            <a:ext cx="266659" cy="2311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ctr">
              <a:defRPr sz="9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53721A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53721A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53721A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53721A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53721A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53721A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53721A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53721A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53721A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53721A"/>
          </a:solidFill>
          <a:uFillTx/>
          <a:latin typeface="Verdana"/>
          <a:ea typeface="Verdana"/>
          <a:cs typeface="Verdana"/>
          <a:sym typeface="Verdana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53721A"/>
          </a:solidFill>
          <a:uFillTx/>
          <a:latin typeface="Verdana"/>
          <a:ea typeface="Verdana"/>
          <a:cs typeface="Verdana"/>
          <a:sym typeface="Verdana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53721A"/>
          </a:solidFill>
          <a:uFillTx/>
          <a:latin typeface="Verdana"/>
          <a:ea typeface="Verdana"/>
          <a:cs typeface="Verdana"/>
          <a:sym typeface="Verdana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53721A"/>
          </a:solidFill>
          <a:uFillTx/>
          <a:latin typeface="Verdana"/>
          <a:ea typeface="Verdana"/>
          <a:cs typeface="Verdana"/>
          <a:sym typeface="Verdana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53721A"/>
          </a:solidFill>
          <a:uFillTx/>
          <a:latin typeface="Verdana"/>
          <a:ea typeface="Verdana"/>
          <a:cs typeface="Verdana"/>
          <a:sym typeface="Verdana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53721A"/>
          </a:solidFill>
          <a:uFillTx/>
          <a:latin typeface="Verdana"/>
          <a:ea typeface="Verdana"/>
          <a:cs typeface="Verdana"/>
          <a:sym typeface="Verdana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53721A"/>
          </a:solidFill>
          <a:uFillTx/>
          <a:latin typeface="Verdana"/>
          <a:ea typeface="Verdana"/>
          <a:cs typeface="Verdana"/>
          <a:sym typeface="Verdana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53721A"/>
          </a:solidFill>
          <a:uFillTx/>
          <a:latin typeface="Verdana"/>
          <a:ea typeface="Verdana"/>
          <a:cs typeface="Verdana"/>
          <a:sym typeface="Verdana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53721A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hyperlink" Target="mailto:as.perrin@terresinovia.fr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hyperlink" Target="mailto:s.cadoux@terresinovia.fr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re 1"/>
          <p:cNvSpPr txBox="1">
            <a:spLocks noGrp="1"/>
          </p:cNvSpPr>
          <p:nvPr>
            <p:ph type="title"/>
          </p:nvPr>
        </p:nvSpPr>
        <p:spPr>
          <a:xfrm>
            <a:off x="1055439" y="2527873"/>
            <a:ext cx="10081122" cy="1470028"/>
          </a:xfrm>
          <a:prstGeom prst="rect">
            <a:avLst/>
          </a:prstGeom>
        </p:spPr>
        <p:txBody>
          <a:bodyPr/>
          <a:lstStyle/>
          <a:p>
            <a:pPr>
              <a:defRPr sz="2800">
                <a:solidFill>
                  <a:srgbClr val="6E1415"/>
                </a:solidFill>
              </a:defRPr>
            </a:pPr>
            <a:r>
              <a:rPr dirty="0"/>
              <a:t>The ’Dashboard’ as a tool </a:t>
            </a:r>
            <a:br>
              <a:rPr dirty="0"/>
            </a:br>
            <a:r>
              <a:rPr dirty="0"/>
              <a:t>for monitoring the improvement of soil fertility and supporting </a:t>
            </a:r>
            <a:r>
              <a:rPr lang="fr-FR" sz="2800" dirty="0">
                <a:solidFill>
                  <a:srgbClr val="6E1415"/>
                </a:solidFill>
              </a:rPr>
              <a:t>agroecological</a:t>
            </a:r>
            <a:r>
              <a:rPr dirty="0"/>
              <a:t> transition</a:t>
            </a:r>
            <a:r>
              <a:rPr lang="fr-FR" dirty="0"/>
              <a:t>s</a:t>
            </a:r>
            <a:endParaRPr dirty="0"/>
          </a:p>
        </p:txBody>
      </p:sp>
      <p:sp>
        <p:nvSpPr>
          <p:cNvPr id="142" name="ZoneTexte 5"/>
          <p:cNvSpPr txBox="1"/>
          <p:nvPr/>
        </p:nvSpPr>
        <p:spPr>
          <a:xfrm>
            <a:off x="1077074" y="4293883"/>
            <a:ext cx="10190694" cy="679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spcBef>
                <a:spcPts val="500"/>
              </a:spcBef>
              <a:defRPr sz="2000">
                <a:solidFill>
                  <a:srgbClr val="6E141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Anne-Sophie Perrin, </a:t>
            </a:r>
            <a:r>
              <a:rPr u="sng" dirty="0"/>
              <a:t>Stéphane Cadoux</a:t>
            </a:r>
            <a:r>
              <a:rPr lang="fr-FR" u="sng" dirty="0"/>
              <a:t>,</a:t>
            </a:r>
            <a:r>
              <a:rPr dirty="0"/>
              <a:t> Michael Geloen</a:t>
            </a:r>
            <a:r>
              <a:rPr lang="fr-FR" dirty="0"/>
              <a:t> and Joséphine Peigné</a:t>
            </a:r>
            <a:r>
              <a:rPr u="sng" dirty="0"/>
              <a:t>  </a:t>
            </a:r>
          </a:p>
          <a:p>
            <a:pPr>
              <a:spcBef>
                <a:spcPts val="500"/>
              </a:spcBef>
              <a:defRPr sz="1400" u="sng">
                <a:solidFill>
                  <a:srgbClr val="366092"/>
                </a:solidFill>
                <a:uFill>
                  <a:solidFill>
                    <a:srgbClr val="366092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rPr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as.perrin@terresinovia.fr</a:t>
            </a:r>
            <a:r>
              <a:rPr u="none" dirty="0">
                <a:solidFill>
                  <a:srgbClr val="0070C0"/>
                </a:solidFill>
                <a:uFillTx/>
              </a:rPr>
              <a:t>, </a:t>
            </a:r>
            <a:r>
              <a:rPr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s.cadoux@terresinovia.fr</a:t>
            </a:r>
          </a:p>
        </p:txBody>
      </p:sp>
      <p:pic>
        <p:nvPicPr>
          <p:cNvPr id="143" name="Image 11" descr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7943" y="765923"/>
            <a:ext cx="2978471" cy="115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 13" descr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1210" y="988897"/>
            <a:ext cx="1450744" cy="64967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Rectangle 25"/>
          <p:cNvSpPr/>
          <p:nvPr/>
        </p:nvSpPr>
        <p:spPr>
          <a:xfrm>
            <a:off x="-31994" y="5678468"/>
            <a:ext cx="12154387" cy="1159698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pic>
        <p:nvPicPr>
          <p:cNvPr id="146" name="Image 14" descr="Imag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4500" y="5856225"/>
            <a:ext cx="1299195" cy="327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 15" descr="Image 15"/>
          <p:cNvPicPr>
            <a:picLocks noChangeAspect="1"/>
          </p:cNvPicPr>
          <p:nvPr/>
        </p:nvPicPr>
        <p:blipFill>
          <a:blip r:embed="rId8"/>
          <a:srcRect r="15087"/>
          <a:stretch>
            <a:fillRect/>
          </a:stretch>
        </p:blipFill>
        <p:spPr>
          <a:xfrm>
            <a:off x="4513264" y="5415791"/>
            <a:ext cx="976249" cy="1149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 16" descr="Imag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3756" y="5856225"/>
            <a:ext cx="1642178" cy="571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 17" descr="Imag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99130" y="5734579"/>
            <a:ext cx="869298" cy="486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 18" descr="Imag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12883" y="5867122"/>
            <a:ext cx="528393" cy="436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 19" descr="Imag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42120" y="5589720"/>
            <a:ext cx="1084667" cy="860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 20" descr="Imag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22413" y="5655793"/>
            <a:ext cx="1256687" cy="8590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 21" descr="Imag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25370" y="5961260"/>
            <a:ext cx="875444" cy="2268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 23" descr="Imag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46303" y="5437863"/>
            <a:ext cx="1147084" cy="356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 24" descr="Imag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11792" y="5000611"/>
            <a:ext cx="1421591" cy="359484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ZoneTexte 26"/>
          <p:cNvSpPr txBox="1"/>
          <p:nvPr/>
        </p:nvSpPr>
        <p:spPr>
          <a:xfrm>
            <a:off x="960486" y="5882831"/>
            <a:ext cx="928548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solidFill>
                  <a:srgbClr val="1E1C1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Partners: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Espace réservé du numéro de diapositive 3"/>
          <p:cNvSpPr txBox="1">
            <a:spLocks noGrp="1"/>
          </p:cNvSpPr>
          <p:nvPr>
            <p:ph type="sldNum" sz="quarter" idx="4294967295"/>
          </p:nvPr>
        </p:nvSpPr>
        <p:spPr>
          <a:xfrm>
            <a:off x="11674202" y="6450553"/>
            <a:ext cx="185399" cy="231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6" name="Rectangle 94">
            <a:extLst>
              <a:ext uri="{FF2B5EF4-FFF2-40B4-BE49-F238E27FC236}">
                <a16:creationId xmlns:a16="http://schemas.microsoft.com/office/drawing/2014/main" id="{DCBBC579-B05C-1E21-E6B8-586B43E184C3}"/>
              </a:ext>
            </a:extLst>
          </p:cNvPr>
          <p:cNvSpPr/>
          <p:nvPr/>
        </p:nvSpPr>
        <p:spPr>
          <a:xfrm>
            <a:off x="3956668" y="3612506"/>
            <a:ext cx="5284868" cy="2350998"/>
          </a:xfrm>
          <a:prstGeom prst="rect">
            <a:avLst/>
          </a:prstGeom>
          <a:solidFill>
            <a:srgbClr val="F8EDE8"/>
          </a:solidFill>
          <a:ln w="19050">
            <a:noFill/>
            <a:miter/>
          </a:ln>
        </p:spPr>
        <p:txBody>
          <a:bodyPr lIns="45718" tIns="45718" rIns="45718" bIns="45718" anchor="ctr"/>
          <a:lstStyle/>
          <a:p>
            <a:pPr marL="0" marR="0" lvl="0" indent="0" algn="ctr" defTabSz="9142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0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Aptos"/>
            </a:endParaRPr>
          </a:p>
        </p:txBody>
      </p:sp>
      <p:sp>
        <p:nvSpPr>
          <p:cNvPr id="7" name="Rectangle 94">
            <a:extLst>
              <a:ext uri="{FF2B5EF4-FFF2-40B4-BE49-F238E27FC236}">
                <a16:creationId xmlns:a16="http://schemas.microsoft.com/office/drawing/2014/main" id="{3E9FE403-F0CD-E77C-AFE9-35DAB4FE10A1}"/>
              </a:ext>
            </a:extLst>
          </p:cNvPr>
          <p:cNvSpPr/>
          <p:nvPr/>
        </p:nvSpPr>
        <p:spPr>
          <a:xfrm>
            <a:off x="255104" y="3612505"/>
            <a:ext cx="3512318" cy="2325139"/>
          </a:xfrm>
          <a:prstGeom prst="rect">
            <a:avLst/>
          </a:prstGeom>
          <a:solidFill>
            <a:srgbClr val="ECF9E7"/>
          </a:solidFill>
          <a:ln w="19050">
            <a:noFill/>
            <a:miter/>
          </a:ln>
        </p:spPr>
        <p:txBody>
          <a:bodyPr lIns="45718" tIns="45718" rIns="45718" bIns="45718" anchor="ctr"/>
          <a:lstStyle/>
          <a:p>
            <a:pPr marL="0" marR="0" lvl="0" indent="0" algn="ctr" defTabSz="9142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0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Aptos"/>
            </a:endParaRPr>
          </a:p>
        </p:txBody>
      </p:sp>
      <p:cxnSp>
        <p:nvCxnSpPr>
          <p:cNvPr id="10" name="Connecteur droit 65">
            <a:extLst>
              <a:ext uri="{FF2B5EF4-FFF2-40B4-BE49-F238E27FC236}">
                <a16:creationId xmlns:a16="http://schemas.microsoft.com/office/drawing/2014/main" id="{24063CF4-9A9D-9CF7-A73D-418957C0A2BC}"/>
              </a:ext>
            </a:extLst>
          </p:cNvPr>
          <p:cNvCxnSpPr>
            <a:cxnSpLocks/>
            <a:stCxn id="12" idx="0"/>
            <a:endCxn id="354" idx="2"/>
          </p:cNvCxnSpPr>
          <p:nvPr/>
        </p:nvCxnSpPr>
        <p:spPr>
          <a:xfrm flipH="1" flipV="1">
            <a:off x="7851566" y="3031871"/>
            <a:ext cx="2136846" cy="2485359"/>
          </a:xfrm>
          <a:prstGeom prst="straightConnector1">
            <a:avLst/>
          </a:prstGeom>
          <a:ln w="28575">
            <a:solidFill>
              <a:srgbClr val="996600"/>
            </a:solidFill>
            <a:miter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" name="ZoneTexte 67">
            <a:extLst>
              <a:ext uri="{FF2B5EF4-FFF2-40B4-BE49-F238E27FC236}">
                <a16:creationId xmlns:a16="http://schemas.microsoft.com/office/drawing/2014/main" id="{28B8A751-09D2-3550-E409-8A0127527CAB}"/>
              </a:ext>
            </a:extLst>
          </p:cNvPr>
          <p:cNvSpPr txBox="1"/>
          <p:nvPr/>
        </p:nvSpPr>
        <p:spPr>
          <a:xfrm>
            <a:off x="9241538" y="5517230"/>
            <a:ext cx="1493747" cy="492438"/>
          </a:xfrm>
          <a:prstGeom prst="rect">
            <a:avLst/>
          </a:prstGeom>
          <a:solidFill>
            <a:srgbClr val="996600"/>
          </a:solidFill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403203">
              <a:defRPr sz="110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lvl1pPr>
          </a:lstStyle>
          <a:p>
            <a:pPr marL="0" marR="0" lvl="0" indent="0" algn="ctr" defTabSz="403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ptos"/>
              </a:rPr>
              <a:t>Good </a:t>
            </a: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ptos"/>
              </a:rPr>
              <a:t>soil structure</a:t>
            </a: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Aptos"/>
            </a:endParaRPr>
          </a:p>
        </p:txBody>
      </p:sp>
      <p:sp>
        <p:nvSpPr>
          <p:cNvPr id="13" name="ZoneTexte 68">
            <a:extLst>
              <a:ext uri="{FF2B5EF4-FFF2-40B4-BE49-F238E27FC236}">
                <a16:creationId xmlns:a16="http://schemas.microsoft.com/office/drawing/2014/main" id="{533BC879-F6E9-7242-E070-8DC6C7474092}"/>
              </a:ext>
            </a:extLst>
          </p:cNvPr>
          <p:cNvSpPr txBox="1"/>
          <p:nvPr/>
        </p:nvSpPr>
        <p:spPr>
          <a:xfrm>
            <a:off x="7933539" y="4703384"/>
            <a:ext cx="1155588" cy="872932"/>
          </a:xfrm>
          <a:prstGeom prst="rect">
            <a:avLst/>
          </a:prstGeom>
          <a:solidFill>
            <a:srgbClr val="996600"/>
          </a:solidFill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6005" tIns="36005" rIns="36005" bIns="36005">
            <a:spAutoFit/>
          </a:bodyPr>
          <a:lstStyle>
            <a:lvl1pPr algn="ctr" defTabSz="403203">
              <a:defRPr sz="110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lvl1pPr>
          </a:lstStyle>
          <a:p>
            <a:pPr marL="0" marR="0" lvl="0" indent="0" algn="ctr" defTabSz="403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ptos"/>
              </a:rPr>
              <a:t>Non-</a:t>
            </a:r>
            <a:r>
              <a:rPr kumimoji="0" lang="fr-FR" sz="13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ptos"/>
              </a:rPr>
              <a:t>limiting</a:t>
            </a:r>
            <a:r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ptos"/>
              </a:rPr>
              <a:t> </a:t>
            </a:r>
            <a:r>
              <a:rPr kumimoji="0" lang="fr-FR" sz="13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ptos"/>
              </a:rPr>
              <a:t>biological</a:t>
            </a:r>
            <a:r>
              <a:rPr kumimoji="0" lang="fr-FR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ptos"/>
              </a:rPr>
              <a:t> </a:t>
            </a:r>
            <a:r>
              <a:rPr kumimoji="0" lang="fr-FR" sz="13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ptos"/>
              </a:rPr>
              <a:t>activity</a:t>
            </a:r>
            <a:endParaRPr kumimoji="0" lang="fr-FR" sz="13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Aptos"/>
            </a:endParaRPr>
          </a:p>
          <a:p>
            <a:pPr marL="0" marR="0" lvl="0" indent="0" algn="ctr" defTabSz="403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Aptos"/>
            </a:endParaRPr>
          </a:p>
        </p:txBody>
      </p:sp>
      <p:sp>
        <p:nvSpPr>
          <p:cNvPr id="14" name="ZoneTexte 69">
            <a:extLst>
              <a:ext uri="{FF2B5EF4-FFF2-40B4-BE49-F238E27FC236}">
                <a16:creationId xmlns:a16="http://schemas.microsoft.com/office/drawing/2014/main" id="{6D2553F7-1609-C897-2603-A088A6703D46}"/>
              </a:ext>
            </a:extLst>
          </p:cNvPr>
          <p:cNvSpPr txBox="1"/>
          <p:nvPr/>
        </p:nvSpPr>
        <p:spPr>
          <a:xfrm>
            <a:off x="6873986" y="4703384"/>
            <a:ext cx="977580" cy="892548"/>
          </a:xfrm>
          <a:prstGeom prst="rect">
            <a:avLst/>
          </a:prstGeom>
          <a:solidFill>
            <a:srgbClr val="996600"/>
          </a:solidFill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403203">
              <a:defRPr sz="110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lvl1pPr>
          </a:lstStyle>
          <a:p>
            <a:pPr marL="0" marR="0" lvl="0" indent="0" algn="ctr" defTabSz="403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ptos"/>
              </a:rPr>
              <a:t>Non-</a:t>
            </a:r>
            <a:r>
              <a:rPr kumimoji="0" lang="fr-FR" sz="13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ptos"/>
              </a:rPr>
              <a:t>limiting</a:t>
            </a:r>
            <a:r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ptos"/>
              </a:rPr>
              <a:t> </a:t>
            </a:r>
          </a:p>
          <a:p>
            <a:pPr marL="0" marR="0" lvl="0" indent="0" algn="ctr" defTabSz="403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ptos"/>
              </a:rPr>
              <a:t>soil</a:t>
            </a:r>
            <a:r>
              <a:rPr kumimoji="0" lang="fr-FR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ptos"/>
              </a:rPr>
              <a:t> pH</a:t>
            </a:r>
          </a:p>
          <a:p>
            <a:pPr marL="0" marR="0" lvl="0" indent="0" algn="ctr" defTabSz="403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Aptos"/>
            </a:endParaRPr>
          </a:p>
        </p:txBody>
      </p:sp>
      <p:sp>
        <p:nvSpPr>
          <p:cNvPr id="15" name="ZoneTexte 70">
            <a:extLst>
              <a:ext uri="{FF2B5EF4-FFF2-40B4-BE49-F238E27FC236}">
                <a16:creationId xmlns:a16="http://schemas.microsoft.com/office/drawing/2014/main" id="{958FD53D-3B8D-2F4E-E2A8-E1499357EB4C}"/>
              </a:ext>
            </a:extLst>
          </p:cNvPr>
          <p:cNvSpPr txBox="1"/>
          <p:nvPr/>
        </p:nvSpPr>
        <p:spPr>
          <a:xfrm>
            <a:off x="5617191" y="4707809"/>
            <a:ext cx="1155588" cy="892548"/>
          </a:xfrm>
          <a:prstGeom prst="rect">
            <a:avLst/>
          </a:prstGeom>
          <a:solidFill>
            <a:srgbClr val="996600"/>
          </a:solidFill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403203">
              <a:defRPr sz="11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lvl1pPr>
          </a:lstStyle>
          <a:p>
            <a:pPr marL="0" marR="0" lvl="0" indent="0" algn="ctr" defTabSz="403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ptos"/>
              </a:rPr>
              <a:t>Non-limiting </a:t>
            </a: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ptos"/>
              </a:rPr>
              <a:t>Temp. and moisture</a:t>
            </a:r>
          </a:p>
          <a:p>
            <a:pPr marL="0" marR="0" lvl="0" indent="0" algn="ctr" defTabSz="403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Aptos"/>
            </a:endParaRPr>
          </a:p>
        </p:txBody>
      </p:sp>
      <p:cxnSp>
        <p:nvCxnSpPr>
          <p:cNvPr id="16" name="Connecteur droit 71">
            <a:extLst>
              <a:ext uri="{FF2B5EF4-FFF2-40B4-BE49-F238E27FC236}">
                <a16:creationId xmlns:a16="http://schemas.microsoft.com/office/drawing/2014/main" id="{A15E06C6-AE43-37A9-5C1B-4C4784D53A04}"/>
              </a:ext>
            </a:extLst>
          </p:cNvPr>
          <p:cNvCxnSpPr>
            <a:cxnSpLocks/>
            <a:stCxn id="15" idx="0"/>
            <a:endCxn id="30" idx="2"/>
          </p:cNvCxnSpPr>
          <p:nvPr/>
        </p:nvCxnSpPr>
        <p:spPr>
          <a:xfrm flipV="1">
            <a:off x="6194985" y="4235807"/>
            <a:ext cx="636929" cy="472002"/>
          </a:xfrm>
          <a:prstGeom prst="straightConnector1">
            <a:avLst/>
          </a:prstGeom>
          <a:ln w="28575">
            <a:solidFill>
              <a:srgbClr val="996600"/>
            </a:solidFill>
            <a:miter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7" name="Connecteur droit 72">
            <a:extLst>
              <a:ext uri="{FF2B5EF4-FFF2-40B4-BE49-F238E27FC236}">
                <a16:creationId xmlns:a16="http://schemas.microsoft.com/office/drawing/2014/main" id="{8EA9FB3F-EA58-830B-F795-25874ECF97D9}"/>
              </a:ext>
            </a:extLst>
          </p:cNvPr>
          <p:cNvCxnSpPr>
            <a:cxnSpLocks/>
            <a:stCxn id="14" idx="0"/>
            <a:endCxn id="30" idx="2"/>
          </p:cNvCxnSpPr>
          <p:nvPr/>
        </p:nvCxnSpPr>
        <p:spPr>
          <a:xfrm flipH="1" flipV="1">
            <a:off x="6831914" y="4235807"/>
            <a:ext cx="530862" cy="467577"/>
          </a:xfrm>
          <a:prstGeom prst="straightConnector1">
            <a:avLst/>
          </a:prstGeom>
          <a:ln w="28575">
            <a:solidFill>
              <a:srgbClr val="996600"/>
            </a:solidFill>
            <a:miter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8" name="Connecteur droit 73">
            <a:extLst>
              <a:ext uri="{FF2B5EF4-FFF2-40B4-BE49-F238E27FC236}">
                <a16:creationId xmlns:a16="http://schemas.microsoft.com/office/drawing/2014/main" id="{8C5B02C5-5B06-4CBA-450A-55863A2FDB71}"/>
              </a:ext>
            </a:extLst>
          </p:cNvPr>
          <p:cNvCxnSpPr>
            <a:cxnSpLocks/>
            <a:stCxn id="12" idx="0"/>
            <a:endCxn id="13" idx="3"/>
          </p:cNvCxnSpPr>
          <p:nvPr/>
        </p:nvCxnSpPr>
        <p:spPr>
          <a:xfrm flipH="1" flipV="1">
            <a:off x="9089127" y="5139850"/>
            <a:ext cx="899285" cy="377380"/>
          </a:xfrm>
          <a:prstGeom prst="straightConnector1">
            <a:avLst/>
          </a:prstGeom>
          <a:ln w="28575">
            <a:solidFill>
              <a:srgbClr val="996600"/>
            </a:solidFill>
            <a:miter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9" name="ZoneTexte 75">
            <a:extLst>
              <a:ext uri="{FF2B5EF4-FFF2-40B4-BE49-F238E27FC236}">
                <a16:creationId xmlns:a16="http://schemas.microsoft.com/office/drawing/2014/main" id="{D1C8127B-D934-C65C-BD4A-10C9CCF969B3}"/>
              </a:ext>
            </a:extLst>
          </p:cNvPr>
          <p:cNvSpPr txBox="1"/>
          <p:nvPr/>
        </p:nvSpPr>
        <p:spPr>
          <a:xfrm>
            <a:off x="2785083" y="4698390"/>
            <a:ext cx="926994" cy="892548"/>
          </a:xfrm>
          <a:prstGeom prst="rect">
            <a:avLst/>
          </a:prstGeom>
          <a:solidFill>
            <a:srgbClr val="92D050"/>
          </a:solidFill>
          <a:ln w="12700">
            <a:noFil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403203">
              <a:defRPr sz="100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lvl1pPr>
          </a:lstStyle>
          <a:p>
            <a:pPr marL="0" marR="0" lvl="0" indent="0" algn="ctr" defTabSz="403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Aptos"/>
            </a:endParaRPr>
          </a:p>
          <a:p>
            <a:pPr marL="0" marR="0" lvl="0" indent="0" algn="ctr" defTabSz="403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ptos"/>
              </a:rPr>
              <a:t>Low </a:t>
            </a:r>
            <a:r>
              <a:rPr kumimoji="0" sz="13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ptos"/>
              </a:rPr>
              <a:t>C/N</a:t>
            </a:r>
            <a:endParaRPr lang="fr-FR" sz="1300" kern="120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403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Aptos"/>
            </a:endParaRPr>
          </a:p>
          <a:p>
            <a:pPr marL="0" marR="0" lvl="0" indent="0" algn="ctr" defTabSz="403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Aptos"/>
            </a:endParaRPr>
          </a:p>
        </p:txBody>
      </p:sp>
      <p:sp>
        <p:nvSpPr>
          <p:cNvPr id="20" name="ZoneTexte 76">
            <a:extLst>
              <a:ext uri="{FF2B5EF4-FFF2-40B4-BE49-F238E27FC236}">
                <a16:creationId xmlns:a16="http://schemas.microsoft.com/office/drawing/2014/main" id="{35A0B166-DB24-1C31-5DF3-B56174337080}"/>
              </a:ext>
            </a:extLst>
          </p:cNvPr>
          <p:cNvSpPr txBox="1"/>
          <p:nvPr/>
        </p:nvSpPr>
        <p:spPr>
          <a:xfrm>
            <a:off x="3961435" y="4710311"/>
            <a:ext cx="1540310" cy="872932"/>
          </a:xfrm>
          <a:prstGeom prst="rect">
            <a:avLst/>
          </a:prstGeom>
          <a:solidFill>
            <a:srgbClr val="996600"/>
          </a:solidFill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6005" tIns="36005" rIns="36005" bIns="36005">
            <a:spAutoFit/>
          </a:bodyPr>
          <a:lstStyle/>
          <a:p>
            <a:pPr marL="0" marR="0" lvl="0" indent="0" algn="ctr" defTabSz="403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ptos"/>
              </a:rPr>
              <a:t>High </a:t>
            </a: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ptos"/>
              </a:rPr>
              <a:t>C stock 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ptos"/>
              </a:rPr>
              <a:t>with high proportion of </a:t>
            </a: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ptos"/>
              </a:rPr>
              <a:t>active OM</a:t>
            </a:r>
            <a:endParaRPr kumimoji="0" sz="13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Aptos"/>
            </a:endParaRPr>
          </a:p>
        </p:txBody>
      </p:sp>
      <p:sp>
        <p:nvSpPr>
          <p:cNvPr id="21" name="ZoneTexte 77">
            <a:extLst>
              <a:ext uri="{FF2B5EF4-FFF2-40B4-BE49-F238E27FC236}">
                <a16:creationId xmlns:a16="http://schemas.microsoft.com/office/drawing/2014/main" id="{C2903AEF-8B73-62C8-B990-410E06D5EC7E}"/>
              </a:ext>
            </a:extLst>
          </p:cNvPr>
          <p:cNvSpPr txBox="1"/>
          <p:nvPr/>
        </p:nvSpPr>
        <p:spPr>
          <a:xfrm>
            <a:off x="1960602" y="3718908"/>
            <a:ext cx="1472942" cy="692493"/>
          </a:xfrm>
          <a:prstGeom prst="rect">
            <a:avLst/>
          </a:prstGeom>
          <a:solidFill>
            <a:srgbClr val="92D050"/>
          </a:solidFill>
          <a:ln w="12700">
            <a:noFil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403203">
              <a:defRPr sz="100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lvl1pPr>
          </a:lstStyle>
          <a:p>
            <a:pPr lvl="0" hangingPunct="1">
              <a:defRPr/>
            </a:pPr>
            <a:r>
              <a:rPr lang="en-US" sz="1300" kern="120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 release from </a:t>
            </a:r>
            <a:r>
              <a:rPr lang="en-US" sz="1300" b="1" kern="120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residues</a:t>
            </a:r>
            <a:r>
              <a:rPr lang="en-US" sz="1300" kern="120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of the cover crop</a:t>
            </a:r>
          </a:p>
        </p:txBody>
      </p:sp>
      <p:sp>
        <p:nvSpPr>
          <p:cNvPr id="22" name="ZoneTexte 78">
            <a:extLst>
              <a:ext uri="{FF2B5EF4-FFF2-40B4-BE49-F238E27FC236}">
                <a16:creationId xmlns:a16="http://schemas.microsoft.com/office/drawing/2014/main" id="{817AADF7-DCC6-9C04-CE72-1FA88B0F5F14}"/>
              </a:ext>
            </a:extLst>
          </p:cNvPr>
          <p:cNvSpPr txBox="1"/>
          <p:nvPr/>
        </p:nvSpPr>
        <p:spPr>
          <a:xfrm>
            <a:off x="385144" y="3730281"/>
            <a:ext cx="1498330" cy="692493"/>
          </a:xfrm>
          <a:prstGeom prst="rect">
            <a:avLst/>
          </a:prstGeom>
          <a:solidFill>
            <a:srgbClr val="92D050"/>
          </a:solidFill>
          <a:ln w="12700">
            <a:noFil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403203">
              <a:defRPr sz="100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lvl1pPr>
          </a:lstStyle>
          <a:p>
            <a:pPr marL="0" marR="0" lvl="0" indent="0" algn="ctr" defTabSz="403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ptos"/>
              </a:rPr>
              <a:t>N release from </a:t>
            </a: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ptos"/>
              </a:rPr>
              <a:t>residues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ptos"/>
              </a:rPr>
              <a:t> of the preceding crop</a:t>
            </a: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Aptos"/>
            </a:endParaRPr>
          </a:p>
        </p:txBody>
      </p:sp>
      <p:cxnSp>
        <p:nvCxnSpPr>
          <p:cNvPr id="23" name="Connecteur droit 79">
            <a:extLst>
              <a:ext uri="{FF2B5EF4-FFF2-40B4-BE49-F238E27FC236}">
                <a16:creationId xmlns:a16="http://schemas.microsoft.com/office/drawing/2014/main" id="{6079CB07-E2D3-DB4A-82B8-03BE112AAA5C}"/>
              </a:ext>
            </a:extLst>
          </p:cNvPr>
          <p:cNvCxnSpPr>
            <a:cxnSpLocks/>
            <a:stCxn id="257" idx="0"/>
            <a:endCxn id="265" idx="2"/>
          </p:cNvCxnSpPr>
          <p:nvPr/>
        </p:nvCxnSpPr>
        <p:spPr>
          <a:xfrm flipV="1">
            <a:off x="4360576" y="1889307"/>
            <a:ext cx="1668242" cy="626659"/>
          </a:xfrm>
          <a:prstGeom prst="straightConnector1">
            <a:avLst/>
          </a:prstGeom>
          <a:ln w="28575">
            <a:solidFill>
              <a:schemeClr val="accent4"/>
            </a:solidFill>
            <a:miter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4" name="Connecteur droit 80">
            <a:extLst>
              <a:ext uri="{FF2B5EF4-FFF2-40B4-BE49-F238E27FC236}">
                <a16:creationId xmlns:a16="http://schemas.microsoft.com/office/drawing/2014/main" id="{95554B65-BB9C-0243-A503-535EF1F4A5D2}"/>
              </a:ext>
            </a:extLst>
          </p:cNvPr>
          <p:cNvCxnSpPr>
            <a:cxnSpLocks/>
            <a:stCxn id="30" idx="0"/>
            <a:endCxn id="257" idx="2"/>
          </p:cNvCxnSpPr>
          <p:nvPr/>
        </p:nvCxnSpPr>
        <p:spPr>
          <a:xfrm flipH="1" flipV="1">
            <a:off x="4360576" y="3039182"/>
            <a:ext cx="2471338" cy="704187"/>
          </a:xfrm>
          <a:prstGeom prst="straightConnector1">
            <a:avLst/>
          </a:prstGeom>
          <a:ln w="28575">
            <a:solidFill>
              <a:srgbClr val="996600"/>
            </a:solidFill>
            <a:miter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7" name="ZoneTexte 83">
            <a:extLst>
              <a:ext uri="{FF2B5EF4-FFF2-40B4-BE49-F238E27FC236}">
                <a16:creationId xmlns:a16="http://schemas.microsoft.com/office/drawing/2014/main" id="{36D9F36B-4AC4-F063-16E4-017F72C4D369}"/>
              </a:ext>
            </a:extLst>
          </p:cNvPr>
          <p:cNvSpPr txBox="1"/>
          <p:nvPr/>
        </p:nvSpPr>
        <p:spPr>
          <a:xfrm>
            <a:off x="1509800" y="4707809"/>
            <a:ext cx="1122182" cy="892548"/>
          </a:xfrm>
          <a:prstGeom prst="rect">
            <a:avLst/>
          </a:prstGeom>
          <a:solidFill>
            <a:srgbClr val="92D050"/>
          </a:solidFill>
          <a:ln w="12700">
            <a:noFil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6000" tIns="45718" rIns="36000" bIns="45718">
            <a:spAutoFit/>
          </a:bodyPr>
          <a:lstStyle>
            <a:lvl1pPr algn="ctr" defTabSz="403203">
              <a:defRPr sz="100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lvl1pPr>
          </a:lstStyle>
          <a:p>
            <a:pPr marL="0" marR="0" lvl="0" indent="0" algn="ctr" defTabSz="403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Aptos"/>
            </a:endParaRPr>
          </a:p>
          <a:p>
            <a:pPr marL="0" marR="0" lvl="0" indent="0" algn="ctr" defTabSz="403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ptos"/>
              </a:rPr>
              <a:t>High biomass</a:t>
            </a:r>
          </a:p>
          <a:p>
            <a:pPr marL="0" marR="0" lvl="0" indent="0" algn="ctr" defTabSz="403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ptos"/>
              </a:rPr>
              <a:t> </a:t>
            </a:r>
          </a:p>
        </p:txBody>
      </p:sp>
      <p:sp>
        <p:nvSpPr>
          <p:cNvPr id="30" name="ZoneTexte 88">
            <a:extLst>
              <a:ext uri="{FF2B5EF4-FFF2-40B4-BE49-F238E27FC236}">
                <a16:creationId xmlns:a16="http://schemas.microsoft.com/office/drawing/2014/main" id="{42823B45-6BD9-EE3D-780B-093CF514291E}"/>
              </a:ext>
            </a:extLst>
          </p:cNvPr>
          <p:cNvSpPr txBox="1"/>
          <p:nvPr/>
        </p:nvSpPr>
        <p:spPr>
          <a:xfrm>
            <a:off x="5566539" y="3743369"/>
            <a:ext cx="2530750" cy="492438"/>
          </a:xfrm>
          <a:prstGeom prst="rect">
            <a:avLst/>
          </a:prstGeom>
          <a:solidFill>
            <a:srgbClr val="996600"/>
          </a:solidFill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403203">
              <a:defRPr sz="100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lvl1pPr>
          </a:lstStyle>
          <a:p>
            <a:pPr marL="0" marR="0" lvl="0" indent="0" algn="ctr" defTabSz="403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ptos"/>
              </a:rPr>
              <a:t>N release from </a:t>
            </a: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ptos"/>
              </a:rPr>
              <a:t>humified organic matter</a:t>
            </a:r>
            <a:endParaRPr kumimoji="0" sz="13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Aptos"/>
            </a:endParaRPr>
          </a:p>
        </p:txBody>
      </p:sp>
      <p:sp>
        <p:nvSpPr>
          <p:cNvPr id="257" name="ZoneTexte 91">
            <a:extLst>
              <a:ext uri="{FF2B5EF4-FFF2-40B4-BE49-F238E27FC236}">
                <a16:creationId xmlns:a16="http://schemas.microsoft.com/office/drawing/2014/main" id="{8E4058E4-2D60-648C-6BE2-171B56967C92}"/>
              </a:ext>
            </a:extLst>
          </p:cNvPr>
          <p:cNvSpPr txBox="1"/>
          <p:nvPr/>
        </p:nvSpPr>
        <p:spPr>
          <a:xfrm>
            <a:off x="3239231" y="2515966"/>
            <a:ext cx="2242690" cy="5232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403203">
              <a:defRPr sz="11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lvl1pPr>
          </a:lstStyle>
          <a:p>
            <a:pPr marL="0" marR="0" lvl="0" indent="0" algn="ctr" defTabSz="403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ptos"/>
              </a:rPr>
              <a:t>Soil with high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ptos"/>
              </a:rPr>
              <a:t> N supply</a:t>
            </a:r>
          </a:p>
          <a:p>
            <a:pPr marL="0" marR="0" lvl="0" indent="0" algn="ctr" defTabSz="403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Aptos"/>
            </a:endParaRPr>
          </a:p>
        </p:txBody>
      </p:sp>
      <p:cxnSp>
        <p:nvCxnSpPr>
          <p:cNvPr id="258" name="Connecteur droit 92">
            <a:extLst>
              <a:ext uri="{FF2B5EF4-FFF2-40B4-BE49-F238E27FC236}">
                <a16:creationId xmlns:a16="http://schemas.microsoft.com/office/drawing/2014/main" id="{CE0F2DF2-A3AE-A7E9-E3B5-DB0EDC322D88}"/>
              </a:ext>
            </a:extLst>
          </p:cNvPr>
          <p:cNvCxnSpPr>
            <a:cxnSpLocks/>
            <a:stCxn id="13" idx="0"/>
            <a:endCxn id="30" idx="2"/>
          </p:cNvCxnSpPr>
          <p:nvPr/>
        </p:nvCxnSpPr>
        <p:spPr>
          <a:xfrm flipH="1" flipV="1">
            <a:off x="6831914" y="4235807"/>
            <a:ext cx="1679419" cy="467577"/>
          </a:xfrm>
          <a:prstGeom prst="straightConnector1">
            <a:avLst/>
          </a:prstGeom>
          <a:ln w="28575">
            <a:solidFill>
              <a:srgbClr val="996600"/>
            </a:solidFill>
            <a:miter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59" name="Connecteur droit 93">
            <a:extLst>
              <a:ext uri="{FF2B5EF4-FFF2-40B4-BE49-F238E27FC236}">
                <a16:creationId xmlns:a16="http://schemas.microsoft.com/office/drawing/2014/main" id="{6CFA6157-2855-A23B-79B6-1E19D0943F99}"/>
              </a:ext>
            </a:extLst>
          </p:cNvPr>
          <p:cNvCxnSpPr>
            <a:cxnSpLocks/>
            <a:stCxn id="20" idx="0"/>
            <a:endCxn id="30" idx="2"/>
          </p:cNvCxnSpPr>
          <p:nvPr/>
        </p:nvCxnSpPr>
        <p:spPr>
          <a:xfrm flipV="1">
            <a:off x="4731590" y="4235807"/>
            <a:ext cx="2100324" cy="474504"/>
          </a:xfrm>
          <a:prstGeom prst="straightConnector1">
            <a:avLst/>
          </a:prstGeom>
          <a:ln w="28575">
            <a:solidFill>
              <a:srgbClr val="996600"/>
            </a:solidFill>
            <a:miter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60" name="ZoneTexte 113">
            <a:extLst>
              <a:ext uri="{FF2B5EF4-FFF2-40B4-BE49-F238E27FC236}">
                <a16:creationId xmlns:a16="http://schemas.microsoft.com/office/drawing/2014/main" id="{16D41ECC-42D6-ADAF-5009-AC724AEC935C}"/>
              </a:ext>
            </a:extLst>
          </p:cNvPr>
          <p:cNvSpPr txBox="1"/>
          <p:nvPr/>
        </p:nvSpPr>
        <p:spPr>
          <a:xfrm>
            <a:off x="75003" y="4983106"/>
            <a:ext cx="1634132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defTabSz="914253">
              <a:defRPr sz="1200">
                <a:solidFill>
                  <a:srgbClr val="4EA72E"/>
                </a:solidFill>
                <a:latin typeface="Aptos"/>
                <a:ea typeface="Aptos"/>
                <a:cs typeface="Aptos"/>
                <a:sym typeface="Aptos"/>
              </a:defRPr>
            </a:lvl1pPr>
          </a:lstStyle>
          <a:p>
            <a:pPr marL="0" marR="0" lvl="0" indent="0" algn="l" defTabSz="9142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err="1">
                <a:ln>
                  <a:noFill/>
                </a:ln>
                <a:solidFill>
                  <a:srgbClr val="4EA7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ptos"/>
              </a:rPr>
              <a:t>Derived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4EA7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ptos"/>
              </a:rPr>
              <a:t> </a:t>
            </a:r>
            <a:r>
              <a:rPr kumimoji="0" lang="fr-FR" sz="1800" b="1" i="0" u="none" strike="noStrike" kern="1200" cap="none" spc="0" normalizeH="0" baseline="0" noProof="0" err="1">
                <a:ln>
                  <a:noFill/>
                </a:ln>
                <a:solidFill>
                  <a:srgbClr val="4EA7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ptos"/>
              </a:rPr>
              <a:t>from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4EA7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ptos"/>
              </a:rPr>
              <a:t> </a:t>
            </a:r>
            <a:r>
              <a:rPr kumimoji="0" lang="fr-FR" sz="1800" b="1" i="0" u="none" strike="noStrike" kern="1200" cap="none" spc="0" normalizeH="0" baseline="0" noProof="0" err="1">
                <a:ln>
                  <a:noFill/>
                </a:ln>
                <a:solidFill>
                  <a:srgbClr val="4EA7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ptos"/>
              </a:rPr>
              <a:t>residues</a:t>
            </a: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srgbClr val="4EA7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Aptos"/>
            </a:endParaRPr>
          </a:p>
        </p:txBody>
      </p:sp>
      <p:sp>
        <p:nvSpPr>
          <p:cNvPr id="262" name="Titre 1">
            <a:extLst>
              <a:ext uri="{FF2B5EF4-FFF2-40B4-BE49-F238E27FC236}">
                <a16:creationId xmlns:a16="http://schemas.microsoft.com/office/drawing/2014/main" id="{05B3860E-4F0A-339B-6054-6E6DD9EE4D24}"/>
              </a:ext>
            </a:extLst>
          </p:cNvPr>
          <p:cNvSpPr txBox="1">
            <a:spLocks/>
          </p:cNvSpPr>
          <p:nvPr/>
        </p:nvSpPr>
        <p:spPr>
          <a:xfrm>
            <a:off x="600035" y="131821"/>
            <a:ext cx="10959008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6E1415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53721A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53721A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53721A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53721A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53721A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53721A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53721A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53721A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Nitrogen</a:t>
            </a:r>
            <a:r>
              <a:rPr kumimoji="0" lang="fr-FR" sz="3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 nutrition </a:t>
            </a:r>
            <a:r>
              <a:rPr kumimoji="0" lang="fr-FR" sz="3200" b="1" i="0" u="none" strike="noStrike" kern="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dashboard</a:t>
            </a:r>
            <a:endParaRPr kumimoji="0" lang="fr-FR" sz="3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cxnSp>
        <p:nvCxnSpPr>
          <p:cNvPr id="263" name="Connecteur droit 82">
            <a:extLst>
              <a:ext uri="{FF2B5EF4-FFF2-40B4-BE49-F238E27FC236}">
                <a16:creationId xmlns:a16="http://schemas.microsoft.com/office/drawing/2014/main" id="{0B429D41-C35A-CDB3-53F7-88CA4037C990}"/>
              </a:ext>
            </a:extLst>
          </p:cNvPr>
          <p:cNvCxnSpPr>
            <a:cxnSpLocks/>
            <a:stCxn id="354" idx="0"/>
            <a:endCxn id="265" idx="2"/>
          </p:cNvCxnSpPr>
          <p:nvPr/>
        </p:nvCxnSpPr>
        <p:spPr>
          <a:xfrm flipH="1" flipV="1">
            <a:off x="6028818" y="1889307"/>
            <a:ext cx="1822748" cy="619348"/>
          </a:xfrm>
          <a:prstGeom prst="straightConnector1">
            <a:avLst/>
          </a:prstGeom>
          <a:ln w="28575">
            <a:solidFill>
              <a:schemeClr val="accent4"/>
            </a:solidFill>
            <a:miter/>
            <a:tailEnd type="stealth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76200" stA="50000" endA="300" endPos="38500" dist="50800" dir="5400000" sy="-100000" algn="bl" rotWithShape="0"/>
          </a:effectLst>
        </p:spPr>
      </p:cxnSp>
      <p:sp>
        <p:nvSpPr>
          <p:cNvPr id="265" name="ZoneTexte 74">
            <a:extLst>
              <a:ext uri="{FF2B5EF4-FFF2-40B4-BE49-F238E27FC236}">
                <a16:creationId xmlns:a16="http://schemas.microsoft.com/office/drawing/2014/main" id="{A2598A5B-4273-2715-C9AF-ADA29DA7AABD}"/>
              </a:ext>
            </a:extLst>
          </p:cNvPr>
          <p:cNvSpPr txBox="1"/>
          <p:nvPr/>
        </p:nvSpPr>
        <p:spPr>
          <a:xfrm>
            <a:off x="3956668" y="1240310"/>
            <a:ext cx="4144299" cy="648997"/>
          </a:xfrm>
          <a:prstGeom prst="rect">
            <a:avLst/>
          </a:prstGeom>
          <a:solidFill>
            <a:srgbClr val="6E1415"/>
          </a:solidFill>
          <a:ln>
            <a:noFill/>
          </a:ln>
          <a:effectLst>
            <a:outerShdw blurRad="50800" dist="38100" dir="2700000" algn="tl" rotWithShape="0">
              <a:schemeClr val="bg2">
                <a:lumMod val="50000"/>
                <a:alpha val="40000"/>
              </a:scheme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108000" rIns="45718" bIns="108000" anchor="ctr">
            <a:spAutoFit/>
          </a:bodyPr>
          <a:lstStyle>
            <a:lvl1pPr algn="ctr" defTabSz="403203">
              <a:defRPr sz="1200" b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lvl1pPr>
          </a:lstStyle>
          <a:p>
            <a:pPr>
              <a:defRPr sz="1100"/>
            </a:pP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</a:rPr>
              <a:t>A soil providing good nitrogen nutrition to crops</a:t>
            </a:r>
          </a:p>
        </p:txBody>
      </p:sp>
      <p:sp>
        <p:nvSpPr>
          <p:cNvPr id="266" name="ZoneTexte 114">
            <a:extLst>
              <a:ext uri="{FF2B5EF4-FFF2-40B4-BE49-F238E27FC236}">
                <a16:creationId xmlns:a16="http://schemas.microsoft.com/office/drawing/2014/main" id="{2EE53C9E-E01D-E989-151D-94644CBD3947}"/>
              </a:ext>
            </a:extLst>
          </p:cNvPr>
          <p:cNvSpPr txBox="1"/>
          <p:nvPr/>
        </p:nvSpPr>
        <p:spPr>
          <a:xfrm>
            <a:off x="9302618" y="3570279"/>
            <a:ext cx="1696946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defTabSz="914253">
              <a:defRPr sz="1200">
                <a:solidFill>
                  <a:srgbClr val="80350E"/>
                </a:solidFill>
                <a:latin typeface="Aptos"/>
                <a:ea typeface="Aptos"/>
                <a:cs typeface="Aptos"/>
                <a:sym typeface="Aptos"/>
              </a:defRPr>
            </a:lvl1pPr>
          </a:lstStyle>
          <a:p>
            <a:pPr marL="0" marR="0" lvl="0" indent="0" algn="l" defTabSz="9142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err="1">
                <a:ln>
                  <a:noFill/>
                </a:ln>
                <a:solidFill>
                  <a:srgbClr val="80350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ptos"/>
              </a:rPr>
              <a:t>Derived</a:t>
            </a:r>
            <a:r>
              <a:rPr kumimoji="0" lang="fr-FR" sz="1800" b="1" i="0" u="none" strike="noStrike" kern="1200" cap="none" spc="0" normalizeH="0" noProof="0">
                <a:ln>
                  <a:noFill/>
                </a:ln>
                <a:solidFill>
                  <a:srgbClr val="80350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ptos"/>
              </a:rPr>
              <a:t> </a:t>
            </a:r>
            <a:r>
              <a:rPr kumimoji="0" lang="fr-FR" sz="1800" b="1" i="0" u="none" strike="noStrike" kern="1200" cap="none" spc="0" normalizeH="0" noProof="0" err="1">
                <a:ln>
                  <a:noFill/>
                </a:ln>
                <a:solidFill>
                  <a:srgbClr val="80350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ptos"/>
              </a:rPr>
              <a:t>from</a:t>
            </a:r>
            <a:r>
              <a:rPr kumimoji="0" lang="fr-FR" sz="1800" b="1" i="0" u="none" strike="noStrike" kern="1200" cap="none" spc="0" normalizeH="0" noProof="0">
                <a:ln>
                  <a:noFill/>
                </a:ln>
                <a:solidFill>
                  <a:srgbClr val="80350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ptos"/>
              </a:rPr>
              <a:t> SOM</a:t>
            </a: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srgbClr val="80350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Aptos"/>
            </a:endParaRPr>
          </a:p>
        </p:txBody>
      </p:sp>
      <p:pic>
        <p:nvPicPr>
          <p:cNvPr id="292" name="Graphique 9" descr="Graphique 9">
            <a:extLst>
              <a:ext uri="{FF2B5EF4-FFF2-40B4-BE49-F238E27FC236}">
                <a16:creationId xmlns:a16="http://schemas.microsoft.com/office/drawing/2014/main" id="{811546CC-3AAC-50B3-4572-0BEE47930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961" y="6044047"/>
            <a:ext cx="788187" cy="788187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301" name="Connecteur droit 93">
            <a:extLst>
              <a:ext uri="{FF2B5EF4-FFF2-40B4-BE49-F238E27FC236}">
                <a16:creationId xmlns:a16="http://schemas.microsoft.com/office/drawing/2014/main" id="{139FA526-6497-3B2F-E3A6-4B3C023A1D7E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7362776" y="5595932"/>
            <a:ext cx="0" cy="489619"/>
          </a:xfrm>
          <a:prstGeom prst="straightConnector1">
            <a:avLst/>
          </a:prstGeom>
          <a:ln w="28575">
            <a:solidFill>
              <a:srgbClr val="996600"/>
            </a:solidFill>
            <a:miter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08" name="Connecteur droit 93">
            <a:extLst>
              <a:ext uri="{FF2B5EF4-FFF2-40B4-BE49-F238E27FC236}">
                <a16:creationId xmlns:a16="http://schemas.microsoft.com/office/drawing/2014/main" id="{778D47C5-9E3A-D7ED-2CA5-FF67471C2BCF}"/>
              </a:ext>
            </a:extLst>
          </p:cNvPr>
          <p:cNvCxnSpPr>
            <a:cxnSpLocks/>
          </p:cNvCxnSpPr>
          <p:nvPr/>
        </p:nvCxnSpPr>
        <p:spPr>
          <a:xfrm flipV="1">
            <a:off x="6194985" y="5576316"/>
            <a:ext cx="0" cy="489619"/>
          </a:xfrm>
          <a:prstGeom prst="straightConnector1">
            <a:avLst/>
          </a:prstGeom>
          <a:ln w="28575">
            <a:solidFill>
              <a:srgbClr val="996600"/>
            </a:solidFill>
            <a:miter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09" name="Connecteur droit 93">
            <a:extLst>
              <a:ext uri="{FF2B5EF4-FFF2-40B4-BE49-F238E27FC236}">
                <a16:creationId xmlns:a16="http://schemas.microsoft.com/office/drawing/2014/main" id="{3B4A7F0D-DD9B-1EAA-2561-7FA6357C5951}"/>
              </a:ext>
            </a:extLst>
          </p:cNvPr>
          <p:cNvCxnSpPr>
            <a:cxnSpLocks/>
          </p:cNvCxnSpPr>
          <p:nvPr/>
        </p:nvCxnSpPr>
        <p:spPr>
          <a:xfrm flipV="1">
            <a:off x="4731590" y="5576316"/>
            <a:ext cx="0" cy="489619"/>
          </a:xfrm>
          <a:prstGeom prst="straightConnector1">
            <a:avLst/>
          </a:prstGeom>
          <a:ln w="28575">
            <a:solidFill>
              <a:srgbClr val="996600"/>
            </a:solidFill>
            <a:miter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10" name="Connecteur droit 93">
            <a:extLst>
              <a:ext uri="{FF2B5EF4-FFF2-40B4-BE49-F238E27FC236}">
                <a16:creationId xmlns:a16="http://schemas.microsoft.com/office/drawing/2014/main" id="{C7B7D794-0877-FF52-2477-62769C55A179}"/>
              </a:ext>
            </a:extLst>
          </p:cNvPr>
          <p:cNvCxnSpPr>
            <a:cxnSpLocks/>
          </p:cNvCxnSpPr>
          <p:nvPr/>
        </p:nvCxnSpPr>
        <p:spPr>
          <a:xfrm flipV="1">
            <a:off x="10005507" y="6009668"/>
            <a:ext cx="0" cy="489619"/>
          </a:xfrm>
          <a:prstGeom prst="straightConnector1">
            <a:avLst/>
          </a:prstGeom>
          <a:ln w="28575">
            <a:solidFill>
              <a:srgbClr val="996600"/>
            </a:solidFill>
            <a:miter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11" name="Connecteur droit 93">
            <a:extLst>
              <a:ext uri="{FF2B5EF4-FFF2-40B4-BE49-F238E27FC236}">
                <a16:creationId xmlns:a16="http://schemas.microsoft.com/office/drawing/2014/main" id="{56D19284-688F-5164-140A-C725D6D9EB65}"/>
              </a:ext>
            </a:extLst>
          </p:cNvPr>
          <p:cNvCxnSpPr>
            <a:cxnSpLocks/>
          </p:cNvCxnSpPr>
          <p:nvPr/>
        </p:nvCxnSpPr>
        <p:spPr>
          <a:xfrm flipV="1">
            <a:off x="8516237" y="5590938"/>
            <a:ext cx="0" cy="489619"/>
          </a:xfrm>
          <a:prstGeom prst="straightConnector1">
            <a:avLst/>
          </a:prstGeom>
          <a:ln w="28575">
            <a:solidFill>
              <a:srgbClr val="996600"/>
            </a:solidFill>
            <a:miter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16" name="Connecteur droit avec flèche 315">
            <a:extLst>
              <a:ext uri="{FF2B5EF4-FFF2-40B4-BE49-F238E27FC236}">
                <a16:creationId xmlns:a16="http://schemas.microsoft.com/office/drawing/2014/main" id="{6966EA15-7896-8D77-C304-8C5CB2F71060}"/>
              </a:ext>
            </a:extLst>
          </p:cNvPr>
          <p:cNvCxnSpPr/>
          <p:nvPr/>
        </p:nvCxnSpPr>
        <p:spPr>
          <a:xfrm flipV="1">
            <a:off x="3261677" y="5607517"/>
            <a:ext cx="0" cy="42721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7" name="Connecteur droit avec flèche 316">
            <a:extLst>
              <a:ext uri="{FF2B5EF4-FFF2-40B4-BE49-F238E27FC236}">
                <a16:creationId xmlns:a16="http://schemas.microsoft.com/office/drawing/2014/main" id="{9EB03550-CCD1-C791-15BB-653E9FB9E207}"/>
              </a:ext>
            </a:extLst>
          </p:cNvPr>
          <p:cNvCxnSpPr/>
          <p:nvPr/>
        </p:nvCxnSpPr>
        <p:spPr>
          <a:xfrm flipV="1">
            <a:off x="2083400" y="5616832"/>
            <a:ext cx="0" cy="42721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8" name="Connecteur droit avec flèche 317">
            <a:extLst>
              <a:ext uri="{FF2B5EF4-FFF2-40B4-BE49-F238E27FC236}">
                <a16:creationId xmlns:a16="http://schemas.microsoft.com/office/drawing/2014/main" id="{52514FD0-C8BA-7E64-42D2-65617CD85892}"/>
              </a:ext>
            </a:extLst>
          </p:cNvPr>
          <p:cNvCxnSpPr/>
          <p:nvPr/>
        </p:nvCxnSpPr>
        <p:spPr>
          <a:xfrm flipV="1">
            <a:off x="1112307" y="4422774"/>
            <a:ext cx="0" cy="42721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9" name="Connecteur droit avec flèche 318">
            <a:extLst>
              <a:ext uri="{FF2B5EF4-FFF2-40B4-BE49-F238E27FC236}">
                <a16:creationId xmlns:a16="http://schemas.microsoft.com/office/drawing/2014/main" id="{FAC5CEA8-9528-0D4C-17B5-3D79FBC81F56}"/>
              </a:ext>
            </a:extLst>
          </p:cNvPr>
          <p:cNvCxnSpPr>
            <a:cxnSpLocks/>
            <a:stCxn id="22" idx="0"/>
            <a:endCxn id="257" idx="2"/>
          </p:cNvCxnSpPr>
          <p:nvPr/>
        </p:nvCxnSpPr>
        <p:spPr>
          <a:xfrm flipV="1">
            <a:off x="1134309" y="3039182"/>
            <a:ext cx="3226267" cy="691099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2" name="Connecteur droit avec flèche 321">
            <a:extLst>
              <a:ext uri="{FF2B5EF4-FFF2-40B4-BE49-F238E27FC236}">
                <a16:creationId xmlns:a16="http://schemas.microsoft.com/office/drawing/2014/main" id="{7B6B9EE5-C21A-30EA-DD79-0290476FFB0F}"/>
              </a:ext>
            </a:extLst>
          </p:cNvPr>
          <p:cNvCxnSpPr>
            <a:cxnSpLocks/>
            <a:stCxn id="21" idx="0"/>
            <a:endCxn id="257" idx="2"/>
          </p:cNvCxnSpPr>
          <p:nvPr/>
        </p:nvCxnSpPr>
        <p:spPr>
          <a:xfrm flipV="1">
            <a:off x="2697073" y="3039182"/>
            <a:ext cx="1663503" cy="679726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5" name="Connecteur droit avec flèche 324">
            <a:extLst>
              <a:ext uri="{FF2B5EF4-FFF2-40B4-BE49-F238E27FC236}">
                <a16:creationId xmlns:a16="http://schemas.microsoft.com/office/drawing/2014/main" id="{E5B8E084-1B65-20EE-798E-9861EE257E18}"/>
              </a:ext>
            </a:extLst>
          </p:cNvPr>
          <p:cNvCxnSpPr>
            <a:cxnSpLocks/>
            <a:endCxn id="21" idx="2"/>
          </p:cNvCxnSpPr>
          <p:nvPr/>
        </p:nvCxnSpPr>
        <p:spPr>
          <a:xfrm flipH="1" flipV="1">
            <a:off x="2697073" y="4411401"/>
            <a:ext cx="559240" cy="286989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8" name="Connecteur droit avec flèche 327">
            <a:extLst>
              <a:ext uri="{FF2B5EF4-FFF2-40B4-BE49-F238E27FC236}">
                <a16:creationId xmlns:a16="http://schemas.microsoft.com/office/drawing/2014/main" id="{B7010207-A9AE-0FDC-8EE6-7C89F45942C0}"/>
              </a:ext>
            </a:extLst>
          </p:cNvPr>
          <p:cNvCxnSpPr>
            <a:cxnSpLocks/>
            <a:endCxn id="21" idx="2"/>
          </p:cNvCxnSpPr>
          <p:nvPr/>
        </p:nvCxnSpPr>
        <p:spPr>
          <a:xfrm flipV="1">
            <a:off x="2070049" y="4411401"/>
            <a:ext cx="627024" cy="286989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1" name="ZoneTexte 330">
            <a:extLst>
              <a:ext uri="{FF2B5EF4-FFF2-40B4-BE49-F238E27FC236}">
                <a16:creationId xmlns:a16="http://schemas.microsoft.com/office/drawing/2014/main" id="{DAD3E0E0-9428-997D-32C8-E4000E3AC633}"/>
              </a:ext>
            </a:extLst>
          </p:cNvPr>
          <p:cNvSpPr txBox="1"/>
          <p:nvPr/>
        </p:nvSpPr>
        <p:spPr>
          <a:xfrm>
            <a:off x="4442892" y="6347625"/>
            <a:ext cx="387454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Cultural practices to be implemented</a:t>
            </a:r>
            <a:r>
              <a:rPr kumimoji="0" lang="en-US" sz="1800" b="0" i="0" u="none" strike="noStrike" cap="none" spc="0" normalizeH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?</a:t>
            </a: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aphicFrame>
        <p:nvGraphicFramePr>
          <p:cNvPr id="332" name="Tableau 331">
            <a:extLst>
              <a:ext uri="{FF2B5EF4-FFF2-40B4-BE49-F238E27FC236}">
                <a16:creationId xmlns:a16="http://schemas.microsoft.com/office/drawing/2014/main" id="{205EDBD9-1F02-03EC-796D-A045B0B6EF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627315"/>
              </p:ext>
            </p:extLst>
          </p:nvPr>
        </p:nvGraphicFramePr>
        <p:xfrm>
          <a:off x="8241252" y="1275888"/>
          <a:ext cx="1689528" cy="55626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02208">
                  <a:extLst>
                    <a:ext uri="{9D8B030D-6E8A-4147-A177-3AD203B41FA5}">
                      <a16:colId xmlns:a16="http://schemas.microsoft.com/office/drawing/2014/main" val="3624140788"/>
                    </a:ext>
                  </a:extLst>
                </a:gridCol>
                <a:gridCol w="501840">
                  <a:extLst>
                    <a:ext uri="{9D8B030D-6E8A-4147-A177-3AD203B41FA5}">
                      <a16:colId xmlns:a16="http://schemas.microsoft.com/office/drawing/2014/main" val="3136784718"/>
                    </a:ext>
                  </a:extLst>
                </a:gridCol>
                <a:gridCol w="585480">
                  <a:extLst>
                    <a:ext uri="{9D8B030D-6E8A-4147-A177-3AD203B41FA5}">
                      <a16:colId xmlns:a16="http://schemas.microsoft.com/office/drawing/2014/main" val="3972791755"/>
                    </a:ext>
                  </a:extLst>
                </a:gridCol>
              </a:tblGrid>
              <a:tr h="223584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Visual N deficiency of rapeseed in autumn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45418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noProof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strong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846326"/>
                  </a:ext>
                </a:extLst>
              </a:tr>
            </a:tbl>
          </a:graphicData>
        </a:graphic>
      </p:graphicFrame>
      <p:sp>
        <p:nvSpPr>
          <p:cNvPr id="354" name="ZoneTexte 91">
            <a:extLst>
              <a:ext uri="{FF2B5EF4-FFF2-40B4-BE49-F238E27FC236}">
                <a16:creationId xmlns:a16="http://schemas.microsoft.com/office/drawing/2014/main" id="{CC8465C4-B298-487B-22C2-FC92C00BAF14}"/>
              </a:ext>
            </a:extLst>
          </p:cNvPr>
          <p:cNvSpPr txBox="1"/>
          <p:nvPr/>
        </p:nvSpPr>
        <p:spPr>
          <a:xfrm>
            <a:off x="6380162" y="2508655"/>
            <a:ext cx="2942807" cy="5232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403203">
              <a:defRPr sz="11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lvl1pPr>
          </a:lstStyle>
          <a:p>
            <a:pPr lvl="0" hangingPunct="1">
              <a:defRPr/>
            </a:pPr>
            <a:r>
              <a:rPr lang="en-US" sz="1400" kern="120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Soil allowing non-limiting rooting to maximize </a:t>
            </a:r>
            <a:r>
              <a:rPr lang="en-US" sz="1400" b="1" kern="120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</a:t>
            </a:r>
            <a:r>
              <a:rPr lang="en-US" sz="1400" kern="120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b="1" kern="120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capture</a:t>
            </a:r>
          </a:p>
        </p:txBody>
      </p:sp>
      <p:graphicFrame>
        <p:nvGraphicFramePr>
          <p:cNvPr id="359" name="Tableau 358">
            <a:extLst>
              <a:ext uri="{FF2B5EF4-FFF2-40B4-BE49-F238E27FC236}">
                <a16:creationId xmlns:a16="http://schemas.microsoft.com/office/drawing/2014/main" id="{ACF42E57-076E-962E-C9F2-FFA0D02C52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45806"/>
              </p:ext>
            </p:extLst>
          </p:nvPr>
        </p:nvGraphicFramePr>
        <p:xfrm>
          <a:off x="9796504" y="2698022"/>
          <a:ext cx="1689528" cy="55626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02208">
                  <a:extLst>
                    <a:ext uri="{9D8B030D-6E8A-4147-A177-3AD203B41FA5}">
                      <a16:colId xmlns:a16="http://schemas.microsoft.com/office/drawing/2014/main" val="3624140788"/>
                    </a:ext>
                  </a:extLst>
                </a:gridCol>
                <a:gridCol w="501840">
                  <a:extLst>
                    <a:ext uri="{9D8B030D-6E8A-4147-A177-3AD203B41FA5}">
                      <a16:colId xmlns:a16="http://schemas.microsoft.com/office/drawing/2014/main" val="3136784718"/>
                    </a:ext>
                  </a:extLst>
                </a:gridCol>
                <a:gridCol w="585480">
                  <a:extLst>
                    <a:ext uri="{9D8B030D-6E8A-4147-A177-3AD203B41FA5}">
                      <a16:colId xmlns:a16="http://schemas.microsoft.com/office/drawing/2014/main" val="3972791755"/>
                    </a:ext>
                  </a:extLst>
                </a:gridCol>
              </a:tblGrid>
              <a:tr h="223584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Taproot length  before winter (cm)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45418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&gt;15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noProof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&lt;10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846326"/>
                  </a:ext>
                </a:extLst>
              </a:tr>
            </a:tbl>
          </a:graphicData>
        </a:graphic>
      </p:graphicFrame>
      <p:graphicFrame>
        <p:nvGraphicFramePr>
          <p:cNvPr id="360" name="Tableau 359">
            <a:extLst>
              <a:ext uri="{FF2B5EF4-FFF2-40B4-BE49-F238E27FC236}">
                <a16:creationId xmlns:a16="http://schemas.microsoft.com/office/drawing/2014/main" id="{B3235365-67C1-E460-A4BF-E0D46B7AB3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209988"/>
              </p:ext>
            </p:extLst>
          </p:nvPr>
        </p:nvGraphicFramePr>
        <p:xfrm>
          <a:off x="2705092" y="5172998"/>
          <a:ext cx="1167414" cy="40773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16108">
                  <a:extLst>
                    <a:ext uri="{9D8B030D-6E8A-4147-A177-3AD203B41FA5}">
                      <a16:colId xmlns:a16="http://schemas.microsoft.com/office/drawing/2014/main" val="3624140788"/>
                    </a:ext>
                  </a:extLst>
                </a:gridCol>
                <a:gridCol w="346757">
                  <a:extLst>
                    <a:ext uri="{9D8B030D-6E8A-4147-A177-3AD203B41FA5}">
                      <a16:colId xmlns:a16="http://schemas.microsoft.com/office/drawing/2014/main" val="3136784718"/>
                    </a:ext>
                  </a:extLst>
                </a:gridCol>
                <a:gridCol w="404549">
                  <a:extLst>
                    <a:ext uri="{9D8B030D-6E8A-4147-A177-3AD203B41FA5}">
                      <a16:colId xmlns:a16="http://schemas.microsoft.com/office/drawing/2014/main" val="3972791755"/>
                    </a:ext>
                  </a:extLst>
                </a:gridCol>
              </a:tblGrid>
              <a:tr h="223584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C/N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45418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&lt;15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noProof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&gt;20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846326"/>
                  </a:ext>
                </a:extLst>
              </a:tr>
            </a:tbl>
          </a:graphicData>
        </a:graphic>
      </p:graphicFrame>
      <p:graphicFrame>
        <p:nvGraphicFramePr>
          <p:cNvPr id="361" name="Tableau 360">
            <a:extLst>
              <a:ext uri="{FF2B5EF4-FFF2-40B4-BE49-F238E27FC236}">
                <a16:creationId xmlns:a16="http://schemas.microsoft.com/office/drawing/2014/main" id="{4CE4347B-2C11-EA8B-8C90-1514FBBC04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803536"/>
              </p:ext>
            </p:extLst>
          </p:nvPr>
        </p:nvGraphicFramePr>
        <p:xfrm>
          <a:off x="1482333" y="5376865"/>
          <a:ext cx="1167414" cy="40773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16108">
                  <a:extLst>
                    <a:ext uri="{9D8B030D-6E8A-4147-A177-3AD203B41FA5}">
                      <a16:colId xmlns:a16="http://schemas.microsoft.com/office/drawing/2014/main" val="3624140788"/>
                    </a:ext>
                  </a:extLst>
                </a:gridCol>
                <a:gridCol w="346757">
                  <a:extLst>
                    <a:ext uri="{9D8B030D-6E8A-4147-A177-3AD203B41FA5}">
                      <a16:colId xmlns:a16="http://schemas.microsoft.com/office/drawing/2014/main" val="3136784718"/>
                    </a:ext>
                  </a:extLst>
                </a:gridCol>
                <a:gridCol w="404549">
                  <a:extLst>
                    <a:ext uri="{9D8B030D-6E8A-4147-A177-3AD203B41FA5}">
                      <a16:colId xmlns:a16="http://schemas.microsoft.com/office/drawing/2014/main" val="3972791755"/>
                    </a:ext>
                  </a:extLst>
                </a:gridCol>
              </a:tblGrid>
              <a:tr h="223584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noProof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Biom</a:t>
                      </a: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 (t.ha-1)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45418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&gt;3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noProof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&lt;1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846326"/>
                  </a:ext>
                </a:extLst>
              </a:tr>
            </a:tbl>
          </a:graphicData>
        </a:graphic>
      </p:graphicFrame>
      <p:graphicFrame>
        <p:nvGraphicFramePr>
          <p:cNvPr id="362" name="Tableau 361">
            <a:extLst>
              <a:ext uri="{FF2B5EF4-FFF2-40B4-BE49-F238E27FC236}">
                <a16:creationId xmlns:a16="http://schemas.microsoft.com/office/drawing/2014/main" id="{CC95A3FB-BBF2-AE72-395F-2690C50A1D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147901"/>
              </p:ext>
            </p:extLst>
          </p:nvPr>
        </p:nvGraphicFramePr>
        <p:xfrm>
          <a:off x="8809497" y="6221157"/>
          <a:ext cx="1689528" cy="40773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02208">
                  <a:extLst>
                    <a:ext uri="{9D8B030D-6E8A-4147-A177-3AD203B41FA5}">
                      <a16:colId xmlns:a16="http://schemas.microsoft.com/office/drawing/2014/main" val="3624140788"/>
                    </a:ext>
                  </a:extLst>
                </a:gridCol>
                <a:gridCol w="501840">
                  <a:extLst>
                    <a:ext uri="{9D8B030D-6E8A-4147-A177-3AD203B41FA5}">
                      <a16:colId xmlns:a16="http://schemas.microsoft.com/office/drawing/2014/main" val="3136784718"/>
                    </a:ext>
                  </a:extLst>
                </a:gridCol>
                <a:gridCol w="585480">
                  <a:extLst>
                    <a:ext uri="{9D8B030D-6E8A-4147-A177-3AD203B41FA5}">
                      <a16:colId xmlns:a16="http://schemas.microsoft.com/office/drawing/2014/main" val="3972791755"/>
                    </a:ext>
                  </a:extLst>
                </a:gridCol>
              </a:tblGrid>
              <a:tr h="223584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Soil structure score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45418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&lt;3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noProof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&gt;3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846326"/>
                  </a:ext>
                </a:extLst>
              </a:tr>
            </a:tbl>
          </a:graphicData>
        </a:graphic>
      </p:graphicFrame>
      <p:graphicFrame>
        <p:nvGraphicFramePr>
          <p:cNvPr id="363" name="Tableau 362">
            <a:extLst>
              <a:ext uri="{FF2B5EF4-FFF2-40B4-BE49-F238E27FC236}">
                <a16:creationId xmlns:a16="http://schemas.microsoft.com/office/drawing/2014/main" id="{C1C51116-A4B4-7B07-0C39-2FEF320D5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738472"/>
              </p:ext>
            </p:extLst>
          </p:nvPr>
        </p:nvGraphicFramePr>
        <p:xfrm>
          <a:off x="6774171" y="5407376"/>
          <a:ext cx="1148549" cy="40773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09384">
                  <a:extLst>
                    <a:ext uri="{9D8B030D-6E8A-4147-A177-3AD203B41FA5}">
                      <a16:colId xmlns:a16="http://schemas.microsoft.com/office/drawing/2014/main" val="3624140788"/>
                    </a:ext>
                  </a:extLst>
                </a:gridCol>
                <a:gridCol w="341153">
                  <a:extLst>
                    <a:ext uri="{9D8B030D-6E8A-4147-A177-3AD203B41FA5}">
                      <a16:colId xmlns:a16="http://schemas.microsoft.com/office/drawing/2014/main" val="3136784718"/>
                    </a:ext>
                  </a:extLst>
                </a:gridCol>
                <a:gridCol w="398012">
                  <a:extLst>
                    <a:ext uri="{9D8B030D-6E8A-4147-A177-3AD203B41FA5}">
                      <a16:colId xmlns:a16="http://schemas.microsoft.com/office/drawing/2014/main" val="3972791755"/>
                    </a:ext>
                  </a:extLst>
                </a:gridCol>
              </a:tblGrid>
              <a:tr h="223584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pH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45418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&gt;7.5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noProof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&lt;6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846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9128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7" grpId="0" animBg="1"/>
      <p:bldP spid="30" grpId="0" animBg="1"/>
      <p:bldP spid="257" grpId="0" animBg="1"/>
      <p:bldP spid="260" grpId="0" animBg="1"/>
      <p:bldP spid="266" grpId="0" animBg="1"/>
      <p:bldP spid="331" grpId="0"/>
      <p:bldP spid="3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itre 4"/>
          <p:cNvSpPr txBox="1">
            <a:spLocks noGrp="1"/>
          </p:cNvSpPr>
          <p:nvPr>
            <p:ph type="title"/>
          </p:nvPr>
        </p:nvSpPr>
        <p:spPr>
          <a:xfrm>
            <a:off x="623390" y="274638"/>
            <a:ext cx="10959011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Example of implementation</a:t>
            </a:r>
          </a:p>
        </p:txBody>
      </p:sp>
      <p:sp>
        <p:nvSpPr>
          <p:cNvPr id="367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609600" y="1600199"/>
            <a:ext cx="10972800" cy="4418593"/>
          </a:xfrm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rPr dirty="0"/>
              <a:t>Berry farmer’s network: how to </a:t>
            </a:r>
            <a:r>
              <a:rPr b="1" dirty="0"/>
              <a:t>promote winter oilseed rape robustness </a:t>
            </a:r>
            <a:r>
              <a:rPr dirty="0"/>
              <a:t>through a </a:t>
            </a:r>
            <a:r>
              <a:rPr b="1" dirty="0"/>
              <a:t>soil that facilitates the crop's </a:t>
            </a:r>
            <a:r>
              <a:rPr sz="2000" b="1" dirty="0"/>
              <a:t>mineral nutrition</a:t>
            </a:r>
            <a:r>
              <a:rPr dirty="0"/>
              <a:t>?</a:t>
            </a:r>
          </a:p>
        </p:txBody>
      </p:sp>
      <p:sp>
        <p:nvSpPr>
          <p:cNvPr id="368" name="Espace réservé du numéro de diapositive 3"/>
          <p:cNvSpPr txBox="1">
            <a:spLocks noGrp="1"/>
          </p:cNvSpPr>
          <p:nvPr>
            <p:ph type="sldNum" sz="quarter" idx="4294967295"/>
          </p:nvPr>
        </p:nvSpPr>
        <p:spPr>
          <a:xfrm>
            <a:off x="11649351" y="6448597"/>
            <a:ext cx="266660" cy="231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369" name="Image 11" descr="Image 11"/>
          <p:cNvPicPr>
            <a:picLocks noChangeAspect="1"/>
          </p:cNvPicPr>
          <p:nvPr/>
        </p:nvPicPr>
        <p:blipFill>
          <a:blip r:embed="rId3"/>
          <a:srcRect t="19811"/>
          <a:stretch>
            <a:fillRect/>
          </a:stretch>
        </p:blipFill>
        <p:spPr>
          <a:xfrm>
            <a:off x="4636344" y="2741330"/>
            <a:ext cx="2403095" cy="1445261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370" name="ZoneTexte 12"/>
          <p:cNvSpPr txBox="1"/>
          <p:nvPr/>
        </p:nvSpPr>
        <p:spPr>
          <a:xfrm>
            <a:off x="334633" y="5187628"/>
            <a:ext cx="3883739" cy="815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6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Test of innovative cultural practices (here direct drilling and intercropping with legumes) </a:t>
            </a:r>
          </a:p>
        </p:txBody>
      </p:sp>
      <p:sp>
        <p:nvSpPr>
          <p:cNvPr id="371" name="ZoneTexte 13"/>
          <p:cNvSpPr txBox="1"/>
          <p:nvPr/>
        </p:nvSpPr>
        <p:spPr>
          <a:xfrm>
            <a:off x="4367405" y="4264646"/>
            <a:ext cx="2940974" cy="815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Verdana"/>
                <a:ea typeface="Verdana"/>
                <a:cs typeface="Verdana"/>
                <a:sym typeface="Verdana"/>
              </a:defRPr>
            </a:pPr>
            <a:r>
              <a:t>Visits to farmers’ fields to discuss cropping practices tested and results obtained</a:t>
            </a:r>
          </a:p>
        </p:txBody>
      </p:sp>
      <p:pic>
        <p:nvPicPr>
          <p:cNvPr id="372" name="Image 16" descr="Image 16"/>
          <p:cNvPicPr>
            <a:picLocks noChangeAspect="1"/>
          </p:cNvPicPr>
          <p:nvPr/>
        </p:nvPicPr>
        <p:blipFill>
          <a:blip r:embed="rId4"/>
          <a:srcRect l="9166" r="2376"/>
          <a:stretch>
            <a:fillRect/>
          </a:stretch>
        </p:blipFill>
        <p:spPr>
          <a:xfrm>
            <a:off x="475959" y="2741330"/>
            <a:ext cx="3601088" cy="2289946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373" name="ZoneTexte 19"/>
          <p:cNvSpPr txBox="1"/>
          <p:nvPr/>
        </p:nvSpPr>
        <p:spPr>
          <a:xfrm>
            <a:off x="4253929" y="5917838"/>
            <a:ext cx="3148922" cy="574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6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/>
              <a:t>Soil measurements (here soil structure assessment)</a:t>
            </a:r>
          </a:p>
        </p:txBody>
      </p:sp>
      <p:pic>
        <p:nvPicPr>
          <p:cNvPr id="374" name="Image 22" descr="Imag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0924" y="4443838"/>
            <a:ext cx="2165562" cy="2100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Image 26" descr="Imag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3865" y="2370484"/>
            <a:ext cx="2165487" cy="28873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" grpId="0" animBg="1"/>
      <p:bldP spid="3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itre 6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7"/>
          </a:xfrm>
          <a:prstGeom prst="rect">
            <a:avLst/>
          </a:prstGeom>
        </p:spPr>
        <p:txBody>
          <a:bodyPr/>
          <a:lstStyle/>
          <a:p>
            <a:r>
              <a:t>Discussion and conclusion</a:t>
            </a:r>
          </a:p>
        </p:txBody>
      </p:sp>
      <p:sp>
        <p:nvSpPr>
          <p:cNvPr id="380" name="Sous-titre 7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1" name="Espace réservé du numéro de diapositive 3"/>
          <p:cNvSpPr txBox="1">
            <a:spLocks noGrp="1"/>
          </p:cNvSpPr>
          <p:nvPr>
            <p:ph type="sldNum" sz="quarter" idx="4294967295"/>
          </p:nvPr>
        </p:nvSpPr>
        <p:spPr>
          <a:xfrm>
            <a:off x="11633572" y="6450553"/>
            <a:ext cx="266659" cy="231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Titre 2"/>
          <p:cNvSpPr txBox="1">
            <a:spLocks noGrp="1"/>
          </p:cNvSpPr>
          <p:nvPr>
            <p:ph type="title"/>
          </p:nvPr>
        </p:nvSpPr>
        <p:spPr>
          <a:xfrm>
            <a:off x="623392" y="274638"/>
            <a:ext cx="10959008" cy="1143001"/>
          </a:xfrm>
          <a:prstGeom prst="rect">
            <a:avLst/>
          </a:prstGeom>
        </p:spPr>
        <p:txBody>
          <a:bodyPr/>
          <a:lstStyle/>
          <a:p>
            <a:r>
              <a:t>Dashboard &amp; soil fertility</a:t>
            </a:r>
          </a:p>
        </p:txBody>
      </p:sp>
      <p:sp>
        <p:nvSpPr>
          <p:cNvPr id="386" name="Espace réservé du contenu 4"/>
          <p:cNvSpPr txBox="1">
            <a:spLocks noGrp="1"/>
          </p:cNvSpPr>
          <p:nvPr>
            <p:ph type="body" idx="1"/>
          </p:nvPr>
        </p:nvSpPr>
        <p:spPr>
          <a:xfrm>
            <a:off x="609600" y="1600199"/>
            <a:ext cx="10972800" cy="441859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2000"/>
            </a:pPr>
            <a:r>
              <a:t>The dashboard is a strategic tool that supports step by step innovation design</a:t>
            </a:r>
          </a:p>
          <a:p>
            <a:pPr>
              <a:spcBef>
                <a:spcPts val="400"/>
              </a:spcBef>
              <a:defRPr sz="2000"/>
            </a:pPr>
            <a:r>
              <a:t>Successful alignment with farmers’ soil fertility objectives</a:t>
            </a:r>
          </a:p>
          <a:p>
            <a:pPr>
              <a:spcBef>
                <a:spcPts val="400"/>
              </a:spcBef>
              <a:defRPr sz="2000"/>
            </a:pPr>
            <a:r>
              <a:t>It is an effective way to help farmers manage and improve the fertility of their soils by: </a:t>
            </a:r>
          </a:p>
          <a:p>
            <a:pPr marL="742950" lvl="1" indent="-285750">
              <a:spcBef>
                <a:spcPts val="400"/>
              </a:spcBef>
              <a:buFont typeface="Verdana"/>
              <a:defRPr sz="1800"/>
            </a:pPr>
            <a:r>
              <a:t>Focusing on benefits expected by farmers (rather than good cultural practices or improving the result of soil indicators)</a:t>
            </a:r>
            <a:endParaRPr sz="2000"/>
          </a:p>
          <a:p>
            <a:pPr marL="742950" lvl="1" indent="-285750">
              <a:spcBef>
                <a:spcPts val="400"/>
              </a:spcBef>
              <a:buFont typeface="Verdana"/>
              <a:defRPr sz="1800"/>
            </a:pPr>
            <a:r>
              <a:t>Shedding light on processes and simplifying complex interactions</a:t>
            </a:r>
            <a:endParaRPr sz="2000"/>
          </a:p>
          <a:p>
            <a:pPr marL="742950" lvl="1" indent="-285750">
              <a:spcBef>
                <a:spcPts val="400"/>
              </a:spcBef>
              <a:buFont typeface="Verdana"/>
              <a:defRPr sz="1800"/>
            </a:pPr>
            <a:r>
              <a:t>Proposing simple and accurate observation methods</a:t>
            </a:r>
            <a:endParaRPr sz="2000"/>
          </a:p>
          <a:p>
            <a:pPr marL="742950" lvl="1" indent="-285750">
              <a:spcBef>
                <a:spcPts val="400"/>
              </a:spcBef>
              <a:buFont typeface="Verdana"/>
              <a:defRPr sz="1800"/>
            </a:pPr>
            <a:r>
              <a:t>Encouraging iterative and adaptative management </a:t>
            </a:r>
          </a:p>
        </p:txBody>
      </p:sp>
      <p:sp>
        <p:nvSpPr>
          <p:cNvPr id="387" name="Espace réservé du numéro de diapositive 3"/>
          <p:cNvSpPr txBox="1">
            <a:spLocks noGrp="1"/>
          </p:cNvSpPr>
          <p:nvPr>
            <p:ph type="sldNum" sz="quarter" idx="4294967295"/>
          </p:nvPr>
        </p:nvSpPr>
        <p:spPr>
          <a:xfrm>
            <a:off x="11649351" y="6448597"/>
            <a:ext cx="266660" cy="231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pic>
        <p:nvPicPr>
          <p:cNvPr id="388" name="Image 2" descr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491" y="4599375"/>
            <a:ext cx="4544420" cy="1993298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ZoneTexte 14"/>
          <p:cNvSpPr txBox="1"/>
          <p:nvPr/>
        </p:nvSpPr>
        <p:spPr>
          <a:xfrm>
            <a:off x="3761163" y="6550223"/>
            <a:ext cx="2629072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4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Meynard </a:t>
            </a:r>
            <a:r>
              <a:rPr i="1"/>
              <a:t>et al. </a:t>
            </a:r>
            <a:r>
              <a:t>2012</a:t>
            </a:r>
          </a:p>
        </p:txBody>
      </p:sp>
      <p:pic>
        <p:nvPicPr>
          <p:cNvPr id="390" name="Image 7" descr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9447" y="4312434"/>
            <a:ext cx="2657730" cy="1993298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Titre 4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7"/>
          </a:xfrm>
          <a:prstGeom prst="rect">
            <a:avLst/>
          </a:prstGeom>
        </p:spPr>
        <p:txBody>
          <a:bodyPr/>
          <a:lstStyle/>
          <a:p>
            <a:r>
              <a:t>Thank you for your attention</a:t>
            </a:r>
          </a:p>
        </p:txBody>
      </p:sp>
      <p:sp>
        <p:nvSpPr>
          <p:cNvPr id="395" name="Sous-titre 5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6" name="Espace réservé du numéro de diapositive 3"/>
          <p:cNvSpPr txBox="1">
            <a:spLocks noGrp="1"/>
          </p:cNvSpPr>
          <p:nvPr>
            <p:ph type="sldNum" sz="quarter" idx="4294967295"/>
          </p:nvPr>
        </p:nvSpPr>
        <p:spPr>
          <a:xfrm>
            <a:off x="11633572" y="6450553"/>
            <a:ext cx="266659" cy="231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re 4"/>
          <p:cNvSpPr txBox="1">
            <a:spLocks noGrp="1"/>
          </p:cNvSpPr>
          <p:nvPr>
            <p:ph type="title"/>
          </p:nvPr>
        </p:nvSpPr>
        <p:spPr>
          <a:xfrm>
            <a:off x="623392" y="274638"/>
            <a:ext cx="10959008" cy="1143001"/>
          </a:xfrm>
          <a:prstGeom prst="rect">
            <a:avLst/>
          </a:prstGeom>
        </p:spPr>
        <p:txBody>
          <a:bodyPr/>
          <a:lstStyle/>
          <a:p>
            <a:r>
              <a:t>Outline</a:t>
            </a:r>
          </a:p>
        </p:txBody>
      </p:sp>
      <p:sp>
        <p:nvSpPr>
          <p:cNvPr id="161" name="Espace réservé du contenu 5"/>
          <p:cNvSpPr txBox="1">
            <a:spLocks noGrp="1"/>
          </p:cNvSpPr>
          <p:nvPr>
            <p:ph type="body" idx="1"/>
          </p:nvPr>
        </p:nvSpPr>
        <p:spPr>
          <a:xfrm>
            <a:off x="609600" y="1600199"/>
            <a:ext cx="11265780" cy="441859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Context, aim and approach (= why, how and what of the dashboard)</a:t>
            </a:r>
          </a:p>
          <a:p>
            <a:endParaRPr lang="en-US" dirty="0"/>
          </a:p>
          <a:p>
            <a:r>
              <a:rPr lang="en-US" dirty="0"/>
              <a:t>Results (= 1 example of design and use of a dashboard)</a:t>
            </a:r>
          </a:p>
          <a:p>
            <a:endParaRPr lang="en-US" dirty="0"/>
          </a:p>
          <a:p>
            <a:r>
              <a:rPr lang="en-US" dirty="0"/>
              <a:t>Discussion &amp; conclusion (link between dashboard and soil fertility)</a:t>
            </a:r>
          </a:p>
        </p:txBody>
      </p:sp>
      <p:sp>
        <p:nvSpPr>
          <p:cNvPr id="162" name="Espace réservé du numéro de diapositive 3"/>
          <p:cNvSpPr txBox="1">
            <a:spLocks noGrp="1"/>
          </p:cNvSpPr>
          <p:nvPr>
            <p:ph type="sldNum" sz="quarter" idx="4294967295"/>
          </p:nvPr>
        </p:nvSpPr>
        <p:spPr>
          <a:xfrm>
            <a:off x="11689981" y="6448597"/>
            <a:ext cx="185399" cy="231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re 6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7"/>
          </a:xfrm>
          <a:prstGeom prst="rect">
            <a:avLst/>
          </a:prstGeom>
        </p:spPr>
        <p:txBody>
          <a:bodyPr/>
          <a:lstStyle/>
          <a:p>
            <a:r>
              <a:t>Context, aim and approach</a:t>
            </a:r>
          </a:p>
        </p:txBody>
      </p:sp>
      <p:sp>
        <p:nvSpPr>
          <p:cNvPr id="167" name="Sous-titre 7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8" name="Espace réservé du numéro de diapositive 3"/>
          <p:cNvSpPr txBox="1">
            <a:spLocks noGrp="1"/>
          </p:cNvSpPr>
          <p:nvPr>
            <p:ph type="sldNum" sz="quarter" idx="4294967295"/>
          </p:nvPr>
        </p:nvSpPr>
        <p:spPr>
          <a:xfrm>
            <a:off x="11674202" y="6450553"/>
            <a:ext cx="185399" cy="231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re 1"/>
          <p:cNvSpPr txBox="1">
            <a:spLocks noGrp="1"/>
          </p:cNvSpPr>
          <p:nvPr>
            <p:ph type="title"/>
          </p:nvPr>
        </p:nvSpPr>
        <p:spPr>
          <a:xfrm>
            <a:off x="623392" y="274638"/>
            <a:ext cx="10959008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E1415"/>
                </a:solidFill>
              </a:defRPr>
            </a:lvl1pPr>
          </a:lstStyle>
          <a:p>
            <a:r>
              <a:t>The necessary agroecological transition</a:t>
            </a:r>
          </a:p>
        </p:txBody>
      </p:sp>
      <p:sp>
        <p:nvSpPr>
          <p:cNvPr id="173" name="Espace réservé du contenu 2"/>
          <p:cNvSpPr txBox="1">
            <a:spLocks noGrp="1"/>
          </p:cNvSpPr>
          <p:nvPr>
            <p:ph type="body" idx="1"/>
          </p:nvPr>
        </p:nvSpPr>
        <p:spPr>
          <a:xfrm>
            <a:off x="609600" y="1600199"/>
            <a:ext cx="10972800" cy="441859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2000"/>
            </a:pPr>
            <a:r>
              <a:rPr dirty="0"/>
              <a:t>Agroecological transition is necessary to reconcile agricultural productions and the environment (Zhang </a:t>
            </a:r>
            <a:r>
              <a:rPr i="1" dirty="0"/>
              <a:t>et al. </a:t>
            </a:r>
            <a:r>
              <a:rPr dirty="0"/>
              <a:t>1997)</a:t>
            </a:r>
          </a:p>
          <a:p>
            <a:pPr>
              <a:defRPr sz="1000"/>
            </a:pPr>
            <a:endParaRPr dirty="0"/>
          </a:p>
          <a:p>
            <a:pPr>
              <a:spcBef>
                <a:spcPts val="400"/>
              </a:spcBef>
              <a:defRPr sz="2000"/>
            </a:pPr>
            <a:r>
              <a:rPr dirty="0"/>
              <a:t>Soil fertility is one of the key ecosystem services necessary to agroecological systems (</a:t>
            </a:r>
            <a:r>
              <a:rPr dirty="0" err="1"/>
              <a:t>Duru</a:t>
            </a:r>
            <a:r>
              <a:rPr dirty="0"/>
              <a:t> </a:t>
            </a:r>
            <a:r>
              <a:rPr i="1" dirty="0"/>
              <a:t>et al. </a:t>
            </a:r>
            <a:r>
              <a:rPr dirty="0"/>
              <a:t>2015)</a:t>
            </a:r>
          </a:p>
          <a:p>
            <a:pPr>
              <a:defRPr sz="1000"/>
            </a:pPr>
            <a:endParaRPr dirty="0"/>
          </a:p>
          <a:p>
            <a:pPr>
              <a:spcBef>
                <a:spcPts val="400"/>
              </a:spcBef>
              <a:defRPr sz="2000"/>
            </a:pPr>
            <a:r>
              <a:rPr dirty="0"/>
              <a:t>Complex to address soil fertility and agroecological transitions due to biological interactions &amp; the need for systemic approaches… </a:t>
            </a:r>
          </a:p>
          <a:p>
            <a:pPr>
              <a:defRPr sz="1000"/>
            </a:pPr>
            <a:endParaRPr dirty="0"/>
          </a:p>
          <a:p>
            <a:pPr marL="0" indent="0">
              <a:spcBef>
                <a:spcPts val="400"/>
              </a:spcBef>
              <a:buSzTx/>
              <a:buNone/>
              <a:defRPr sz="2000"/>
            </a:pPr>
            <a:r>
              <a:rPr dirty="0"/>
              <a:t>=&gt; New approaches and tools are needed</a:t>
            </a:r>
          </a:p>
        </p:txBody>
      </p:sp>
      <p:sp>
        <p:nvSpPr>
          <p:cNvPr id="174" name="Espace réservé du numéro de diapositive 3"/>
          <p:cNvSpPr txBox="1">
            <a:spLocks noGrp="1"/>
          </p:cNvSpPr>
          <p:nvPr>
            <p:ph type="sldNum" sz="quarter" idx="4294967295"/>
          </p:nvPr>
        </p:nvSpPr>
        <p:spPr>
          <a:xfrm>
            <a:off x="11689981" y="6448597"/>
            <a:ext cx="185399" cy="231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re 1"/>
          <p:cNvSpPr txBox="1">
            <a:spLocks noGrp="1"/>
          </p:cNvSpPr>
          <p:nvPr>
            <p:ph type="title"/>
          </p:nvPr>
        </p:nvSpPr>
        <p:spPr>
          <a:xfrm>
            <a:off x="623392" y="274638"/>
            <a:ext cx="10959008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E1415"/>
                </a:solidFill>
              </a:defRPr>
            </a:lvl1pPr>
          </a:lstStyle>
          <a:p>
            <a:r>
              <a:t>What approach and tools are needed?</a:t>
            </a:r>
          </a:p>
        </p:txBody>
      </p:sp>
      <p:sp>
        <p:nvSpPr>
          <p:cNvPr id="179" name="Espace réservé du contenu 19"/>
          <p:cNvSpPr txBox="1">
            <a:spLocks noGrp="1"/>
          </p:cNvSpPr>
          <p:nvPr>
            <p:ph type="body" sz="half" idx="1"/>
          </p:nvPr>
        </p:nvSpPr>
        <p:spPr>
          <a:xfrm>
            <a:off x="1351718" y="5350335"/>
            <a:ext cx="9446598" cy="1826470"/>
          </a:xfrm>
          <a:prstGeom prst="rect">
            <a:avLst/>
          </a:prstGeom>
        </p:spPr>
        <p:txBody>
          <a:bodyPr/>
          <a:lstStyle/>
          <a:p>
            <a:pPr marL="742950" lvl="1" indent="-285750" algn="ctr">
              <a:spcBef>
                <a:spcPts val="400"/>
              </a:spcBef>
              <a:buFont typeface="Verdana"/>
              <a:defRPr sz="1800"/>
            </a:pPr>
            <a:r>
              <a:t>Generative experiments rather than controlled experiments        (according to Ansell &amp; Bartenberger 2016)</a:t>
            </a:r>
            <a:endParaRPr sz="2000"/>
          </a:p>
          <a:p>
            <a:pPr marL="742950" lvl="1" indent="-285750" algn="ctr">
              <a:spcBef>
                <a:spcPts val="400"/>
              </a:spcBef>
              <a:buFont typeface="Verdana"/>
              <a:defRPr sz="1800" b="1"/>
            </a:pPr>
            <a:r>
              <a:t>Design support tools </a:t>
            </a:r>
            <a:r>
              <a:rPr b="0"/>
              <a:t>rather than decision-making tools to empower farmers to design their own cropping systems step by step </a:t>
            </a:r>
          </a:p>
        </p:txBody>
      </p:sp>
      <p:sp>
        <p:nvSpPr>
          <p:cNvPr id="180" name="Espace réservé du numéro de diapositive 3"/>
          <p:cNvSpPr txBox="1">
            <a:spLocks noGrp="1"/>
          </p:cNvSpPr>
          <p:nvPr>
            <p:ph type="sldNum" sz="quarter" idx="4294967295"/>
          </p:nvPr>
        </p:nvSpPr>
        <p:spPr>
          <a:xfrm>
            <a:off x="11689981" y="6448597"/>
            <a:ext cx="185399" cy="231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181" name="Image 5" descr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772" y="1657467"/>
            <a:ext cx="8829141" cy="3543066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Connecteur droit 10"/>
          <p:cNvSpPr/>
          <p:nvPr/>
        </p:nvSpPr>
        <p:spPr>
          <a:xfrm flipH="1">
            <a:off x="5381244" y="1302287"/>
            <a:ext cx="2" cy="3791004"/>
          </a:xfrm>
          <a:prstGeom prst="line">
            <a:avLst/>
          </a:prstGeom>
          <a:ln w="25400">
            <a:solidFill>
              <a:schemeClr val="accent2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3" name="ZoneTexte 12"/>
          <p:cNvSpPr txBox="1"/>
          <p:nvPr/>
        </p:nvSpPr>
        <p:spPr>
          <a:xfrm>
            <a:off x="3526930" y="1426891"/>
            <a:ext cx="1852778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Historical &lt;-</a:t>
            </a:r>
          </a:p>
        </p:txBody>
      </p:sp>
      <p:sp>
        <p:nvSpPr>
          <p:cNvPr id="184" name="ZoneTexte 13"/>
          <p:cNvSpPr txBox="1"/>
          <p:nvPr/>
        </p:nvSpPr>
        <p:spPr>
          <a:xfrm>
            <a:off x="5676350" y="1426891"/>
            <a:ext cx="5076247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-&gt; More adapted to support transitions</a:t>
            </a:r>
          </a:p>
        </p:txBody>
      </p:sp>
      <p:sp>
        <p:nvSpPr>
          <p:cNvPr id="185" name="ZoneTexte 14"/>
          <p:cNvSpPr txBox="1"/>
          <p:nvPr/>
        </p:nvSpPr>
        <p:spPr>
          <a:xfrm>
            <a:off x="9670112" y="2060849"/>
            <a:ext cx="2973029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Le Gall </a:t>
            </a:r>
            <a:r>
              <a:rPr i="1"/>
              <a:t>et al. </a:t>
            </a:r>
            <a:r>
              <a:t>2010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re 1"/>
          <p:cNvSpPr txBox="1">
            <a:spLocks noGrp="1"/>
          </p:cNvSpPr>
          <p:nvPr>
            <p:ph type="title"/>
          </p:nvPr>
        </p:nvSpPr>
        <p:spPr>
          <a:xfrm>
            <a:off x="623392" y="274638"/>
            <a:ext cx="10959008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E1415"/>
                </a:solidFill>
              </a:defRPr>
            </a:lvl1pPr>
          </a:lstStyle>
          <a:p>
            <a:r>
              <a:t>The Dashboard to facilitate transitions</a:t>
            </a:r>
          </a:p>
        </p:txBody>
      </p:sp>
      <p:sp>
        <p:nvSpPr>
          <p:cNvPr id="190" name="Espace réservé du contenu 14"/>
          <p:cNvSpPr txBox="1">
            <a:spLocks noGrp="1"/>
          </p:cNvSpPr>
          <p:nvPr>
            <p:ph type="body" idx="1"/>
          </p:nvPr>
        </p:nvSpPr>
        <p:spPr>
          <a:xfrm>
            <a:off x="609600" y="1600199"/>
            <a:ext cx="10972800" cy="441859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2000"/>
            </a:pPr>
            <a:r>
              <a:t>It has already proved its value by enabling the step-by-step change of practices to improve water quality in a catchment area (Prost </a:t>
            </a:r>
            <a:r>
              <a:rPr i="1"/>
              <a:t>et al. </a:t>
            </a:r>
            <a:r>
              <a:t>2018) or winter oilseed rape robustness (Cadoux </a:t>
            </a:r>
            <a:r>
              <a:rPr i="1"/>
              <a:t>et al. </a:t>
            </a:r>
            <a:r>
              <a:t>2018)</a:t>
            </a:r>
          </a:p>
          <a:p>
            <a:pPr>
              <a:spcBef>
                <a:spcPts val="400"/>
              </a:spcBef>
              <a:defRPr sz="2000"/>
            </a:pPr>
            <a:r>
              <a:t>Schematic example of </a:t>
            </a:r>
            <a:r>
              <a:rPr b="1"/>
              <a:t>design</a:t>
            </a:r>
            <a:r>
              <a:t>:</a:t>
            </a:r>
          </a:p>
        </p:txBody>
      </p:sp>
      <p:sp>
        <p:nvSpPr>
          <p:cNvPr id="191" name="Espace réservé du numéro de diapositive 18"/>
          <p:cNvSpPr txBox="1">
            <a:spLocks noGrp="1"/>
          </p:cNvSpPr>
          <p:nvPr>
            <p:ph type="sldNum" sz="quarter" idx="4294967295"/>
          </p:nvPr>
        </p:nvSpPr>
        <p:spPr>
          <a:xfrm>
            <a:off x="11689981" y="6448597"/>
            <a:ext cx="185399" cy="231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grpSp>
        <p:nvGrpSpPr>
          <p:cNvPr id="195" name="Ellipse 16"/>
          <p:cNvGrpSpPr/>
          <p:nvPr/>
        </p:nvGrpSpPr>
        <p:grpSpPr>
          <a:xfrm>
            <a:off x="5116534" y="4143821"/>
            <a:ext cx="1941613" cy="601959"/>
            <a:chOff x="-2" y="-2"/>
            <a:chExt cx="1941611" cy="601957"/>
          </a:xfrm>
        </p:grpSpPr>
        <p:sp>
          <p:nvSpPr>
            <p:cNvPr id="193" name="Oval"/>
            <p:cNvSpPr/>
            <p:nvPr/>
          </p:nvSpPr>
          <p:spPr>
            <a:xfrm>
              <a:off x="-2" y="-2"/>
              <a:ext cx="1941611" cy="601957"/>
            </a:xfrm>
            <a:prstGeom prst="ellipse">
              <a:avLst/>
            </a:prstGeom>
            <a:solidFill>
              <a:srgbClr val="979797"/>
            </a:solidFill>
            <a:ln w="6350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94" name="Key state  B"/>
            <p:cNvSpPr txBox="1"/>
            <p:nvPr/>
          </p:nvSpPr>
          <p:spPr>
            <a:xfrm>
              <a:off x="333236" y="91328"/>
              <a:ext cx="1275134" cy="332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16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Key state  B</a:t>
              </a:r>
            </a:p>
          </p:txBody>
        </p:sp>
      </p:grpSp>
      <p:grpSp>
        <p:nvGrpSpPr>
          <p:cNvPr id="198" name="Ellipse 19"/>
          <p:cNvGrpSpPr/>
          <p:nvPr/>
        </p:nvGrpSpPr>
        <p:grpSpPr>
          <a:xfrm>
            <a:off x="3914420" y="3326929"/>
            <a:ext cx="1853165" cy="702326"/>
            <a:chOff x="-1" y="-1"/>
            <a:chExt cx="1853164" cy="702324"/>
          </a:xfrm>
        </p:grpSpPr>
        <p:sp>
          <p:nvSpPr>
            <p:cNvPr id="196" name="Oval"/>
            <p:cNvSpPr/>
            <p:nvPr/>
          </p:nvSpPr>
          <p:spPr>
            <a:xfrm>
              <a:off x="-1" y="-1"/>
              <a:ext cx="1853164" cy="702324"/>
            </a:xfrm>
            <a:prstGeom prst="ellipse">
              <a:avLst/>
            </a:prstGeom>
            <a:solidFill>
              <a:srgbClr val="979797"/>
            </a:solidFill>
            <a:ln w="6350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defRPr sz="16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97" name="Final result"/>
            <p:cNvSpPr txBox="1"/>
            <p:nvPr/>
          </p:nvSpPr>
          <p:spPr>
            <a:xfrm>
              <a:off x="320283" y="106026"/>
              <a:ext cx="1212596" cy="332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16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Final result</a:t>
              </a:r>
            </a:p>
          </p:txBody>
        </p:sp>
      </p:grpSp>
      <p:grpSp>
        <p:nvGrpSpPr>
          <p:cNvPr id="201" name="Ellipse 20"/>
          <p:cNvGrpSpPr/>
          <p:nvPr/>
        </p:nvGrpSpPr>
        <p:grpSpPr>
          <a:xfrm>
            <a:off x="2708470" y="4123761"/>
            <a:ext cx="1941613" cy="630943"/>
            <a:chOff x="-2" y="-2"/>
            <a:chExt cx="1941611" cy="630942"/>
          </a:xfrm>
        </p:grpSpPr>
        <p:sp>
          <p:nvSpPr>
            <p:cNvPr id="199" name="Oval"/>
            <p:cNvSpPr/>
            <p:nvPr/>
          </p:nvSpPr>
          <p:spPr>
            <a:xfrm>
              <a:off x="-2" y="-2"/>
              <a:ext cx="1941611" cy="630942"/>
            </a:xfrm>
            <a:prstGeom prst="ellipse">
              <a:avLst/>
            </a:prstGeom>
            <a:solidFill>
              <a:srgbClr val="979797"/>
            </a:solidFill>
            <a:ln w="6350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00" name="Key state  A"/>
            <p:cNvSpPr txBox="1"/>
            <p:nvPr/>
          </p:nvSpPr>
          <p:spPr>
            <a:xfrm>
              <a:off x="333236" y="95572"/>
              <a:ext cx="1275134" cy="332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16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Key state  A</a:t>
              </a:r>
            </a:p>
          </p:txBody>
        </p:sp>
      </p:grpSp>
      <p:grpSp>
        <p:nvGrpSpPr>
          <p:cNvPr id="204" name="Rectangle 21"/>
          <p:cNvGrpSpPr/>
          <p:nvPr/>
        </p:nvGrpSpPr>
        <p:grpSpPr>
          <a:xfrm>
            <a:off x="3031274" y="5157190"/>
            <a:ext cx="1297557" cy="630941"/>
            <a:chOff x="-2" y="-1"/>
            <a:chExt cx="1297556" cy="630940"/>
          </a:xfrm>
        </p:grpSpPr>
        <p:sp>
          <p:nvSpPr>
            <p:cNvPr id="202" name="Rectangle"/>
            <p:cNvSpPr/>
            <p:nvPr/>
          </p:nvSpPr>
          <p:spPr>
            <a:xfrm>
              <a:off x="-2" y="-1"/>
              <a:ext cx="1297556" cy="630940"/>
            </a:xfrm>
            <a:prstGeom prst="rect">
              <a:avLst/>
            </a:prstGeom>
            <a:solidFill>
              <a:srgbClr val="979797"/>
            </a:solidFill>
            <a:ln w="6350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03" name="Practices A, A’…"/>
            <p:cNvSpPr txBox="1"/>
            <p:nvPr/>
          </p:nvSpPr>
          <p:spPr>
            <a:xfrm>
              <a:off x="48894" y="28447"/>
              <a:ext cx="1199765" cy="574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Practices A, A’…</a:t>
              </a:r>
            </a:p>
          </p:txBody>
        </p:sp>
      </p:grpSp>
      <p:grpSp>
        <p:nvGrpSpPr>
          <p:cNvPr id="207" name="Rectangle 22"/>
          <p:cNvGrpSpPr/>
          <p:nvPr/>
        </p:nvGrpSpPr>
        <p:grpSpPr>
          <a:xfrm>
            <a:off x="4745723" y="5148560"/>
            <a:ext cx="1297557" cy="630941"/>
            <a:chOff x="-2" y="-1"/>
            <a:chExt cx="1297556" cy="630940"/>
          </a:xfrm>
        </p:grpSpPr>
        <p:sp>
          <p:nvSpPr>
            <p:cNvPr id="205" name="Rectangle"/>
            <p:cNvSpPr/>
            <p:nvPr/>
          </p:nvSpPr>
          <p:spPr>
            <a:xfrm>
              <a:off x="-2" y="-1"/>
              <a:ext cx="1297556" cy="630940"/>
            </a:xfrm>
            <a:prstGeom prst="rect">
              <a:avLst/>
            </a:prstGeom>
            <a:solidFill>
              <a:srgbClr val="979797"/>
            </a:solidFill>
            <a:ln w="6350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06" name="Practices B, B’…"/>
            <p:cNvSpPr txBox="1"/>
            <p:nvPr/>
          </p:nvSpPr>
          <p:spPr>
            <a:xfrm>
              <a:off x="48894" y="28447"/>
              <a:ext cx="1199765" cy="574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Practices B, B’…</a:t>
              </a:r>
            </a:p>
          </p:txBody>
        </p:sp>
      </p:grpSp>
      <p:grpSp>
        <p:nvGrpSpPr>
          <p:cNvPr id="210" name="Rectangle 23"/>
          <p:cNvGrpSpPr/>
          <p:nvPr/>
        </p:nvGrpSpPr>
        <p:grpSpPr>
          <a:xfrm>
            <a:off x="6198725" y="5157190"/>
            <a:ext cx="1220446" cy="630941"/>
            <a:chOff x="0" y="-1"/>
            <a:chExt cx="1220445" cy="630940"/>
          </a:xfrm>
        </p:grpSpPr>
        <p:sp>
          <p:nvSpPr>
            <p:cNvPr id="208" name="Rectangle"/>
            <p:cNvSpPr/>
            <p:nvPr/>
          </p:nvSpPr>
          <p:spPr>
            <a:xfrm>
              <a:off x="0" y="-1"/>
              <a:ext cx="1220445" cy="630940"/>
            </a:xfrm>
            <a:prstGeom prst="rect">
              <a:avLst/>
            </a:prstGeom>
            <a:solidFill>
              <a:srgbClr val="979797"/>
            </a:solidFill>
            <a:ln w="6350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09" name="Practices C, C’…"/>
            <p:cNvSpPr txBox="1"/>
            <p:nvPr/>
          </p:nvSpPr>
          <p:spPr>
            <a:xfrm>
              <a:off x="48895" y="28447"/>
              <a:ext cx="1122654" cy="574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Practices C, C’…</a:t>
              </a:r>
            </a:p>
          </p:txBody>
        </p:sp>
      </p:grpSp>
      <p:sp>
        <p:nvSpPr>
          <p:cNvPr id="211" name="Connecteur droit avec flèche 24"/>
          <p:cNvSpPr/>
          <p:nvPr/>
        </p:nvSpPr>
        <p:spPr>
          <a:xfrm flipH="1" flipV="1">
            <a:off x="5330992" y="3979519"/>
            <a:ext cx="315337" cy="193986"/>
          </a:xfrm>
          <a:prstGeom prst="line">
            <a:avLst/>
          </a:prstGeom>
          <a:ln>
            <a:solidFill>
              <a:schemeClr val="accent2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2" name="Connecteur droit avec flèche 25"/>
          <p:cNvSpPr/>
          <p:nvPr/>
        </p:nvSpPr>
        <p:spPr>
          <a:xfrm flipH="1" flipV="1">
            <a:off x="3679514" y="4757968"/>
            <a:ext cx="300" cy="396050"/>
          </a:xfrm>
          <a:prstGeom prst="line">
            <a:avLst/>
          </a:prstGeom>
          <a:ln>
            <a:solidFill>
              <a:schemeClr val="accent2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3" name="Connecteur droit avec flèche 26"/>
          <p:cNvSpPr/>
          <p:nvPr/>
        </p:nvSpPr>
        <p:spPr>
          <a:xfrm flipV="1">
            <a:off x="5611104" y="4742396"/>
            <a:ext cx="273940" cy="402992"/>
          </a:xfrm>
          <a:prstGeom prst="line">
            <a:avLst/>
          </a:prstGeom>
          <a:ln>
            <a:solidFill>
              <a:schemeClr val="accent2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4" name="Connecteur droit avec flèche 30"/>
          <p:cNvSpPr/>
          <p:nvPr/>
        </p:nvSpPr>
        <p:spPr>
          <a:xfrm flipH="1" flipV="1">
            <a:off x="6295973" y="4741979"/>
            <a:ext cx="289272" cy="412040"/>
          </a:xfrm>
          <a:prstGeom prst="line">
            <a:avLst/>
          </a:prstGeom>
          <a:ln>
            <a:solidFill>
              <a:schemeClr val="accent2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5" name="Rectangle 47"/>
          <p:cNvSpPr/>
          <p:nvPr/>
        </p:nvSpPr>
        <p:spPr>
          <a:xfrm>
            <a:off x="6127620" y="4544462"/>
            <a:ext cx="337834" cy="142856"/>
          </a:xfrm>
          <a:prstGeom prst="rect">
            <a:avLst/>
          </a:prstGeom>
          <a:solidFill>
            <a:srgbClr val="92D050"/>
          </a:solidFill>
          <a:ln>
            <a:solidFill>
              <a:srgbClr val="53721A"/>
            </a:solidFill>
          </a:ln>
        </p:spPr>
        <p:txBody>
          <a:bodyPr lIns="45718" tIns="45718" rIns="45718" bIns="45718"/>
          <a:lstStyle/>
          <a:p>
            <a:pPr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16" name="Rectangle 45"/>
          <p:cNvSpPr/>
          <p:nvPr/>
        </p:nvSpPr>
        <p:spPr>
          <a:xfrm>
            <a:off x="5634413" y="4544462"/>
            <a:ext cx="337835" cy="142856"/>
          </a:xfrm>
          <a:prstGeom prst="rect">
            <a:avLst/>
          </a:prstGeom>
          <a:solidFill>
            <a:srgbClr val="FF0000"/>
          </a:solidFill>
          <a:ln>
            <a:solidFill>
              <a:srgbClr val="53721A"/>
            </a:solidFill>
          </a:ln>
        </p:spPr>
        <p:txBody>
          <a:bodyPr lIns="45718" tIns="45718" rIns="45718" bIns="45718"/>
          <a:lstStyle/>
          <a:p>
            <a:pPr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17" name="Rectangle 46"/>
          <p:cNvSpPr/>
          <p:nvPr/>
        </p:nvSpPr>
        <p:spPr>
          <a:xfrm>
            <a:off x="5911596" y="4544462"/>
            <a:ext cx="280304" cy="142856"/>
          </a:xfrm>
          <a:prstGeom prst="rect">
            <a:avLst/>
          </a:prstGeom>
          <a:solidFill>
            <a:srgbClr val="FFC000"/>
          </a:solidFill>
          <a:ln>
            <a:solidFill>
              <a:srgbClr val="53721A"/>
            </a:solidFill>
          </a:ln>
        </p:spPr>
        <p:txBody>
          <a:bodyPr lIns="45718" tIns="45718" rIns="45718" bIns="45718"/>
          <a:lstStyle/>
          <a:p>
            <a:pPr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18" name="Rectangle 47"/>
          <p:cNvSpPr/>
          <p:nvPr/>
        </p:nvSpPr>
        <p:spPr>
          <a:xfrm>
            <a:off x="3739062" y="4544462"/>
            <a:ext cx="337834" cy="142856"/>
          </a:xfrm>
          <a:prstGeom prst="rect">
            <a:avLst/>
          </a:prstGeom>
          <a:solidFill>
            <a:srgbClr val="92D050"/>
          </a:solidFill>
          <a:ln>
            <a:solidFill>
              <a:srgbClr val="53721A"/>
            </a:solidFill>
          </a:ln>
        </p:spPr>
        <p:txBody>
          <a:bodyPr lIns="45718" tIns="45718" rIns="45718" bIns="45718"/>
          <a:lstStyle/>
          <a:p>
            <a:pPr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19" name="Rectangle 45"/>
          <p:cNvSpPr/>
          <p:nvPr/>
        </p:nvSpPr>
        <p:spPr>
          <a:xfrm>
            <a:off x="3245854" y="4544462"/>
            <a:ext cx="337835" cy="142856"/>
          </a:xfrm>
          <a:prstGeom prst="rect">
            <a:avLst/>
          </a:prstGeom>
          <a:solidFill>
            <a:srgbClr val="FF0000"/>
          </a:solidFill>
          <a:ln>
            <a:solidFill>
              <a:srgbClr val="53721A"/>
            </a:solidFill>
          </a:ln>
        </p:spPr>
        <p:txBody>
          <a:bodyPr lIns="45718" tIns="45718" rIns="45718" bIns="45718"/>
          <a:lstStyle/>
          <a:p>
            <a:pPr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20" name="Rectangle 46"/>
          <p:cNvSpPr/>
          <p:nvPr/>
        </p:nvSpPr>
        <p:spPr>
          <a:xfrm>
            <a:off x="3523038" y="4544462"/>
            <a:ext cx="280304" cy="142856"/>
          </a:xfrm>
          <a:prstGeom prst="rect">
            <a:avLst/>
          </a:prstGeom>
          <a:solidFill>
            <a:srgbClr val="FFC000"/>
          </a:solidFill>
          <a:ln>
            <a:solidFill>
              <a:srgbClr val="53721A"/>
            </a:solidFill>
          </a:ln>
        </p:spPr>
        <p:txBody>
          <a:bodyPr lIns="45718" tIns="45718" rIns="45718" bIns="45718"/>
          <a:lstStyle/>
          <a:p>
            <a:pPr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21" name="Rectangle 47"/>
          <p:cNvSpPr/>
          <p:nvPr/>
        </p:nvSpPr>
        <p:spPr>
          <a:xfrm>
            <a:off x="4917480" y="3800771"/>
            <a:ext cx="337834" cy="142856"/>
          </a:xfrm>
          <a:prstGeom prst="rect">
            <a:avLst/>
          </a:prstGeom>
          <a:solidFill>
            <a:srgbClr val="92D050"/>
          </a:solidFill>
          <a:ln>
            <a:solidFill>
              <a:srgbClr val="53721A"/>
            </a:solidFill>
          </a:ln>
        </p:spPr>
        <p:txBody>
          <a:bodyPr lIns="45718" tIns="45718" rIns="45718" bIns="45718"/>
          <a:lstStyle/>
          <a:p>
            <a:pPr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22" name="Rectangle 45"/>
          <p:cNvSpPr/>
          <p:nvPr/>
        </p:nvSpPr>
        <p:spPr>
          <a:xfrm>
            <a:off x="4424271" y="3800771"/>
            <a:ext cx="337835" cy="142856"/>
          </a:xfrm>
          <a:prstGeom prst="rect">
            <a:avLst/>
          </a:prstGeom>
          <a:solidFill>
            <a:srgbClr val="FF0000"/>
          </a:solidFill>
          <a:ln>
            <a:solidFill>
              <a:srgbClr val="53721A"/>
            </a:solidFill>
          </a:ln>
        </p:spPr>
        <p:txBody>
          <a:bodyPr lIns="45718" tIns="45718" rIns="45718" bIns="45718"/>
          <a:lstStyle/>
          <a:p>
            <a:pPr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23" name="Rectangle 46"/>
          <p:cNvSpPr/>
          <p:nvPr/>
        </p:nvSpPr>
        <p:spPr>
          <a:xfrm>
            <a:off x="4701456" y="3800771"/>
            <a:ext cx="280304" cy="142856"/>
          </a:xfrm>
          <a:prstGeom prst="rect">
            <a:avLst/>
          </a:prstGeom>
          <a:solidFill>
            <a:srgbClr val="FFC000"/>
          </a:solidFill>
          <a:ln>
            <a:solidFill>
              <a:srgbClr val="53721A"/>
            </a:solidFill>
          </a:ln>
        </p:spPr>
        <p:txBody>
          <a:bodyPr lIns="45718" tIns="45718" rIns="45718" bIns="45718"/>
          <a:lstStyle/>
          <a:p>
            <a:pPr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24" name="Connecteur droit avec flèche 133"/>
          <p:cNvSpPr/>
          <p:nvPr/>
        </p:nvSpPr>
        <p:spPr>
          <a:xfrm flipV="1">
            <a:off x="4114837" y="3984623"/>
            <a:ext cx="258305" cy="169237"/>
          </a:xfrm>
          <a:prstGeom prst="line">
            <a:avLst/>
          </a:prstGeom>
          <a:ln>
            <a:solidFill>
              <a:schemeClr val="accent2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5" name="ZoneTexte 142"/>
          <p:cNvSpPr txBox="1"/>
          <p:nvPr/>
        </p:nvSpPr>
        <p:spPr>
          <a:xfrm>
            <a:off x="7255232" y="2901008"/>
            <a:ext cx="3997905" cy="574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1- It focuses on a </a:t>
            </a:r>
            <a:r>
              <a:rPr b="1"/>
              <a:t>benefit expected</a:t>
            </a:r>
            <a:r>
              <a:t> by a (group of) farmer(s) </a:t>
            </a:r>
          </a:p>
        </p:txBody>
      </p:sp>
      <p:sp>
        <p:nvSpPr>
          <p:cNvPr id="226" name="Connecteur droit avec flèche 147"/>
          <p:cNvSpPr/>
          <p:nvPr/>
        </p:nvSpPr>
        <p:spPr>
          <a:xfrm flipH="1">
            <a:off x="5734143" y="3410001"/>
            <a:ext cx="1521090" cy="168913"/>
          </a:xfrm>
          <a:prstGeom prst="line">
            <a:avLst/>
          </a:prstGeom>
          <a:ln w="25400">
            <a:solidFill>
              <a:srgbClr val="6E1415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7" name="ZoneTexte 148"/>
          <p:cNvSpPr txBox="1"/>
          <p:nvPr/>
        </p:nvSpPr>
        <p:spPr>
          <a:xfrm>
            <a:off x="7961832" y="3789029"/>
            <a:ext cx="3997905" cy="1056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2- It sheds light on the ways to achieve the expected result by highlighting </a:t>
            </a:r>
            <a:r>
              <a:rPr b="1"/>
              <a:t>key soil/crop states </a:t>
            </a:r>
            <a:r>
              <a:t>and causal relationships</a:t>
            </a:r>
          </a:p>
        </p:txBody>
      </p:sp>
      <p:sp>
        <p:nvSpPr>
          <p:cNvPr id="228" name="Connecteur droit avec flèche 152"/>
          <p:cNvSpPr/>
          <p:nvPr/>
        </p:nvSpPr>
        <p:spPr>
          <a:xfrm flipH="1">
            <a:off x="6744072" y="4327637"/>
            <a:ext cx="1172044" cy="109477"/>
          </a:xfrm>
          <a:prstGeom prst="line">
            <a:avLst/>
          </a:prstGeom>
          <a:ln w="25400">
            <a:solidFill>
              <a:srgbClr val="6E1415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9" name="Connecteur droit avec flèche 155"/>
          <p:cNvSpPr/>
          <p:nvPr/>
        </p:nvSpPr>
        <p:spPr>
          <a:xfrm flipH="1" flipV="1">
            <a:off x="5911596" y="4029252"/>
            <a:ext cx="2004519" cy="298386"/>
          </a:xfrm>
          <a:prstGeom prst="line">
            <a:avLst/>
          </a:prstGeom>
          <a:ln w="25400">
            <a:solidFill>
              <a:srgbClr val="6E1415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0" name="ZoneTexte 158"/>
          <p:cNvSpPr txBox="1"/>
          <p:nvPr/>
        </p:nvSpPr>
        <p:spPr>
          <a:xfrm>
            <a:off x="232262" y="4123764"/>
            <a:ext cx="2157461" cy="153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3- It contains </a:t>
            </a:r>
            <a:r>
              <a:rPr b="1"/>
              <a:t>indicators and thresholds </a:t>
            </a:r>
            <a:r>
              <a:t>to clarify expectations and objectify the evaluation</a:t>
            </a:r>
          </a:p>
        </p:txBody>
      </p:sp>
      <p:sp>
        <p:nvSpPr>
          <p:cNvPr id="231" name="ZoneTexte 159"/>
          <p:cNvSpPr txBox="1"/>
          <p:nvPr/>
        </p:nvSpPr>
        <p:spPr>
          <a:xfrm>
            <a:off x="3160015" y="6096497"/>
            <a:ext cx="4672352" cy="574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4- It </a:t>
            </a:r>
            <a:r>
              <a:rPr b="1"/>
              <a:t>encourages the identification of possible practices to implement</a:t>
            </a:r>
          </a:p>
        </p:txBody>
      </p:sp>
      <p:sp>
        <p:nvSpPr>
          <p:cNvPr id="232" name="Connecteur droit avec flèche 160"/>
          <p:cNvSpPr/>
          <p:nvPr/>
        </p:nvSpPr>
        <p:spPr>
          <a:xfrm flipV="1">
            <a:off x="2435442" y="4724844"/>
            <a:ext cx="1059174" cy="183750"/>
          </a:xfrm>
          <a:prstGeom prst="line">
            <a:avLst/>
          </a:prstGeom>
          <a:ln w="25400">
            <a:solidFill>
              <a:srgbClr val="6E1415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3" name="Connecteur droit avec flèche 165"/>
          <p:cNvSpPr/>
          <p:nvPr/>
        </p:nvSpPr>
        <p:spPr>
          <a:xfrm flipH="1" flipV="1">
            <a:off x="5429751" y="5782769"/>
            <a:ext cx="34698" cy="313729"/>
          </a:xfrm>
          <a:prstGeom prst="line">
            <a:avLst/>
          </a:prstGeom>
          <a:ln w="25400">
            <a:solidFill>
              <a:srgbClr val="6E1415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re 1"/>
          <p:cNvSpPr txBox="1">
            <a:spLocks noGrp="1"/>
          </p:cNvSpPr>
          <p:nvPr>
            <p:ph type="title"/>
          </p:nvPr>
        </p:nvSpPr>
        <p:spPr>
          <a:xfrm>
            <a:off x="623392" y="274638"/>
            <a:ext cx="10959008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E1415"/>
                </a:solidFill>
              </a:defRPr>
            </a:lvl1pPr>
          </a:lstStyle>
          <a:p>
            <a:r>
              <a:t>The Dashboard to facilitate transitions</a:t>
            </a:r>
          </a:p>
        </p:txBody>
      </p:sp>
      <p:sp>
        <p:nvSpPr>
          <p:cNvPr id="238" name="Espace réservé du numéro de diapositive 18"/>
          <p:cNvSpPr txBox="1">
            <a:spLocks noGrp="1"/>
          </p:cNvSpPr>
          <p:nvPr>
            <p:ph type="sldNum" sz="quarter" idx="4294967295"/>
          </p:nvPr>
        </p:nvSpPr>
        <p:spPr>
          <a:xfrm>
            <a:off x="11689981" y="6448597"/>
            <a:ext cx="185399" cy="231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239" name="ZoneTexte 158"/>
          <p:cNvSpPr txBox="1"/>
          <p:nvPr/>
        </p:nvSpPr>
        <p:spPr>
          <a:xfrm>
            <a:off x="499010" y="3307294"/>
            <a:ext cx="2157460" cy="1297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2- </a:t>
            </a:r>
            <a:r>
              <a:rPr b="1"/>
              <a:t>Monitoring</a:t>
            </a:r>
            <a:r>
              <a:t> to record values of indicators and define satisfaction levels</a:t>
            </a:r>
          </a:p>
        </p:txBody>
      </p:sp>
      <p:sp>
        <p:nvSpPr>
          <p:cNvPr id="240" name="ZoneTexte 159"/>
          <p:cNvSpPr txBox="1"/>
          <p:nvPr/>
        </p:nvSpPr>
        <p:spPr>
          <a:xfrm>
            <a:off x="4281254" y="5265897"/>
            <a:ext cx="4672351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1- </a:t>
            </a:r>
            <a:r>
              <a:rPr b="1"/>
              <a:t>Choosing practices </a:t>
            </a:r>
            <a:r>
              <a:t>to implement</a:t>
            </a:r>
          </a:p>
        </p:txBody>
      </p:sp>
      <p:grpSp>
        <p:nvGrpSpPr>
          <p:cNvPr id="243" name="Ellipse 2"/>
          <p:cNvGrpSpPr/>
          <p:nvPr/>
        </p:nvGrpSpPr>
        <p:grpSpPr>
          <a:xfrm>
            <a:off x="4828703" y="2288049"/>
            <a:ext cx="1853165" cy="630943"/>
            <a:chOff x="-1" y="-2"/>
            <a:chExt cx="1853164" cy="630942"/>
          </a:xfrm>
        </p:grpSpPr>
        <p:sp>
          <p:nvSpPr>
            <p:cNvPr id="241" name="Oval"/>
            <p:cNvSpPr/>
            <p:nvPr/>
          </p:nvSpPr>
          <p:spPr>
            <a:xfrm>
              <a:off x="-1" y="-2"/>
              <a:ext cx="1853164" cy="630942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rgbClr val="6E1415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42" name="Final result"/>
            <p:cNvSpPr txBox="1"/>
            <p:nvPr/>
          </p:nvSpPr>
          <p:spPr>
            <a:xfrm>
              <a:off x="323458" y="149098"/>
              <a:ext cx="1206246" cy="332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Final result</a:t>
              </a:r>
            </a:p>
          </p:txBody>
        </p:sp>
      </p:grpSp>
      <p:grpSp>
        <p:nvGrpSpPr>
          <p:cNvPr id="246" name="Ellipse 3"/>
          <p:cNvGrpSpPr/>
          <p:nvPr/>
        </p:nvGrpSpPr>
        <p:grpSpPr>
          <a:xfrm>
            <a:off x="3460550" y="3080135"/>
            <a:ext cx="1966567" cy="562010"/>
            <a:chOff x="-1" y="-1"/>
            <a:chExt cx="1966566" cy="562008"/>
          </a:xfrm>
        </p:grpSpPr>
        <p:sp>
          <p:nvSpPr>
            <p:cNvPr id="244" name="Oval"/>
            <p:cNvSpPr/>
            <p:nvPr/>
          </p:nvSpPr>
          <p:spPr>
            <a:xfrm>
              <a:off x="-1" y="-1"/>
              <a:ext cx="1966566" cy="562008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rgbClr val="6E1415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45" name="Key state  A"/>
            <p:cNvSpPr txBox="1"/>
            <p:nvPr/>
          </p:nvSpPr>
          <p:spPr>
            <a:xfrm>
              <a:off x="340065" y="114631"/>
              <a:ext cx="1286434" cy="332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Key state  A</a:t>
              </a:r>
            </a:p>
          </p:txBody>
        </p:sp>
      </p:grpSp>
      <p:grpSp>
        <p:nvGrpSpPr>
          <p:cNvPr id="249" name="Ellipse 4"/>
          <p:cNvGrpSpPr/>
          <p:nvPr/>
        </p:nvGrpSpPr>
        <p:grpSpPr>
          <a:xfrm>
            <a:off x="6051881" y="3060852"/>
            <a:ext cx="1996329" cy="562010"/>
            <a:chOff x="0" y="-1"/>
            <a:chExt cx="1996328" cy="562008"/>
          </a:xfrm>
          <a:solidFill>
            <a:srgbClr val="00B050"/>
          </a:solidFill>
        </p:grpSpPr>
        <p:sp>
          <p:nvSpPr>
            <p:cNvPr id="247" name="Oval"/>
            <p:cNvSpPr/>
            <p:nvPr/>
          </p:nvSpPr>
          <p:spPr>
            <a:xfrm>
              <a:off x="0" y="-1"/>
              <a:ext cx="1996328" cy="562008"/>
            </a:xfrm>
            <a:prstGeom prst="ellipse">
              <a:avLst/>
            </a:prstGeom>
            <a:grpFill/>
            <a:ln w="12700" cap="flat">
              <a:solidFill>
                <a:srgbClr val="53721A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48" name="Key state  B"/>
            <p:cNvSpPr txBox="1"/>
            <p:nvPr/>
          </p:nvSpPr>
          <p:spPr>
            <a:xfrm>
              <a:off x="344424" y="111726"/>
              <a:ext cx="1307480" cy="33854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 b="1">
                  <a:solidFill>
                    <a:srgbClr val="292929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>
                  <a:solidFill>
                    <a:schemeClr val="bg1"/>
                  </a:solidFill>
                </a:rPr>
                <a:t>Key state  B</a:t>
              </a:r>
            </a:p>
          </p:txBody>
        </p:sp>
      </p:grpSp>
      <p:sp>
        <p:nvSpPr>
          <p:cNvPr id="250" name="Connecteur droit avec flèche 6"/>
          <p:cNvSpPr/>
          <p:nvPr/>
        </p:nvSpPr>
        <p:spPr>
          <a:xfrm flipV="1">
            <a:off x="4888836" y="2880065"/>
            <a:ext cx="387744" cy="223999"/>
          </a:xfrm>
          <a:prstGeom prst="line">
            <a:avLst/>
          </a:prstGeom>
          <a:ln>
            <a:solidFill>
              <a:srgbClr val="1E1C1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51" name="Connecteur droit avec flèche 7"/>
          <p:cNvSpPr/>
          <p:nvPr/>
        </p:nvSpPr>
        <p:spPr>
          <a:xfrm flipH="1" flipV="1">
            <a:off x="6238580" y="2879118"/>
            <a:ext cx="360503" cy="205578"/>
          </a:xfrm>
          <a:prstGeom prst="line">
            <a:avLst/>
          </a:prstGeom>
          <a:ln>
            <a:solidFill>
              <a:srgbClr val="1E1C1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254" name="Rectangle 8"/>
          <p:cNvGrpSpPr/>
          <p:nvPr/>
        </p:nvGrpSpPr>
        <p:grpSpPr>
          <a:xfrm>
            <a:off x="3732105" y="4098516"/>
            <a:ext cx="1423459" cy="574567"/>
            <a:chOff x="0" y="-2"/>
            <a:chExt cx="1423458" cy="574566"/>
          </a:xfrm>
        </p:grpSpPr>
        <p:sp>
          <p:nvSpPr>
            <p:cNvPr id="252" name="Rectangle"/>
            <p:cNvSpPr/>
            <p:nvPr/>
          </p:nvSpPr>
          <p:spPr>
            <a:xfrm>
              <a:off x="0" y="-2"/>
              <a:ext cx="1423458" cy="574566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C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53" name="Practice…"/>
            <p:cNvSpPr txBox="1"/>
            <p:nvPr/>
          </p:nvSpPr>
          <p:spPr>
            <a:xfrm>
              <a:off x="50482" y="260"/>
              <a:ext cx="1322493" cy="574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600">
                  <a:solidFill>
                    <a:srgbClr val="DC3E4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Practice 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1600" b="1">
                  <a:solidFill>
                    <a:srgbClr val="DC3E4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A</a:t>
              </a:r>
            </a:p>
          </p:txBody>
        </p:sp>
      </p:grpSp>
      <p:grpSp>
        <p:nvGrpSpPr>
          <p:cNvPr id="257" name="Rectangle 9"/>
          <p:cNvGrpSpPr/>
          <p:nvPr/>
        </p:nvGrpSpPr>
        <p:grpSpPr>
          <a:xfrm>
            <a:off x="5473086" y="4104278"/>
            <a:ext cx="1423459" cy="574040"/>
            <a:chOff x="0" y="0"/>
            <a:chExt cx="1423458" cy="574039"/>
          </a:xfrm>
        </p:grpSpPr>
        <p:sp>
          <p:nvSpPr>
            <p:cNvPr id="255" name="Rectangle"/>
            <p:cNvSpPr/>
            <p:nvPr/>
          </p:nvSpPr>
          <p:spPr>
            <a:xfrm>
              <a:off x="0" y="6018"/>
              <a:ext cx="1423458" cy="562005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53721A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56" name="Practice…"/>
            <p:cNvSpPr txBox="1"/>
            <p:nvPr/>
          </p:nvSpPr>
          <p:spPr>
            <a:xfrm>
              <a:off x="50482" y="0"/>
              <a:ext cx="1322493" cy="574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600">
                  <a:solidFill>
                    <a:srgbClr val="008E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Practice 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1600" b="1">
                  <a:solidFill>
                    <a:srgbClr val="008E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B</a:t>
              </a:r>
            </a:p>
          </p:txBody>
        </p:sp>
      </p:grpSp>
      <p:grpSp>
        <p:nvGrpSpPr>
          <p:cNvPr id="260" name="Rectangle 10"/>
          <p:cNvGrpSpPr/>
          <p:nvPr/>
        </p:nvGrpSpPr>
        <p:grpSpPr>
          <a:xfrm>
            <a:off x="7151550" y="4105057"/>
            <a:ext cx="1423459" cy="574040"/>
            <a:chOff x="0" y="0"/>
            <a:chExt cx="1423458" cy="574039"/>
          </a:xfrm>
        </p:grpSpPr>
        <p:sp>
          <p:nvSpPr>
            <p:cNvPr id="258" name="Rectangle"/>
            <p:cNvSpPr/>
            <p:nvPr/>
          </p:nvSpPr>
          <p:spPr>
            <a:xfrm>
              <a:off x="0" y="6018"/>
              <a:ext cx="1423458" cy="562005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53721A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59" name="Practice…"/>
            <p:cNvSpPr txBox="1"/>
            <p:nvPr/>
          </p:nvSpPr>
          <p:spPr>
            <a:xfrm>
              <a:off x="50482" y="0"/>
              <a:ext cx="1322493" cy="574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600">
                  <a:solidFill>
                    <a:srgbClr val="008E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Practice 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1600" b="1">
                  <a:solidFill>
                    <a:srgbClr val="008E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C</a:t>
              </a:r>
            </a:p>
          </p:txBody>
        </p:sp>
      </p:grpSp>
      <p:sp>
        <p:nvSpPr>
          <p:cNvPr id="261" name="Connecteur droit avec flèche 11"/>
          <p:cNvSpPr/>
          <p:nvPr/>
        </p:nvSpPr>
        <p:spPr>
          <a:xfrm flipV="1">
            <a:off x="4443831" y="3648462"/>
            <a:ext cx="2" cy="445294"/>
          </a:xfrm>
          <a:prstGeom prst="line">
            <a:avLst/>
          </a:prstGeom>
          <a:ln>
            <a:solidFill>
              <a:srgbClr val="1E1C1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2" name="Connecteur droit avec flèche 12"/>
          <p:cNvSpPr/>
          <p:nvPr/>
        </p:nvSpPr>
        <p:spPr>
          <a:xfrm flipV="1">
            <a:off x="6421451" y="3621611"/>
            <a:ext cx="397944" cy="482668"/>
          </a:xfrm>
          <a:prstGeom prst="line">
            <a:avLst/>
          </a:prstGeom>
          <a:ln>
            <a:solidFill>
              <a:srgbClr val="1E1C1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3" name="Connecteur droit avec flèche 13"/>
          <p:cNvSpPr/>
          <p:nvPr/>
        </p:nvSpPr>
        <p:spPr>
          <a:xfrm flipH="1" flipV="1">
            <a:off x="7267337" y="3622471"/>
            <a:ext cx="373690" cy="482589"/>
          </a:xfrm>
          <a:prstGeom prst="line">
            <a:avLst/>
          </a:prstGeom>
          <a:ln>
            <a:solidFill>
              <a:srgbClr val="1E1C1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4" name="Connecteur droit avec flèche 15"/>
          <p:cNvSpPr/>
          <p:nvPr/>
        </p:nvSpPr>
        <p:spPr>
          <a:xfrm flipV="1">
            <a:off x="6816691" y="4678938"/>
            <a:ext cx="703009" cy="586959"/>
          </a:xfrm>
          <a:prstGeom prst="line">
            <a:avLst/>
          </a:prstGeom>
          <a:ln w="25400">
            <a:solidFill>
              <a:srgbClr val="6E1415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5" name="Connecteur droit avec flèche 28"/>
          <p:cNvSpPr/>
          <p:nvPr/>
        </p:nvSpPr>
        <p:spPr>
          <a:xfrm flipV="1">
            <a:off x="2656469" y="3528633"/>
            <a:ext cx="980727" cy="203642"/>
          </a:xfrm>
          <a:prstGeom prst="line">
            <a:avLst/>
          </a:prstGeom>
          <a:ln w="25400">
            <a:solidFill>
              <a:srgbClr val="6E1415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66" name="Graphique 33" descr="Graphiqu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809" y="4768625"/>
            <a:ext cx="606112" cy="606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Graphique 37" descr="Graphiqu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2" y="4771039"/>
            <a:ext cx="606112" cy="606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Graphique 39" descr="Graphiqu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2987" y="4774922"/>
            <a:ext cx="599813" cy="599813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Connecteur droit avec flèche 43"/>
          <p:cNvSpPr/>
          <p:nvPr/>
        </p:nvSpPr>
        <p:spPr>
          <a:xfrm>
            <a:off x="9411443" y="2184752"/>
            <a:ext cx="2" cy="2245083"/>
          </a:xfrm>
          <a:prstGeom prst="line">
            <a:avLst/>
          </a:prstGeom>
          <a:ln w="25400">
            <a:solidFill>
              <a:srgbClr val="6E1415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0" name="ZoneTexte 47"/>
          <p:cNvSpPr txBox="1"/>
          <p:nvPr/>
        </p:nvSpPr>
        <p:spPr>
          <a:xfrm>
            <a:off x="9675207" y="2367733"/>
            <a:ext cx="2290456" cy="2021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3- </a:t>
            </a:r>
            <a:r>
              <a:rPr b="1"/>
              <a:t>Analyzing the result </a:t>
            </a:r>
            <a:r>
              <a:t>to identify the bottleneck: here improving key state A by reviewing practice A to achieve the final expected result</a:t>
            </a:r>
          </a:p>
        </p:txBody>
      </p:sp>
      <p:sp>
        <p:nvSpPr>
          <p:cNvPr id="271" name="Espace réservé du contenu 14"/>
          <p:cNvSpPr txBox="1">
            <a:spLocks noGrp="1"/>
          </p:cNvSpPr>
          <p:nvPr>
            <p:ph type="body" idx="1"/>
          </p:nvPr>
        </p:nvSpPr>
        <p:spPr>
          <a:xfrm>
            <a:off x="933610" y="1587328"/>
            <a:ext cx="10972801" cy="441859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2000"/>
            </a:pPr>
            <a:r>
              <a:rPr dirty="0"/>
              <a:t>Schematic example of </a:t>
            </a:r>
            <a:r>
              <a:rPr b="1" dirty="0"/>
              <a:t>use</a:t>
            </a:r>
            <a:r>
              <a:rPr dirty="0"/>
              <a:t>: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itre 1"/>
          <p:cNvSpPr txBox="1">
            <a:spLocks noGrp="1"/>
          </p:cNvSpPr>
          <p:nvPr>
            <p:ph type="title"/>
          </p:nvPr>
        </p:nvSpPr>
        <p:spPr>
          <a:xfrm>
            <a:off x="623392" y="274638"/>
            <a:ext cx="10959008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E1415"/>
                </a:solidFill>
              </a:defRPr>
            </a:lvl1pPr>
          </a:lstStyle>
          <a:p>
            <a:r>
              <a:t>Aim and approach</a:t>
            </a:r>
          </a:p>
        </p:txBody>
      </p:sp>
      <p:sp>
        <p:nvSpPr>
          <p:cNvPr id="276" name="Espace réservé du contenu 2"/>
          <p:cNvSpPr txBox="1">
            <a:spLocks noGrp="1"/>
          </p:cNvSpPr>
          <p:nvPr>
            <p:ph type="body" sz="quarter" idx="1"/>
          </p:nvPr>
        </p:nvSpPr>
        <p:spPr>
          <a:xfrm>
            <a:off x="609600" y="1600200"/>
            <a:ext cx="10972800" cy="794586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defRPr sz="2000"/>
            </a:lvl1pPr>
          </a:lstStyle>
          <a:p>
            <a:r>
              <a:t>Aim: to design and implement dashboards for different benefits expected from soil fertility by farmers</a:t>
            </a:r>
          </a:p>
        </p:txBody>
      </p:sp>
      <p:sp>
        <p:nvSpPr>
          <p:cNvPr id="277" name="Espace réservé du numéro de diapositive 3"/>
          <p:cNvSpPr txBox="1">
            <a:spLocks noGrp="1"/>
          </p:cNvSpPr>
          <p:nvPr>
            <p:ph type="sldNum" sz="quarter" idx="4294967295"/>
          </p:nvPr>
        </p:nvSpPr>
        <p:spPr>
          <a:xfrm>
            <a:off x="11689981" y="6448597"/>
            <a:ext cx="185399" cy="231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pic>
        <p:nvPicPr>
          <p:cNvPr id="278" name="Image 5" descr="Image 5"/>
          <p:cNvPicPr>
            <a:picLocks noChangeAspect="1"/>
          </p:cNvPicPr>
          <p:nvPr/>
        </p:nvPicPr>
        <p:blipFill>
          <a:blip r:embed="rId3"/>
          <a:srcRect l="11441" r="22619"/>
          <a:stretch>
            <a:fillRect/>
          </a:stretch>
        </p:blipFill>
        <p:spPr>
          <a:xfrm>
            <a:off x="8878826" y="2212220"/>
            <a:ext cx="2995451" cy="313608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81" name="Espace réservé du contenu 2"/>
          <p:cNvSpPr txBox="1"/>
          <p:nvPr/>
        </p:nvSpPr>
        <p:spPr>
          <a:xfrm>
            <a:off x="643057" y="2577347"/>
            <a:ext cx="7915245" cy="4418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322324" indent="-322324" defTabSz="859536">
              <a:spcBef>
                <a:spcPts val="400"/>
              </a:spcBef>
              <a:buClr>
                <a:srgbClr val="53721A"/>
              </a:buClr>
              <a:buSzPct val="100000"/>
              <a:buChar char="▪"/>
              <a:defRPr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US" dirty="0"/>
              <a:t>Approach:</a:t>
            </a:r>
            <a:endParaRPr lang="en-US" sz="2200" dirty="0"/>
          </a:p>
          <a:p>
            <a:pPr marL="698373" lvl="1" indent="-268604" defTabSz="859536">
              <a:spcBef>
                <a:spcPts val="400"/>
              </a:spcBef>
              <a:buClr>
                <a:srgbClr val="53721A"/>
              </a:buClr>
              <a:buSzPct val="100000"/>
              <a:buFont typeface="Verdana"/>
              <a:buChar char="✓"/>
              <a:defRPr sz="16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US" dirty="0"/>
              <a:t>Co-design dashboards with researchers and farmers/advisors of 6 farmers’ groups in France</a:t>
            </a:r>
          </a:p>
          <a:p>
            <a:pPr marL="698373" lvl="1" indent="-268604" defTabSz="859536">
              <a:spcBef>
                <a:spcPts val="400"/>
              </a:spcBef>
              <a:buClr>
                <a:srgbClr val="53721A"/>
              </a:buClr>
              <a:buSzPct val="100000"/>
              <a:buFont typeface="Verdana"/>
              <a:buChar char="✓"/>
              <a:defRPr sz="16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US" dirty="0"/>
              <a:t>Continuous improvement of dashboards and farmer’s practices through implementation (monitoring and analyses) in farmers’ fields</a:t>
            </a:r>
          </a:p>
          <a:p>
            <a:pPr defTabSz="859536">
              <a:spcBef>
                <a:spcPts val="400"/>
              </a:spcBef>
              <a:defRPr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en-US" sz="1200" dirty="0"/>
          </a:p>
          <a:p>
            <a:pPr marL="322324" indent="-322324" defTabSz="859536">
              <a:spcBef>
                <a:spcPts val="400"/>
              </a:spcBef>
              <a:buClr>
                <a:srgbClr val="53721A"/>
              </a:buClr>
              <a:buSzPct val="100000"/>
              <a:buChar char="▪"/>
              <a:defRPr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US" dirty="0"/>
              <a:t>Focus on 3 expected benefits:</a:t>
            </a:r>
            <a:endParaRPr lang="en-US" sz="2200" dirty="0"/>
          </a:p>
          <a:p>
            <a:pPr marL="698373" lvl="1" indent="-268604" defTabSz="859536">
              <a:spcBef>
                <a:spcPts val="400"/>
              </a:spcBef>
              <a:buClr>
                <a:srgbClr val="53721A"/>
              </a:buClr>
              <a:buSzPct val="100000"/>
              <a:buFont typeface="Verdana"/>
              <a:buChar char="✓"/>
              <a:defRPr sz="16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US" dirty="0"/>
              <a:t>Soils providing good nitrogen nutrition to crops </a:t>
            </a:r>
            <a:r>
              <a:rPr lang="en-US" sz="1300" dirty="0"/>
              <a:t>(clayey soils with low N mineralization rate)</a:t>
            </a:r>
          </a:p>
          <a:p>
            <a:pPr marL="698373" lvl="1" indent="-268604" defTabSz="859536">
              <a:spcBef>
                <a:spcPts val="400"/>
              </a:spcBef>
              <a:buClr>
                <a:srgbClr val="53721A"/>
              </a:buClr>
              <a:buSzPct val="100000"/>
              <a:buFont typeface="Verdana"/>
              <a:buChar char="✓"/>
              <a:defRPr sz="16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US" dirty="0"/>
              <a:t>Soils with good workability &amp; trafficability in wet conditions </a:t>
            </a:r>
            <a:r>
              <a:rPr lang="en-US" sz="1300" dirty="0"/>
              <a:t>(loamy soils)</a:t>
            </a:r>
          </a:p>
          <a:p>
            <a:pPr marL="698373" lvl="1" indent="-268604" defTabSz="859536">
              <a:spcBef>
                <a:spcPts val="400"/>
              </a:spcBef>
              <a:buClr>
                <a:srgbClr val="53721A"/>
              </a:buClr>
              <a:buSzPct val="100000"/>
              <a:buFont typeface="Verdana"/>
              <a:buChar char="✓"/>
              <a:defRPr sz="16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US" dirty="0"/>
              <a:t>Low erosion </a:t>
            </a:r>
            <a:r>
              <a:rPr lang="en-US" sz="1300" dirty="0"/>
              <a:t>(slopy clayey soils)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itre 6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7"/>
          </a:xfrm>
          <a:prstGeom prst="rect">
            <a:avLst/>
          </a:prstGeom>
        </p:spPr>
        <p:txBody>
          <a:bodyPr/>
          <a:lstStyle/>
          <a:p>
            <a:r>
              <a:t>Results </a:t>
            </a:r>
          </a:p>
        </p:txBody>
      </p:sp>
      <p:sp>
        <p:nvSpPr>
          <p:cNvPr id="286" name="Sous-titre 7"/>
          <p:cNvSpPr txBox="1">
            <a:spLocks noGrp="1"/>
          </p:cNvSpPr>
          <p:nvPr>
            <p:ph type="subTitle" sz="quarter" idx="1"/>
          </p:nvPr>
        </p:nvSpPr>
        <p:spPr>
          <a:xfrm>
            <a:off x="914400" y="3886200"/>
            <a:ext cx="9430072" cy="1752600"/>
          </a:xfrm>
          <a:prstGeom prst="rect">
            <a:avLst/>
          </a:prstGeom>
        </p:spPr>
        <p:txBody>
          <a:bodyPr/>
          <a:lstStyle/>
          <a:p>
            <a:r>
              <a:rPr dirty="0"/>
              <a:t>Example of the nitrogen nutrition dashboard</a:t>
            </a:r>
          </a:p>
          <a:p>
            <a:endParaRPr dirty="0"/>
          </a:p>
          <a:p>
            <a:r>
              <a:rPr dirty="0"/>
              <a:t>Context of clay-limestone soils with low N mineralization rate leading to high fertilization requirements and/or risk of crop nitrogen deficiency</a:t>
            </a:r>
          </a:p>
        </p:txBody>
      </p:sp>
      <p:sp>
        <p:nvSpPr>
          <p:cNvPr id="287" name="Espace réservé du numéro de diapositive 3"/>
          <p:cNvSpPr txBox="1">
            <a:spLocks noGrp="1"/>
          </p:cNvSpPr>
          <p:nvPr>
            <p:ph type="sldNum" sz="quarter" idx="4294967295"/>
          </p:nvPr>
        </p:nvSpPr>
        <p:spPr>
          <a:xfrm>
            <a:off x="11674202" y="6450553"/>
            <a:ext cx="185399" cy="231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288" name="Image 1" descr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1970" y="242569"/>
            <a:ext cx="1987631" cy="3272638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289" name="Image 4" descr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114869" y="1595122"/>
            <a:ext cx="2874847" cy="21561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53721A"/>
      </a:dk1>
      <a:lt1>
        <a:srgbClr val="FFFFFF"/>
      </a:lt1>
      <a:dk2>
        <a:srgbClr val="A7A7A7"/>
      </a:dk2>
      <a:lt2>
        <a:srgbClr val="535353"/>
      </a:lt2>
      <a:accent1>
        <a:srgbClr val="73B310"/>
      </a:accent1>
      <a:accent2>
        <a:srgbClr val="515151"/>
      </a:accent2>
      <a:accent3>
        <a:srgbClr val="639027"/>
      </a:accent3>
      <a:accent4>
        <a:srgbClr val="EFA500"/>
      </a:accent4>
      <a:accent5>
        <a:srgbClr val="CDD63E"/>
      </a:accent5>
      <a:accent6>
        <a:srgbClr val="FFCC00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3721A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3721A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3B310"/>
      </a:accent1>
      <a:accent2>
        <a:srgbClr val="515151"/>
      </a:accent2>
      <a:accent3>
        <a:srgbClr val="639027"/>
      </a:accent3>
      <a:accent4>
        <a:srgbClr val="EFA500"/>
      </a:accent4>
      <a:accent5>
        <a:srgbClr val="CDD63E"/>
      </a:accent5>
      <a:accent6>
        <a:srgbClr val="FFCC00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3721A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3721A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c031c6d-c002-4fb8-80f1-5ce42e38e1de">
      <Terms xmlns="http://schemas.microsoft.com/office/infopath/2007/PartnerControls"/>
    </lcf76f155ced4ddcb4097134ff3c332f>
    <TaxCatchAll xmlns="5cf5b966-28a0-405a-9a27-429233fc71e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6A1C4D547B834782180A5651065683" ma:contentTypeVersion="14" ma:contentTypeDescription="Crée un document." ma:contentTypeScope="" ma:versionID="b9abe9e52d37cfe52a55884aed9a0ed3">
  <xsd:schema xmlns:xsd="http://www.w3.org/2001/XMLSchema" xmlns:xs="http://www.w3.org/2001/XMLSchema" xmlns:p="http://schemas.microsoft.com/office/2006/metadata/properties" xmlns:ns2="8c031c6d-c002-4fb8-80f1-5ce42e38e1de" xmlns:ns3="5cf5b966-28a0-405a-9a27-429233fc71e0" targetNamespace="http://schemas.microsoft.com/office/2006/metadata/properties" ma:root="true" ma:fieldsID="fc54a34b34890f55bd4223a4ca283021" ns2:_="" ns3:_="">
    <xsd:import namespace="8c031c6d-c002-4fb8-80f1-5ce42e38e1de"/>
    <xsd:import namespace="5cf5b966-28a0-405a-9a27-429233fc71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031c6d-c002-4fb8-80f1-5ce42e38e1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26ae7b1c-74c9-4ab9-ad73-d57d177170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f5b966-28a0-405a-9a27-429233fc71e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29d0bed-721f-4b86-8b63-b062755be339}" ma:internalName="TaxCatchAll" ma:showField="CatchAllData" ma:web="5cf5b966-28a0-405a-9a27-429233fc71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315B8B-D95D-4D10-A4AE-A1F387953D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8D19D2-C7D5-4279-92BD-B0CEF4EF751E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5cf5b966-28a0-405a-9a27-429233fc71e0"/>
    <ds:schemaRef ds:uri="http://www.w3.org/XML/1998/namespace"/>
    <ds:schemaRef ds:uri="8c031c6d-c002-4fb8-80f1-5ce42e38e1d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0AE01ED-ADA6-4AC2-9A66-826FB73ABF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031c6d-c002-4fb8-80f1-5ce42e38e1de"/>
    <ds:schemaRef ds:uri="5cf5b966-28a0-405a-9a27-429233fc71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3126</TotalTime>
  <Words>849</Words>
  <Application>Microsoft Office PowerPoint</Application>
  <PresentationFormat>Grand écran</PresentationFormat>
  <Paragraphs>140</Paragraphs>
  <Slides>14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The ’Dashboard’ as a tool  for monitoring the improvement of soil fertility and supporting agroecological transitions</vt:lpstr>
      <vt:lpstr>Outline</vt:lpstr>
      <vt:lpstr>Context, aim and approach</vt:lpstr>
      <vt:lpstr>The necessary agroecological transition</vt:lpstr>
      <vt:lpstr>What approach and tools are needed?</vt:lpstr>
      <vt:lpstr>The Dashboard to facilitate transitions</vt:lpstr>
      <vt:lpstr>The Dashboard to facilitate transitions</vt:lpstr>
      <vt:lpstr>Aim and approach</vt:lpstr>
      <vt:lpstr>Results </vt:lpstr>
      <vt:lpstr>Présentation PowerPoint</vt:lpstr>
      <vt:lpstr>Example of implementation</vt:lpstr>
      <vt:lpstr>Discussion and conclusion</vt:lpstr>
      <vt:lpstr>Dashboard &amp; soil fertility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 ’Dashboard’ as a tool  for monitoring the improvement of soil fertility and supporting agroecological transitions</dc:title>
  <dc:creator>Anne-Sophie PERRIN</dc:creator>
  <cp:lastModifiedBy>Anne-Sophie PERRIN</cp:lastModifiedBy>
  <cp:revision>5</cp:revision>
  <cp:lastPrinted>2024-09-15T10:24:48Z</cp:lastPrinted>
  <dcterms:modified xsi:type="dcterms:W3CDTF">2025-10-13T12:10:52Z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0x010100216A1C4D547B834782180A5651065683</vt:lpwstr>
  </property>
</Properties>
</file>