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1"/>
  </p:notesMasterIdLst>
  <p:sldIdLst>
    <p:sldId id="256" r:id="rId2"/>
    <p:sldId id="276" r:id="rId3"/>
    <p:sldId id="5326" r:id="rId4"/>
    <p:sldId id="278" r:id="rId5"/>
    <p:sldId id="5320" r:id="rId6"/>
    <p:sldId id="5321" r:id="rId7"/>
    <p:sldId id="5328" r:id="rId8"/>
    <p:sldId id="5329" r:id="rId9"/>
    <p:sldId id="5327" r:id="rId10"/>
  </p:sldIdLst>
  <p:sldSz cx="12190413" cy="6859588"/>
  <p:notesSz cx="6858000" cy="9144000"/>
  <p:defaultTextStyle>
    <a:defPPr>
      <a:defRPr lang="fr-FR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orient="horz" pos="255">
          <p15:clr>
            <a:srgbClr val="A4A3A4"/>
          </p15:clr>
        </p15:guide>
        <p15:guide id="3" orient="horz" pos="1139">
          <p15:clr>
            <a:srgbClr val="A4A3A4"/>
          </p15:clr>
        </p15:guide>
        <p15:guide id="4" orient="horz" pos="1095">
          <p15:clr>
            <a:srgbClr val="A4A3A4"/>
          </p15:clr>
        </p15:guide>
        <p15:guide id="5" orient="horz" pos="4066">
          <p15:clr>
            <a:srgbClr val="A4A3A4"/>
          </p15:clr>
        </p15:guide>
        <p15:guide id="6" orient="horz" pos="4202">
          <p15:clr>
            <a:srgbClr val="A4A3A4"/>
          </p15:clr>
        </p15:guide>
        <p15:guide id="7" pos="3840">
          <p15:clr>
            <a:srgbClr val="A4A3A4"/>
          </p15:clr>
        </p15:guide>
        <p15:guide id="8" pos="756">
          <p15:clr>
            <a:srgbClr val="A4A3A4"/>
          </p15:clr>
        </p15:guide>
        <p15:guide id="9" pos="6923">
          <p15:clr>
            <a:srgbClr val="A4A3A4"/>
          </p15:clr>
        </p15:guide>
        <p15:guide id="10" pos="728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814"/>
    <a:srgbClr val="614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19" y="72"/>
      </p:cViewPr>
      <p:guideLst>
        <p:guide orient="horz" pos="2161"/>
        <p:guide orient="horz" pos="255"/>
        <p:guide orient="horz" pos="1139"/>
        <p:guide orient="horz" pos="1095"/>
        <p:guide orient="horz" pos="4066"/>
        <p:guide orient="horz" pos="4202"/>
        <p:guide pos="3840"/>
        <p:guide pos="756"/>
        <p:guide pos="6923"/>
        <p:guide pos="72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02BA03-468F-40E3-AD25-C6262DD9466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2ED0E0E-06E6-43FA-A522-D4602333847D}">
      <dgm:prSet phldrT="[Texte]" custT="1"/>
      <dgm:spPr>
        <a:solidFill>
          <a:schemeClr val="bg1"/>
        </a:solidFill>
        <a:ln w="28575">
          <a:solidFill>
            <a:srgbClr val="AD9A00"/>
          </a:solidFill>
        </a:ln>
      </dgm:spPr>
      <dgm:t>
        <a:bodyPr/>
        <a:lstStyle/>
        <a:p>
          <a:r>
            <a:rPr lang="fr-FR" sz="1600" b="1" dirty="0">
              <a:solidFill>
                <a:schemeClr val="tx1"/>
              </a:solidFill>
              <a:latin typeface="Montserrat" panose="00000500000000000000" pitchFamily="2" charset="0"/>
            </a:rPr>
            <a:t>Développer la production régionale de protéines végétales destinée à l’alimentation animale afin de garantir une origine sur le produit final</a:t>
          </a:r>
          <a:endParaRPr lang="fr-FR" sz="1600" b="1" dirty="0">
            <a:solidFill>
              <a:schemeClr val="tx1"/>
            </a:solidFill>
          </a:endParaRPr>
        </a:p>
      </dgm:t>
    </dgm:pt>
    <dgm:pt modelId="{0C101215-C372-4FBC-A0B1-579CD05F1B00}" type="parTrans" cxnId="{1FBC8A68-AFFA-4B3D-8A89-0E7B3AACE359}">
      <dgm:prSet/>
      <dgm:spPr/>
      <dgm:t>
        <a:bodyPr/>
        <a:lstStyle/>
        <a:p>
          <a:endParaRPr lang="fr-FR"/>
        </a:p>
      </dgm:t>
    </dgm:pt>
    <dgm:pt modelId="{0495DEE2-E453-4E31-8281-97C1BA20D6AC}" type="sibTrans" cxnId="{1FBC8A68-AFFA-4B3D-8A89-0E7B3AACE359}">
      <dgm:prSet/>
      <dgm:spPr>
        <a:ln>
          <a:solidFill>
            <a:srgbClr val="3C2814"/>
          </a:solidFill>
        </a:ln>
      </dgm:spPr>
      <dgm:t>
        <a:bodyPr/>
        <a:lstStyle/>
        <a:p>
          <a:endParaRPr lang="fr-FR"/>
        </a:p>
      </dgm:t>
    </dgm:pt>
    <dgm:pt modelId="{C619B3AF-74CD-47DA-8B00-251BBA193439}">
      <dgm:prSet phldrT="[Texte]" custT="1"/>
      <dgm:spPr>
        <a:solidFill>
          <a:schemeClr val="bg1"/>
        </a:solidFill>
        <a:ln w="28575">
          <a:solidFill>
            <a:srgbClr val="AD9A00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fr-FR" sz="1600" b="1" dirty="0">
              <a:solidFill>
                <a:schemeClr val="tx1"/>
              </a:solidFill>
              <a:latin typeface="Montserrat" panose="00000500000000000000" pitchFamily="2" charset="0"/>
            </a:rPr>
            <a:t>Amélioration du bilan carbone de la filière (économie circulaire)</a:t>
          </a:r>
        </a:p>
        <a:p>
          <a:pPr>
            <a:buFont typeface="Arial" panose="020B0604020202020204" pitchFamily="34" charset="0"/>
            <a:buChar char="•"/>
          </a:pPr>
          <a:r>
            <a:rPr lang="fr-FR" sz="1600" b="1" dirty="0">
              <a:solidFill>
                <a:schemeClr val="tx1"/>
              </a:solidFill>
              <a:latin typeface="Montserrat" panose="00000500000000000000" pitchFamily="2" charset="0"/>
            </a:rPr>
            <a:t>Amélioration de la résilience des exploitations agricoles (rotation culturale, autonomie alimentaire des élevages)</a:t>
          </a:r>
          <a:endParaRPr lang="fr-FR" sz="1600" b="1" dirty="0">
            <a:solidFill>
              <a:schemeClr val="tx1"/>
            </a:solidFill>
          </a:endParaRPr>
        </a:p>
      </dgm:t>
    </dgm:pt>
    <dgm:pt modelId="{A33F4970-F490-4F20-AB17-D6A424E6F600}" type="parTrans" cxnId="{394660EB-F67D-4B2A-9C61-EB113AFFC4CF}">
      <dgm:prSet/>
      <dgm:spPr/>
      <dgm:t>
        <a:bodyPr/>
        <a:lstStyle/>
        <a:p>
          <a:endParaRPr lang="fr-FR"/>
        </a:p>
      </dgm:t>
    </dgm:pt>
    <dgm:pt modelId="{91D629FC-4C51-4B51-B6F7-83FC56E28FCF}" type="sibTrans" cxnId="{394660EB-F67D-4B2A-9C61-EB113AFFC4CF}">
      <dgm:prSet/>
      <dgm:spPr/>
      <dgm:t>
        <a:bodyPr/>
        <a:lstStyle/>
        <a:p>
          <a:endParaRPr lang="fr-FR"/>
        </a:p>
      </dgm:t>
    </dgm:pt>
    <dgm:pt modelId="{BCCA9D48-1FD0-4F31-AD93-2A71F6A0837C}" type="pres">
      <dgm:prSet presAssocID="{1202BA03-468F-40E3-AD25-C6262DD9466A}" presName="Name0" presStyleCnt="0">
        <dgm:presLayoutVars>
          <dgm:chMax val="7"/>
          <dgm:chPref val="7"/>
          <dgm:dir/>
        </dgm:presLayoutVars>
      </dgm:prSet>
      <dgm:spPr/>
    </dgm:pt>
    <dgm:pt modelId="{23CFA046-650A-41BA-B8C0-B6AC1198D295}" type="pres">
      <dgm:prSet presAssocID="{1202BA03-468F-40E3-AD25-C6262DD9466A}" presName="Name1" presStyleCnt="0"/>
      <dgm:spPr/>
    </dgm:pt>
    <dgm:pt modelId="{1E91569D-5083-411B-92AE-DF3943B61C7D}" type="pres">
      <dgm:prSet presAssocID="{1202BA03-468F-40E3-AD25-C6262DD9466A}" presName="cycle" presStyleCnt="0"/>
      <dgm:spPr/>
    </dgm:pt>
    <dgm:pt modelId="{C24D1E43-735A-4047-8D68-96FBAF3B884F}" type="pres">
      <dgm:prSet presAssocID="{1202BA03-468F-40E3-AD25-C6262DD9466A}" presName="srcNode" presStyleLbl="node1" presStyleIdx="0" presStyleCnt="2"/>
      <dgm:spPr/>
    </dgm:pt>
    <dgm:pt modelId="{A4D5A1BD-794B-4372-AAC5-E89F87627610}" type="pres">
      <dgm:prSet presAssocID="{1202BA03-468F-40E3-AD25-C6262DD9466A}" presName="conn" presStyleLbl="parChTrans1D2" presStyleIdx="0" presStyleCnt="1"/>
      <dgm:spPr/>
    </dgm:pt>
    <dgm:pt modelId="{04B8016B-7FF9-47FB-A575-7A24BFD6E72D}" type="pres">
      <dgm:prSet presAssocID="{1202BA03-468F-40E3-AD25-C6262DD9466A}" presName="extraNode" presStyleLbl="node1" presStyleIdx="0" presStyleCnt="2"/>
      <dgm:spPr/>
    </dgm:pt>
    <dgm:pt modelId="{E1B8A498-98B0-45BF-9CAE-08E7A2D27AE5}" type="pres">
      <dgm:prSet presAssocID="{1202BA03-468F-40E3-AD25-C6262DD9466A}" presName="dstNode" presStyleLbl="node1" presStyleIdx="0" presStyleCnt="2"/>
      <dgm:spPr/>
    </dgm:pt>
    <dgm:pt modelId="{B5BB6095-EE1E-476E-B98D-A0913790D7B0}" type="pres">
      <dgm:prSet presAssocID="{D2ED0E0E-06E6-43FA-A522-D4602333847D}" presName="text_1" presStyleLbl="node1" presStyleIdx="0" presStyleCnt="2" custScaleY="121596" custLinFactNeighborY="-9198">
        <dgm:presLayoutVars>
          <dgm:bulletEnabled val="1"/>
        </dgm:presLayoutVars>
      </dgm:prSet>
      <dgm:spPr/>
    </dgm:pt>
    <dgm:pt modelId="{9586136F-3E5E-4B1C-9423-D93AEF99F461}" type="pres">
      <dgm:prSet presAssocID="{D2ED0E0E-06E6-43FA-A522-D4602333847D}" presName="accent_1" presStyleCnt="0"/>
      <dgm:spPr/>
    </dgm:pt>
    <dgm:pt modelId="{672E5F43-83ED-4E3E-8559-E05B6A64228B}" type="pres">
      <dgm:prSet presAssocID="{D2ED0E0E-06E6-43FA-A522-D4602333847D}" presName="accentRepeatNode" presStyleLbl="solidFgAcc1" presStyleIdx="0" presStyleCnt="2" custScaleX="115775" custScaleY="115851" custLinFactNeighborY="-11034"/>
      <dgm:spPr>
        <a:ln>
          <a:solidFill>
            <a:srgbClr val="3C2814"/>
          </a:solidFill>
        </a:ln>
      </dgm:spPr>
    </dgm:pt>
    <dgm:pt modelId="{B05FB5BF-806E-4CDA-9E93-0E0E52380CF3}" type="pres">
      <dgm:prSet presAssocID="{C619B3AF-74CD-47DA-8B00-251BBA193439}" presName="text_2" presStyleLbl="node1" presStyleIdx="1" presStyleCnt="2" custScaleY="150028">
        <dgm:presLayoutVars>
          <dgm:bulletEnabled val="1"/>
        </dgm:presLayoutVars>
      </dgm:prSet>
      <dgm:spPr/>
    </dgm:pt>
    <dgm:pt modelId="{29595A87-718B-4A5B-A597-C89483F7A496}" type="pres">
      <dgm:prSet presAssocID="{C619B3AF-74CD-47DA-8B00-251BBA193439}" presName="accent_2" presStyleCnt="0"/>
      <dgm:spPr/>
    </dgm:pt>
    <dgm:pt modelId="{61FF0883-B41E-4AB0-BD00-EAF4132860B4}" type="pres">
      <dgm:prSet presAssocID="{C619B3AF-74CD-47DA-8B00-251BBA193439}" presName="accentRepeatNode" presStyleLbl="solidFgAcc1" presStyleIdx="1" presStyleCnt="2" custScaleX="115775" custScaleY="115851"/>
      <dgm:spPr>
        <a:ln>
          <a:solidFill>
            <a:srgbClr val="3C2814"/>
          </a:solidFill>
        </a:ln>
      </dgm:spPr>
    </dgm:pt>
  </dgm:ptLst>
  <dgm:cxnLst>
    <dgm:cxn modelId="{CD37A943-94AD-40AD-B81D-3BA8C4C8D64F}" type="presOf" srcId="{C619B3AF-74CD-47DA-8B00-251BBA193439}" destId="{B05FB5BF-806E-4CDA-9E93-0E0E52380CF3}" srcOrd="0" destOrd="0" presId="urn:microsoft.com/office/officeart/2008/layout/VerticalCurvedList"/>
    <dgm:cxn modelId="{D6B9E167-8D30-4919-9B03-B4D699A314B3}" type="presOf" srcId="{D2ED0E0E-06E6-43FA-A522-D4602333847D}" destId="{B5BB6095-EE1E-476E-B98D-A0913790D7B0}" srcOrd="0" destOrd="0" presId="urn:microsoft.com/office/officeart/2008/layout/VerticalCurvedList"/>
    <dgm:cxn modelId="{1FBC8A68-AFFA-4B3D-8A89-0E7B3AACE359}" srcId="{1202BA03-468F-40E3-AD25-C6262DD9466A}" destId="{D2ED0E0E-06E6-43FA-A522-D4602333847D}" srcOrd="0" destOrd="0" parTransId="{0C101215-C372-4FBC-A0B1-579CD05F1B00}" sibTransId="{0495DEE2-E453-4E31-8281-97C1BA20D6AC}"/>
    <dgm:cxn modelId="{85EFEACA-0837-4592-9D55-E571777C80C1}" type="presOf" srcId="{0495DEE2-E453-4E31-8281-97C1BA20D6AC}" destId="{A4D5A1BD-794B-4372-AAC5-E89F87627610}" srcOrd="0" destOrd="0" presId="urn:microsoft.com/office/officeart/2008/layout/VerticalCurvedList"/>
    <dgm:cxn modelId="{394660EB-F67D-4B2A-9C61-EB113AFFC4CF}" srcId="{1202BA03-468F-40E3-AD25-C6262DD9466A}" destId="{C619B3AF-74CD-47DA-8B00-251BBA193439}" srcOrd="1" destOrd="0" parTransId="{A33F4970-F490-4F20-AB17-D6A424E6F600}" sibTransId="{91D629FC-4C51-4B51-B6F7-83FC56E28FCF}"/>
    <dgm:cxn modelId="{83E021EE-F749-47AC-8785-A8E174B7493B}" type="presOf" srcId="{1202BA03-468F-40E3-AD25-C6262DD9466A}" destId="{BCCA9D48-1FD0-4F31-AD93-2A71F6A0837C}" srcOrd="0" destOrd="0" presId="urn:microsoft.com/office/officeart/2008/layout/VerticalCurvedList"/>
    <dgm:cxn modelId="{5CF5346A-EA0F-4CA1-ADD8-CF54261639CF}" type="presParOf" srcId="{BCCA9D48-1FD0-4F31-AD93-2A71F6A0837C}" destId="{23CFA046-650A-41BA-B8C0-B6AC1198D295}" srcOrd="0" destOrd="0" presId="urn:microsoft.com/office/officeart/2008/layout/VerticalCurvedList"/>
    <dgm:cxn modelId="{76ED30C1-DA17-4C3E-891E-8B3E59C8941D}" type="presParOf" srcId="{23CFA046-650A-41BA-B8C0-B6AC1198D295}" destId="{1E91569D-5083-411B-92AE-DF3943B61C7D}" srcOrd="0" destOrd="0" presId="urn:microsoft.com/office/officeart/2008/layout/VerticalCurvedList"/>
    <dgm:cxn modelId="{3B2AFFBB-5AB1-4A02-BA91-E633997339B4}" type="presParOf" srcId="{1E91569D-5083-411B-92AE-DF3943B61C7D}" destId="{C24D1E43-735A-4047-8D68-96FBAF3B884F}" srcOrd="0" destOrd="0" presId="urn:microsoft.com/office/officeart/2008/layout/VerticalCurvedList"/>
    <dgm:cxn modelId="{5020B5BD-5F59-44C9-ADEB-A1D636E68DE8}" type="presParOf" srcId="{1E91569D-5083-411B-92AE-DF3943B61C7D}" destId="{A4D5A1BD-794B-4372-AAC5-E89F87627610}" srcOrd="1" destOrd="0" presId="urn:microsoft.com/office/officeart/2008/layout/VerticalCurvedList"/>
    <dgm:cxn modelId="{644AD391-E1FB-4175-BD29-59BDF4F98152}" type="presParOf" srcId="{1E91569D-5083-411B-92AE-DF3943B61C7D}" destId="{04B8016B-7FF9-47FB-A575-7A24BFD6E72D}" srcOrd="2" destOrd="0" presId="urn:microsoft.com/office/officeart/2008/layout/VerticalCurvedList"/>
    <dgm:cxn modelId="{A8A8C993-5FE4-4FCC-B571-48AC7D53ABA2}" type="presParOf" srcId="{1E91569D-5083-411B-92AE-DF3943B61C7D}" destId="{E1B8A498-98B0-45BF-9CAE-08E7A2D27AE5}" srcOrd="3" destOrd="0" presId="urn:microsoft.com/office/officeart/2008/layout/VerticalCurvedList"/>
    <dgm:cxn modelId="{C95027AC-20AB-48E4-97D8-BB14CF0792A9}" type="presParOf" srcId="{23CFA046-650A-41BA-B8C0-B6AC1198D295}" destId="{B5BB6095-EE1E-476E-B98D-A0913790D7B0}" srcOrd="1" destOrd="0" presId="urn:microsoft.com/office/officeart/2008/layout/VerticalCurvedList"/>
    <dgm:cxn modelId="{0F11AEB1-0132-43A0-B16B-30FC3D8BC442}" type="presParOf" srcId="{23CFA046-650A-41BA-B8C0-B6AC1198D295}" destId="{9586136F-3E5E-4B1C-9423-D93AEF99F461}" srcOrd="2" destOrd="0" presId="urn:microsoft.com/office/officeart/2008/layout/VerticalCurvedList"/>
    <dgm:cxn modelId="{F46F146E-BC84-4AC9-88C7-D2C0C36FC03C}" type="presParOf" srcId="{9586136F-3E5E-4B1C-9423-D93AEF99F461}" destId="{672E5F43-83ED-4E3E-8559-E05B6A64228B}" srcOrd="0" destOrd="0" presId="urn:microsoft.com/office/officeart/2008/layout/VerticalCurvedList"/>
    <dgm:cxn modelId="{E480308B-57C4-43B4-A8A8-7BB5B5DE240C}" type="presParOf" srcId="{23CFA046-650A-41BA-B8C0-B6AC1198D295}" destId="{B05FB5BF-806E-4CDA-9E93-0E0E52380CF3}" srcOrd="3" destOrd="0" presId="urn:microsoft.com/office/officeart/2008/layout/VerticalCurvedList"/>
    <dgm:cxn modelId="{6B67BE94-AAB0-48C2-AC84-96D78BC75D8A}" type="presParOf" srcId="{23CFA046-650A-41BA-B8C0-B6AC1198D295}" destId="{29595A87-718B-4A5B-A597-C89483F7A496}" srcOrd="4" destOrd="0" presId="urn:microsoft.com/office/officeart/2008/layout/VerticalCurvedList"/>
    <dgm:cxn modelId="{1FADCA63-DA6F-4568-84D1-E3AF78B6D31C}" type="presParOf" srcId="{29595A87-718B-4A5B-A597-C89483F7A496}" destId="{61FF0883-B41E-4AB0-BD00-EAF4132860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5A1BD-794B-4372-AAC5-E89F87627610}">
      <dsp:nvSpPr>
        <dsp:cNvPr id="0" name=""/>
        <dsp:cNvSpPr/>
      </dsp:nvSpPr>
      <dsp:spPr>
        <a:xfrm>
          <a:off x="-2248986" y="-354066"/>
          <a:ext cx="2735262" cy="2735262"/>
        </a:xfrm>
        <a:prstGeom prst="blockArc">
          <a:avLst>
            <a:gd name="adj1" fmla="val 18900000"/>
            <a:gd name="adj2" fmla="val 2700000"/>
            <a:gd name="adj3" fmla="val 790"/>
          </a:avLst>
        </a:prstGeom>
        <a:noFill/>
        <a:ln w="25400" cap="flat" cmpd="sng" algn="ctr">
          <a:solidFill>
            <a:srgbClr val="3C2814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B6095-EE1E-476E-B98D-A0913790D7B0}">
      <dsp:nvSpPr>
        <dsp:cNvPr id="0" name=""/>
        <dsp:cNvSpPr/>
      </dsp:nvSpPr>
      <dsp:spPr>
        <a:xfrm>
          <a:off x="401185" y="173796"/>
          <a:ext cx="10358584" cy="704175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AD9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66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dirty="0">
              <a:solidFill>
                <a:schemeClr val="tx1"/>
              </a:solidFill>
              <a:latin typeface="Montserrat" panose="00000500000000000000" pitchFamily="2" charset="0"/>
            </a:rPr>
            <a:t>Développer la production régionale de protéines végétales destinée à l’alimentation animale afin de garantir une origine sur le produit final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401185" y="173796"/>
        <a:ext cx="10358584" cy="704175"/>
      </dsp:txXfrm>
    </dsp:sp>
    <dsp:sp modelId="{672E5F43-83ED-4E3E-8559-E05B6A64228B}">
      <dsp:nvSpPr>
        <dsp:cNvPr id="0" name=""/>
        <dsp:cNvSpPr/>
      </dsp:nvSpPr>
      <dsp:spPr>
        <a:xfrm>
          <a:off x="-17855" y="79961"/>
          <a:ext cx="838081" cy="838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C28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5FB5BF-806E-4CDA-9E93-0E0E52380CF3}">
      <dsp:nvSpPr>
        <dsp:cNvPr id="0" name=""/>
        <dsp:cNvSpPr/>
      </dsp:nvSpPr>
      <dsp:spPr>
        <a:xfrm>
          <a:off x="401185" y="1013565"/>
          <a:ext cx="10358584" cy="868827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AD9A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966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1" kern="1200" dirty="0">
              <a:solidFill>
                <a:schemeClr val="tx1"/>
              </a:solidFill>
              <a:latin typeface="Montserrat" panose="00000500000000000000" pitchFamily="2" charset="0"/>
            </a:rPr>
            <a:t>Amélioration du bilan carbone de la filière (économie circulaire)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1600" b="1" kern="1200" dirty="0">
              <a:solidFill>
                <a:schemeClr val="tx1"/>
              </a:solidFill>
              <a:latin typeface="Montserrat" panose="00000500000000000000" pitchFamily="2" charset="0"/>
            </a:rPr>
            <a:t>Amélioration de la résilience des exploitations agricoles (rotation culturale, autonomie alimentaire des élevages)</a:t>
          </a:r>
          <a:endParaRPr lang="fr-FR" sz="1600" b="1" kern="1200" dirty="0">
            <a:solidFill>
              <a:schemeClr val="tx1"/>
            </a:solidFill>
          </a:endParaRPr>
        </a:p>
      </dsp:txBody>
      <dsp:txXfrm>
        <a:off x="401185" y="1013565"/>
        <a:ext cx="10358584" cy="868827"/>
      </dsp:txXfrm>
    </dsp:sp>
    <dsp:sp modelId="{61FF0883-B41E-4AB0-BD00-EAF4132860B4}">
      <dsp:nvSpPr>
        <dsp:cNvPr id="0" name=""/>
        <dsp:cNvSpPr/>
      </dsp:nvSpPr>
      <dsp:spPr>
        <a:xfrm>
          <a:off x="-17855" y="1028663"/>
          <a:ext cx="838081" cy="83863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3C281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09/10/2023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00CA-24CE-4430-BDE1-90AD02EB34C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37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00CA-24CE-4430-BDE1-90AD02EB34C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538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00CA-24CE-4430-BDE1-90AD02EB34C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31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8400CA-24CE-4430-BDE1-90AD02EB34C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6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48299F-3528-A23E-181C-BAEE4B0C6E59}"/>
              </a:ext>
            </a:extLst>
          </p:cNvPr>
          <p:cNvSpPr/>
          <p:nvPr userDrawn="1"/>
        </p:nvSpPr>
        <p:spPr bwMode="gray">
          <a:xfrm>
            <a:off x="-25474" y="-26590"/>
            <a:ext cx="576064" cy="6886178"/>
          </a:xfrm>
          <a:prstGeom prst="rect">
            <a:avLst/>
          </a:prstGeom>
          <a:solidFill>
            <a:srgbClr val="3C2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1653200" cy="6858000"/>
          </a:xfrm>
          <a:solidFill>
            <a:schemeClr val="accent6"/>
          </a:solidFill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fr-FR" dirty="0"/>
              <a:t>Sélectionner l’icône </a:t>
            </a:r>
            <a:br>
              <a:rPr lang="fr-FR" dirty="0"/>
            </a:br>
            <a:r>
              <a:rPr lang="fr-FR" dirty="0"/>
              <a:t>pour insérer une image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6096000" y="476202"/>
            <a:ext cx="5028000" cy="2952798"/>
          </a:xfrm>
        </p:spPr>
        <p:txBody>
          <a:bodyPr anchor="t" anchorCtr="0"/>
          <a:lstStyle>
            <a:lvl1pPr algn="r">
              <a:lnSpc>
                <a:spcPct val="120000"/>
              </a:lnSpc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48988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4093200" y="0"/>
            <a:ext cx="7560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35532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35532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324021"/>
            <a:ext cx="2772000" cy="3830400"/>
          </a:xfrm>
        </p:spPr>
        <p:txBody>
          <a:bodyPr anchor="t" anchorCtr="0"/>
          <a:lstStyle>
            <a:lvl1pPr>
              <a:lnSpc>
                <a:spcPct val="120000"/>
              </a:lnSpc>
              <a:spcAft>
                <a:spcPts val="900"/>
              </a:spcAft>
              <a:defRPr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0" name="Espace réservé du graphique 9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6876000" y="1332000"/>
            <a:ext cx="2772000" cy="2772000"/>
          </a:xfrm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1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80000" y="4536914"/>
            <a:ext cx="5400000" cy="1332000"/>
          </a:xfrm>
          <a:custGeom>
            <a:avLst/>
            <a:gdLst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0 w 5400000"/>
              <a:gd name="connsiteY0" fmla="*/ 1584160 h 1584176"/>
              <a:gd name="connsiteX1" fmla="*/ 0 w 5400000"/>
              <a:gd name="connsiteY1" fmla="*/ 16 h 1584176"/>
              <a:gd name="connsiteX2" fmla="*/ 5400000 w 5400000"/>
              <a:gd name="connsiteY2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0 w 5400000"/>
              <a:gd name="connsiteY0" fmla="*/ 16 h 1584176"/>
              <a:gd name="connsiteX1" fmla="*/ 5400000 w 5400000"/>
              <a:gd name="connsiteY1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0000" h="1584176" stroke="0" extrusionOk="0">
                <a:moveTo>
                  <a:pt x="5400000" y="1584176"/>
                </a:moveTo>
                <a:lnTo>
                  <a:pt x="0" y="1584160"/>
                </a:lnTo>
                <a:lnTo>
                  <a:pt x="0" y="16"/>
                </a:lnTo>
                <a:cubicBezTo>
                  <a:pt x="0" y="7"/>
                  <a:pt x="2417662" y="0"/>
                  <a:pt x="5400000" y="0"/>
                </a:cubicBezTo>
                <a:lnTo>
                  <a:pt x="5400000" y="1584176"/>
                </a:lnTo>
                <a:close/>
              </a:path>
              <a:path w="5400000" h="1584176" fill="none">
                <a:moveTo>
                  <a:pt x="0" y="16"/>
                </a:moveTo>
                <a:cubicBezTo>
                  <a:pt x="0" y="7"/>
                  <a:pt x="2417662" y="0"/>
                  <a:pt x="5400000" y="0"/>
                </a:cubicBezTo>
              </a:path>
            </a:pathLst>
          </a:custGeom>
          <a:ln w="6350">
            <a:solidFill>
              <a:schemeClr val="accent3"/>
            </a:solidFill>
          </a:ln>
        </p:spPr>
        <p:txBody>
          <a:bodyPr tIns="270000" anchor="t" anchorCtr="0"/>
          <a:lstStyle>
            <a:lvl1pPr algn="ctr">
              <a:lnSpc>
                <a:spcPct val="90000"/>
              </a:lnSpc>
              <a:spcAft>
                <a:spcPts val="0"/>
              </a:spcAft>
              <a:defRPr sz="15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583832" y="1998000"/>
            <a:ext cx="2160000" cy="1440000"/>
          </a:xfrm>
        </p:spPr>
        <p:txBody>
          <a:bodyPr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86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982743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1165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graphique 9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2556000" y="1656000"/>
            <a:ext cx="2232000" cy="2232000"/>
          </a:xfrm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512000" y="4212000"/>
            <a:ext cx="4320000" cy="1332000"/>
          </a:xfrm>
          <a:custGeom>
            <a:avLst/>
            <a:gdLst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0 w 5400000"/>
              <a:gd name="connsiteY0" fmla="*/ 1584160 h 1584176"/>
              <a:gd name="connsiteX1" fmla="*/ 0 w 5400000"/>
              <a:gd name="connsiteY1" fmla="*/ 16 h 1584176"/>
              <a:gd name="connsiteX2" fmla="*/ 5400000 w 5400000"/>
              <a:gd name="connsiteY2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0 w 5400000"/>
              <a:gd name="connsiteY0" fmla="*/ 16 h 1584176"/>
              <a:gd name="connsiteX1" fmla="*/ 5400000 w 5400000"/>
              <a:gd name="connsiteY1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0000" h="1584176" stroke="0" extrusionOk="0">
                <a:moveTo>
                  <a:pt x="5400000" y="1584176"/>
                </a:moveTo>
                <a:lnTo>
                  <a:pt x="0" y="1584160"/>
                </a:lnTo>
                <a:lnTo>
                  <a:pt x="0" y="16"/>
                </a:lnTo>
                <a:cubicBezTo>
                  <a:pt x="0" y="7"/>
                  <a:pt x="2417662" y="0"/>
                  <a:pt x="5400000" y="0"/>
                </a:cubicBezTo>
                <a:lnTo>
                  <a:pt x="5400000" y="1584176"/>
                </a:lnTo>
                <a:close/>
              </a:path>
              <a:path w="5400000" h="1584176" fill="none">
                <a:moveTo>
                  <a:pt x="0" y="16"/>
                </a:moveTo>
                <a:cubicBezTo>
                  <a:pt x="0" y="7"/>
                  <a:pt x="2417662" y="0"/>
                  <a:pt x="5400000" y="0"/>
                </a:cubicBezTo>
              </a:path>
            </a:pathLst>
          </a:custGeom>
          <a:ln w="6350">
            <a:solidFill>
              <a:schemeClr val="accent3"/>
            </a:solidFill>
          </a:ln>
        </p:spPr>
        <p:txBody>
          <a:bodyPr tIns="270000" anchor="t" anchorCtr="0"/>
          <a:lstStyle>
            <a:lvl1pPr algn="ctr">
              <a:lnSpc>
                <a:spcPct val="90000"/>
              </a:lnSpc>
              <a:spcAft>
                <a:spcPts val="0"/>
              </a:spcAft>
              <a:defRPr sz="15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graphique 9"/>
          <p:cNvSpPr>
            <a:spLocks noGrp="1"/>
          </p:cNvSpPr>
          <p:nvPr>
            <p:ph type="chart" sz="quarter" idx="17" hasCustomPrompt="1"/>
          </p:nvPr>
        </p:nvSpPr>
        <p:spPr bwMode="gray">
          <a:xfrm>
            <a:off x="6876000" y="1656000"/>
            <a:ext cx="2232000" cy="2232000"/>
          </a:xfrm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32000" y="4212000"/>
            <a:ext cx="4320000" cy="1332000"/>
          </a:xfrm>
          <a:custGeom>
            <a:avLst/>
            <a:gdLst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0 w 5400000"/>
              <a:gd name="connsiteY0" fmla="*/ 1584160 h 1584176"/>
              <a:gd name="connsiteX1" fmla="*/ 0 w 5400000"/>
              <a:gd name="connsiteY1" fmla="*/ 16 h 1584176"/>
              <a:gd name="connsiteX2" fmla="*/ 5400000 w 5400000"/>
              <a:gd name="connsiteY2" fmla="*/ 0 h 1584176"/>
              <a:gd name="connsiteX0" fmla="*/ 5400000 w 5400000"/>
              <a:gd name="connsiteY0" fmla="*/ 1584176 h 1584176"/>
              <a:gd name="connsiteX1" fmla="*/ 0 w 5400000"/>
              <a:gd name="connsiteY1" fmla="*/ 1584160 h 1584176"/>
              <a:gd name="connsiteX2" fmla="*/ 0 w 5400000"/>
              <a:gd name="connsiteY2" fmla="*/ 16 h 1584176"/>
              <a:gd name="connsiteX3" fmla="*/ 5400000 w 5400000"/>
              <a:gd name="connsiteY3" fmla="*/ 0 h 1584176"/>
              <a:gd name="connsiteX4" fmla="*/ 5400000 w 5400000"/>
              <a:gd name="connsiteY4" fmla="*/ 1584176 h 1584176"/>
              <a:gd name="connsiteX0" fmla="*/ 0 w 5400000"/>
              <a:gd name="connsiteY0" fmla="*/ 16 h 1584176"/>
              <a:gd name="connsiteX1" fmla="*/ 5400000 w 5400000"/>
              <a:gd name="connsiteY1" fmla="*/ 0 h 158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00000" h="1584176" stroke="0" extrusionOk="0">
                <a:moveTo>
                  <a:pt x="5400000" y="1584176"/>
                </a:moveTo>
                <a:lnTo>
                  <a:pt x="0" y="1584160"/>
                </a:lnTo>
                <a:lnTo>
                  <a:pt x="0" y="16"/>
                </a:lnTo>
                <a:cubicBezTo>
                  <a:pt x="0" y="7"/>
                  <a:pt x="2417662" y="0"/>
                  <a:pt x="5400000" y="0"/>
                </a:cubicBezTo>
                <a:lnTo>
                  <a:pt x="5400000" y="1584176"/>
                </a:lnTo>
                <a:close/>
              </a:path>
              <a:path w="5400000" h="1584176" fill="none">
                <a:moveTo>
                  <a:pt x="0" y="16"/>
                </a:moveTo>
                <a:cubicBezTo>
                  <a:pt x="0" y="7"/>
                  <a:pt x="2417662" y="0"/>
                  <a:pt x="5400000" y="0"/>
                </a:cubicBezTo>
              </a:path>
            </a:pathLst>
          </a:custGeom>
          <a:ln w="6350">
            <a:solidFill>
              <a:schemeClr val="accent3"/>
            </a:solidFill>
          </a:ln>
        </p:spPr>
        <p:txBody>
          <a:bodyPr tIns="270000" anchor="t" anchorCtr="0"/>
          <a:lstStyle>
            <a:lvl1pPr algn="ctr">
              <a:lnSpc>
                <a:spcPct val="90000"/>
              </a:lnSpc>
              <a:spcAft>
                <a:spcPts val="0"/>
              </a:spcAft>
              <a:defRPr sz="15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1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43372" y="2196000"/>
            <a:ext cx="1980000" cy="1152000"/>
          </a:xfrm>
        </p:spPr>
        <p:txBody>
          <a:bodyPr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69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264572" y="2196000"/>
            <a:ext cx="1980000" cy="1152000"/>
          </a:xfrm>
        </p:spPr>
        <p:txBody>
          <a:bodyPr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69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023634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exer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10584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1548000"/>
            <a:ext cx="10584000" cy="3780000"/>
          </a:xfrm>
        </p:spPr>
        <p:txBody>
          <a:bodyPr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3000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1029005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nd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0" y="0"/>
            <a:ext cx="1165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525966"/>
            <a:ext cx="10584000" cy="3960000"/>
          </a:xfrm>
        </p:spPr>
        <p:txBody>
          <a:bodyPr anchor="ctr" anchorCtr="0"/>
          <a:lstStyle>
            <a:lvl1pPr algn="r">
              <a:lnSpc>
                <a:spcPct val="80000"/>
              </a:lnSpc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9037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process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graphique 9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4093200" y="3384000"/>
            <a:ext cx="6220800" cy="936000"/>
          </a:xfrm>
        </p:spPr>
        <p:txBody>
          <a:bodyPr tIns="54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10584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324021"/>
            <a:ext cx="2772000" cy="3830400"/>
          </a:xfrm>
        </p:spPr>
        <p:txBody>
          <a:bodyPr anchor="t" anchorCtr="0"/>
          <a:lstStyle>
            <a:lvl1pPr>
              <a:lnSpc>
                <a:spcPct val="120000"/>
              </a:lnSpc>
              <a:spcAft>
                <a:spcPts val="900"/>
              </a:spcAft>
              <a:defRPr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4093200" y="1548000"/>
            <a:ext cx="0" cy="46080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380000" y="2168524"/>
            <a:ext cx="2934000" cy="540000"/>
          </a:xfrm>
        </p:spPr>
        <p:txBody>
          <a:bodyPr/>
          <a:lstStyle>
            <a:lvl1pPr algn="l"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2" name="Espace réservé du texte 12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684562" y="2949439"/>
            <a:ext cx="378876" cy="221018"/>
          </a:xfrm>
          <a:solidFill>
            <a:schemeClr val="bg1"/>
          </a:solidFill>
          <a:ln w="25400" cap="sq">
            <a:solidFill>
              <a:schemeClr val="accent1"/>
            </a:solidFill>
            <a:miter lim="800000"/>
          </a:ln>
        </p:spPr>
        <p:txBody>
          <a:bodyPr wrap="none" lIns="36000" tIns="18000" rIns="36000" bIns="18000" anchor="ctr" anchorCtr="0">
            <a:spAutoFit/>
          </a:bodyPr>
          <a:lstStyle>
            <a:lvl1pPr algn="ctr">
              <a:lnSpc>
                <a:spcPct val="10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fr-FR" dirty="0"/>
              <a:t>00%</a:t>
            </a:r>
          </a:p>
        </p:txBody>
      </p:sp>
      <p:sp>
        <p:nvSpPr>
          <p:cNvPr id="13" name="Espace réservé du texte 2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02000" y="4593600"/>
            <a:ext cx="180000" cy="180000"/>
          </a:xfrm>
          <a:solidFill>
            <a:schemeClr val="accent1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4" name="Espace réservé du texte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572000" y="4593600"/>
            <a:ext cx="5742000" cy="1800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5" name="Espace réservé du texte 2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302000" y="4858200"/>
            <a:ext cx="180000" cy="180000"/>
          </a:xfrm>
          <a:solidFill>
            <a:schemeClr val="accent2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6" name="Espace réservé du texte 3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572000" y="4858200"/>
            <a:ext cx="5742000" cy="1800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7" name="Espace réservé du texte 28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302000" y="5122800"/>
            <a:ext cx="180000" cy="180000"/>
          </a:xfrm>
          <a:solidFill>
            <a:schemeClr val="accent3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8" name="Espace réservé du texte 3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572000" y="5122800"/>
            <a:ext cx="5742000" cy="1800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9" name="Espace réservé du texte 28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302000" y="5387400"/>
            <a:ext cx="180000" cy="180000"/>
          </a:xfrm>
          <a:solidFill>
            <a:schemeClr val="accent4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0" name="Espace réservé du texte 30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572000" y="5387400"/>
            <a:ext cx="5742000" cy="1800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1" name="Espace réservé du texte 28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302000" y="5652000"/>
            <a:ext cx="180000" cy="180000"/>
          </a:xfrm>
          <a:solidFill>
            <a:schemeClr val="accent5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2" name="Espace réservé du texte 30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572000" y="5652000"/>
            <a:ext cx="5742000" cy="1800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3386076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10584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324021"/>
            <a:ext cx="2772000" cy="3830400"/>
          </a:xfrm>
        </p:spPr>
        <p:txBody>
          <a:bodyPr anchor="t" anchorCtr="0"/>
          <a:lstStyle>
            <a:lvl1pPr>
              <a:lnSpc>
                <a:spcPct val="120000"/>
              </a:lnSpc>
              <a:spcAft>
                <a:spcPts val="900"/>
              </a:spcAft>
              <a:defRPr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4093200" y="1548000"/>
            <a:ext cx="0" cy="46080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graphique 9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5544000" y="2052000"/>
            <a:ext cx="4680000" cy="2916000"/>
          </a:xfrm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56250" y="5256000"/>
            <a:ext cx="936000" cy="9000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89187" y="5256000"/>
            <a:ext cx="936000" cy="9000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422125" y="5256000"/>
            <a:ext cx="936000" cy="9000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8355063" y="5256000"/>
            <a:ext cx="936000" cy="9000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288000" y="5256000"/>
            <a:ext cx="936000" cy="9000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2973057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10584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324021"/>
            <a:ext cx="2772000" cy="3830400"/>
          </a:xfrm>
        </p:spPr>
        <p:txBody>
          <a:bodyPr anchor="t" anchorCtr="0"/>
          <a:lstStyle>
            <a:lvl1pPr>
              <a:lnSpc>
                <a:spcPct val="120000"/>
              </a:lnSpc>
              <a:spcAft>
                <a:spcPts val="900"/>
              </a:spcAft>
              <a:defRPr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4093200" y="1548000"/>
            <a:ext cx="0" cy="46080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graphique 9"/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7326000" y="2160000"/>
            <a:ext cx="3150000" cy="3150000"/>
          </a:xfrm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Graphique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914000" y="2412000"/>
            <a:ext cx="2340000" cy="540000"/>
          </a:xfrm>
        </p:spPr>
        <p:txBody>
          <a:bodyPr/>
          <a:lstStyle>
            <a:lvl1pPr algn="l">
              <a:spcAft>
                <a:spcPts val="0"/>
              </a:spcAft>
              <a:defRPr/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2" name="Espace réservé du texte 2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914000" y="3762000"/>
            <a:ext cx="241200" cy="241200"/>
          </a:xfrm>
          <a:solidFill>
            <a:schemeClr val="accent1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3" name="Espace réservé du texte 3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328000" y="3762000"/>
            <a:ext cx="1908000" cy="2412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4" name="Espace réservé du texte 2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914000" y="4088700"/>
            <a:ext cx="241200" cy="241200"/>
          </a:xfrm>
          <a:solidFill>
            <a:schemeClr val="accent2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5" name="Espace réservé du texte 3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328000" y="4088700"/>
            <a:ext cx="1908000" cy="2412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6" name="Espace réservé du texte 28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914000" y="4415400"/>
            <a:ext cx="241200" cy="241200"/>
          </a:xfrm>
          <a:solidFill>
            <a:schemeClr val="accent3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7" name="Espace réservé du texte 3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328000" y="4415400"/>
            <a:ext cx="1908000" cy="2412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18" name="Espace réservé du texte 28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914000" y="4742100"/>
            <a:ext cx="241200" cy="241200"/>
          </a:xfrm>
          <a:solidFill>
            <a:schemeClr val="accent4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9" name="Espace réservé du texte 30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5328000" y="4742100"/>
            <a:ext cx="1908000" cy="2412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  <p:sp>
        <p:nvSpPr>
          <p:cNvPr id="20" name="Espace réservé du texte 28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914000" y="5068800"/>
            <a:ext cx="241200" cy="241200"/>
          </a:xfrm>
          <a:solidFill>
            <a:schemeClr val="accent5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txBody>
          <a:bodyPr/>
          <a:lstStyle>
            <a:lvl1pPr algn="l"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1" name="Espace réservé du texte 30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5328000" y="5068800"/>
            <a:ext cx="1908000" cy="241200"/>
          </a:xfrm>
        </p:spPr>
        <p:txBody>
          <a:bodyPr anchor="ctr" anchorCtr="0"/>
          <a:lstStyle>
            <a:lvl1pPr algn="l">
              <a:lnSpc>
                <a:spcPct val="100000"/>
              </a:lnSpc>
              <a:spcAft>
                <a:spcPts val="0"/>
              </a:spcAft>
              <a:defRPr sz="95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Légende</a:t>
            </a:r>
          </a:p>
        </p:txBody>
      </p:sp>
    </p:spTree>
    <p:extLst>
      <p:ext uri="{BB962C8B-B14F-4D97-AF65-F5344CB8AC3E}">
        <p14:creationId xmlns:p14="http://schemas.microsoft.com/office/powerpoint/2010/main" val="2546041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0"/>
            <a:ext cx="826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540000"/>
            <a:ext cx="6642000" cy="5778000"/>
          </a:xfrm>
        </p:spPr>
        <p:txBody>
          <a:bodyPr anchor="ctr" anchorCtr="0"/>
          <a:lstStyle>
            <a:lvl1pPr algn="ctr">
              <a:lnSpc>
                <a:spcPct val="85000"/>
              </a:lnSpc>
              <a:defRPr sz="6000" cap="none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Texte</a:t>
            </a: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7722000" y="0"/>
            <a:ext cx="540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5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384400" y="1976400"/>
            <a:ext cx="3693600" cy="2905200"/>
          </a:xfrm>
          <a:prstGeom prst="rect">
            <a:avLst/>
          </a:prstGeom>
          <a:noFill/>
        </p:spPr>
        <p:txBody>
          <a:bodyPr lIns="121917" tIns="1199970" rIns="121917" bIns="60958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202890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69A8D46-406F-4445-8820-5E2E2831EC1F}"/>
              </a:ext>
            </a:extLst>
          </p:cNvPr>
          <p:cNvSpPr/>
          <p:nvPr userDrawn="1"/>
        </p:nvSpPr>
        <p:spPr bwMode="gray">
          <a:xfrm>
            <a:off x="813" y="0"/>
            <a:ext cx="539930" cy="6859588"/>
          </a:xfrm>
          <a:prstGeom prst="rect">
            <a:avLst/>
          </a:prstGeom>
          <a:solidFill>
            <a:srgbClr val="3C2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2451848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6465600" y="0"/>
            <a:ext cx="5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5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6465600" cy="6858000"/>
          </a:xfrm>
          <a:prstGeom prst="rect">
            <a:avLst/>
          </a:prstGeom>
          <a:solidFill>
            <a:schemeClr val="accent6"/>
          </a:solidFill>
        </p:spPr>
        <p:txBody>
          <a:bodyPr lIns="121917" tIns="1199970" rIns="121917" bIns="60958" anchor="ctr" anchorCtr="0"/>
          <a:lstStyle>
            <a:lvl1pPr marL="0" marR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r>
              <a:rPr lang="fr-FR" noProof="0" dirty="0"/>
              <a:t>Sélectionner l’icône pour insérer une image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7005600" y="540000"/>
            <a:ext cx="2070000" cy="2160000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5600" cap="all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</a:t>
            </a:r>
            <a:endParaRPr lang="en-GB" dirty="0"/>
          </a:p>
        </p:txBody>
      </p:sp>
      <p:cxnSp>
        <p:nvCxnSpPr>
          <p:cNvPr id="8" name="Connecteur droit 7"/>
          <p:cNvCxnSpPr/>
          <p:nvPr userDrawn="1"/>
        </p:nvCxnSpPr>
        <p:spPr bwMode="gray">
          <a:xfrm>
            <a:off x="948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9849600" y="540000"/>
            <a:ext cx="1620000" cy="1260000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00</a:t>
            </a:r>
            <a:endParaRPr lang="en-GB" dirty="0"/>
          </a:p>
        </p:txBody>
      </p:sp>
      <p:cxnSp>
        <p:nvCxnSpPr>
          <p:cNvPr id="13" name="Connecteur droit 12"/>
          <p:cNvCxnSpPr/>
          <p:nvPr userDrawn="1"/>
        </p:nvCxnSpPr>
        <p:spPr bwMode="gray">
          <a:xfrm>
            <a:off x="1164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texte 10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8496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98496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98496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98496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8496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424293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5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Rectangle 19"/>
          <p:cNvSpPr/>
          <p:nvPr userDrawn="1"/>
        </p:nvSpPr>
        <p:spPr bwMode="gray">
          <a:xfrm>
            <a:off x="4308000" y="0"/>
            <a:ext cx="788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 userDrawn="1"/>
        </p:nvSpPr>
        <p:spPr bwMode="gray">
          <a:xfrm>
            <a:off x="4305600" y="0"/>
            <a:ext cx="5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845600" y="540000"/>
            <a:ext cx="2070000" cy="2160000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5600" cap="all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3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6896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4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76896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5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76896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6" name="Espace réservé du texte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6896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7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76896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28" name="Espace réservé du texte 1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76896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9" name="Espace réservé du texte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98496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0" name="Espace réservé du texte 1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98496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1" name="Espace réservé du texte 8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8496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2" name="Espace réservé du texte 1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98496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3" name="Espace réservé du texte 8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98496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4" name="Espace réservé du texte 10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98496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5" name="Espace réservé pour une image  6"/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0" y="0"/>
            <a:ext cx="4305600" cy="6858000"/>
          </a:xfrm>
          <a:solidFill>
            <a:schemeClr val="accent6"/>
          </a:solidFill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400"/>
            </a:lvl1pPr>
          </a:lstStyle>
          <a:p>
            <a:r>
              <a:rPr lang="fr-FR" dirty="0"/>
              <a:t>Sélectionner l’icône </a:t>
            </a:r>
            <a:br>
              <a:rPr lang="fr-FR" dirty="0"/>
            </a:br>
            <a:r>
              <a:rPr lang="fr-FR" dirty="0"/>
              <a:t>pour insérer une image</a:t>
            </a:r>
          </a:p>
        </p:txBody>
      </p:sp>
      <p:cxnSp>
        <p:nvCxnSpPr>
          <p:cNvPr id="36" name="Connecteur droit 35"/>
          <p:cNvCxnSpPr/>
          <p:nvPr userDrawn="1"/>
        </p:nvCxnSpPr>
        <p:spPr bwMode="gray">
          <a:xfrm>
            <a:off x="732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 userDrawn="1"/>
        </p:nvCxnSpPr>
        <p:spPr bwMode="gray">
          <a:xfrm>
            <a:off x="948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 userDrawn="1"/>
        </p:nvCxnSpPr>
        <p:spPr bwMode="gray">
          <a:xfrm>
            <a:off x="1164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44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5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9" name="Rectangle 38"/>
          <p:cNvSpPr/>
          <p:nvPr userDrawn="1"/>
        </p:nvSpPr>
        <p:spPr bwMode="gray">
          <a:xfrm>
            <a:off x="2148000" y="0"/>
            <a:ext cx="100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 userDrawn="1"/>
        </p:nvSpPr>
        <p:spPr bwMode="gray">
          <a:xfrm>
            <a:off x="2145600" y="0"/>
            <a:ext cx="5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685600" y="540000"/>
            <a:ext cx="2070000" cy="2160000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5600" cap="all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42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296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3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296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4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296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5" name="Espace réservé du texte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5296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6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5296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7" name="Espace réservé du texte 1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55296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48" name="Espace réservé du texte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76896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49" name="Espace réservé du texte 1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76896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0" name="Espace réservé du texte 8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76896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51" name="Espace réservé du texte 1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76896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2" name="Espace réservé du texte 8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76896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53" name="Espace réservé du texte 10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76896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4" name="Espace réservé du texte 8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98496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55" name="Espace réservé du texte 10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98496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6" name="Espace réservé du texte 8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98496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57" name="Espace réservé du texte 10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98496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58" name="Espace réservé du texte 8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8496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59" name="Espace réservé du texte 10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98496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0" name="Espace réservé pour une image  6"/>
          <p:cNvSpPr>
            <a:spLocks noGrp="1"/>
          </p:cNvSpPr>
          <p:nvPr>
            <p:ph type="pic" sz="quarter" idx="37" hasCustomPrompt="1"/>
          </p:nvPr>
        </p:nvSpPr>
        <p:spPr bwMode="gray">
          <a:xfrm>
            <a:off x="0" y="0"/>
            <a:ext cx="2145600" cy="6858000"/>
          </a:xfrm>
          <a:solidFill>
            <a:schemeClr val="accent6"/>
          </a:solidFill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400"/>
            </a:lvl1pPr>
          </a:lstStyle>
          <a:p>
            <a:r>
              <a:rPr lang="fr-FR" dirty="0"/>
              <a:t>Sélectionner l’icône </a:t>
            </a:r>
            <a:br>
              <a:rPr lang="fr-FR" dirty="0"/>
            </a:br>
            <a:r>
              <a:rPr lang="fr-FR" dirty="0"/>
              <a:t>pour insérer une image</a:t>
            </a:r>
          </a:p>
        </p:txBody>
      </p:sp>
      <p:cxnSp>
        <p:nvCxnSpPr>
          <p:cNvPr id="61" name="Connecteur droit 60"/>
          <p:cNvCxnSpPr/>
          <p:nvPr userDrawn="1"/>
        </p:nvCxnSpPr>
        <p:spPr bwMode="gray">
          <a:xfrm>
            <a:off x="516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 userDrawn="1"/>
        </p:nvCxnSpPr>
        <p:spPr bwMode="gray">
          <a:xfrm>
            <a:off x="732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 userDrawn="1"/>
        </p:nvCxnSpPr>
        <p:spPr bwMode="gray">
          <a:xfrm>
            <a:off x="948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 userDrawn="1"/>
        </p:nvCxnSpPr>
        <p:spPr bwMode="gray">
          <a:xfrm>
            <a:off x="116496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71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5">
                    <a:alpha val="0"/>
                  </a:schemeClr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Rectangle 31"/>
          <p:cNvSpPr/>
          <p:nvPr userDrawn="1"/>
        </p:nvSpPr>
        <p:spPr bwMode="gray">
          <a:xfrm>
            <a:off x="542400" y="0"/>
            <a:ext cx="11649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080000" y="540000"/>
            <a:ext cx="2070000" cy="2160000"/>
          </a:xfrm>
        </p:spPr>
        <p:txBody>
          <a:bodyPr anchor="t" anchorCtr="0"/>
          <a:lstStyle>
            <a:lvl1pPr algn="r">
              <a:lnSpc>
                <a:spcPct val="80000"/>
              </a:lnSpc>
              <a:defRPr sz="5600" cap="all" baseline="0">
                <a:solidFill>
                  <a:schemeClr val="accent5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4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240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5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9240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6" name="Espace réservé du texte 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9240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37" name="Espace réservé du texte 10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9240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38" name="Espace réservé du texte 8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39240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65" name="Espace réservé du texte 10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9240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6" name="Espace réservé du texte 8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0840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67" name="Espace réservé du texte 10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0840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68" name="Espace réservé du texte 8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60840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69" name="Espace réservé du texte 10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40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0" name="Espace réservé du texte 8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0840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1" name="Espace réservé du texte 10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0840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2" name="Espace réservé du texte 8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2440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3" name="Espace réservé du texte 10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82440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4" name="Espace réservé du texte 8"/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2440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5" name="Espace réservé du texte 10"/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82440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6" name="Espace réservé du texte 8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2440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7" name="Espace réservé du texte 10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82440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8" name="Espace réservé du texte 8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0404000" y="540000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79" name="Espace réservé du texte 10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10404000" y="1605932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0" name="Espace réservé du texte 8"/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10404000" y="2507634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81" name="Espace réservé du texte 10"/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10404000" y="3573566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2" name="Espace réservé du texte 8"/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10404000" y="4498487"/>
            <a:ext cx="1620000" cy="1260000"/>
          </a:xfrm>
        </p:spPr>
        <p:txBody>
          <a:bodyPr anchor="t" anchorCtr="0"/>
          <a:lstStyle>
            <a:lvl1pPr algn="l">
              <a:lnSpc>
                <a:spcPct val="80000"/>
              </a:lnSpc>
              <a:spcAft>
                <a:spcPts val="0"/>
              </a:spcAft>
              <a:defRPr sz="9800">
                <a:solidFill>
                  <a:schemeClr val="accent5"/>
                </a:solidFill>
              </a:defRPr>
            </a:lvl1pPr>
            <a:lvl2pPr algn="l">
              <a:defRPr b="1"/>
            </a:lvl2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83" name="Espace réservé du texte 10"/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10404000" y="5564419"/>
            <a:ext cx="1620000" cy="720000"/>
          </a:xfrm>
        </p:spPr>
        <p:txBody>
          <a:bodyPr/>
          <a:lstStyle>
            <a:lvl1pPr algn="l">
              <a:lnSpc>
                <a:spcPct val="80000"/>
              </a:lnSpc>
              <a:spcAft>
                <a:spcPts val="0"/>
              </a:spcAft>
              <a:tabLst>
                <a:tab pos="1620000" algn="r"/>
              </a:tabLst>
              <a:defRPr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4" name="Espace réservé pour une image  6"/>
          <p:cNvSpPr>
            <a:spLocks noGrp="1"/>
          </p:cNvSpPr>
          <p:nvPr>
            <p:ph type="pic" sz="quarter" idx="38" hasCustomPrompt="1"/>
          </p:nvPr>
        </p:nvSpPr>
        <p:spPr bwMode="gray">
          <a:xfrm>
            <a:off x="0" y="0"/>
            <a:ext cx="540000" cy="6858000"/>
          </a:xfrm>
          <a:solidFill>
            <a:schemeClr val="accent6"/>
          </a:solidFill>
        </p:spPr>
        <p:txBody>
          <a:bodyPr tIns="216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 sz="1000"/>
            </a:lvl1pPr>
          </a:lstStyle>
          <a:p>
            <a:r>
              <a:rPr lang="fr-FR" dirty="0"/>
              <a:t>Sélectionner l’icône </a:t>
            </a:r>
            <a:br>
              <a:rPr lang="fr-FR" dirty="0"/>
            </a:br>
            <a:r>
              <a:rPr lang="fr-FR" dirty="0"/>
              <a:t>pour insérer une image</a:t>
            </a:r>
          </a:p>
        </p:txBody>
      </p:sp>
      <p:sp>
        <p:nvSpPr>
          <p:cNvPr id="85" name="Rectangle 84"/>
          <p:cNvSpPr/>
          <p:nvPr userDrawn="1"/>
        </p:nvSpPr>
        <p:spPr bwMode="gray">
          <a:xfrm>
            <a:off x="540000" y="0"/>
            <a:ext cx="5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6" name="Connecteur droit 85"/>
          <p:cNvCxnSpPr/>
          <p:nvPr userDrawn="1"/>
        </p:nvCxnSpPr>
        <p:spPr bwMode="gray">
          <a:xfrm>
            <a:off x="35640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 userDrawn="1"/>
        </p:nvCxnSpPr>
        <p:spPr bwMode="gray">
          <a:xfrm>
            <a:off x="57240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 userDrawn="1"/>
        </p:nvCxnSpPr>
        <p:spPr bwMode="gray">
          <a:xfrm>
            <a:off x="78840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 userDrawn="1"/>
        </p:nvCxnSpPr>
        <p:spPr bwMode="gray">
          <a:xfrm>
            <a:off x="10044000" y="540000"/>
            <a:ext cx="0" cy="5796000"/>
          </a:xfrm>
          <a:prstGeom prst="line">
            <a:avLst/>
          </a:prstGeom>
          <a:ln w="63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26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gray">
          <a:xfrm>
            <a:off x="4330950" y="0"/>
            <a:ext cx="78610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249599" y="2187000"/>
            <a:ext cx="5940000" cy="2484000"/>
          </a:xfrm>
        </p:spPr>
        <p:txBody>
          <a:bodyPr bIns="0" anchor="ctr" anchorCtr="0"/>
          <a:lstStyle>
            <a:lvl1pPr algn="l">
              <a:lnSpc>
                <a:spcPct val="85000"/>
              </a:lnSpc>
              <a:spcAft>
                <a:spcPts val="0"/>
              </a:spcAft>
              <a:defRPr sz="45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 bwMode="gray">
          <a:xfrm>
            <a:off x="0" y="-1"/>
            <a:ext cx="3790950" cy="6858000"/>
          </a:xfrm>
        </p:spPr>
        <p:txBody>
          <a:bodyPr anchor="ctr" anchorCtr="0"/>
          <a:lstStyle>
            <a:lvl1pPr algn="ctr">
              <a:defRPr sz="25100"/>
            </a:lvl1pPr>
          </a:lstStyle>
          <a:p>
            <a:endParaRPr lang="fr-FR" dirty="0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3790950" y="0"/>
            <a:ext cx="5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0" y="6679588"/>
            <a:ext cx="180000" cy="180000"/>
          </a:xfrm>
          <a:ln>
            <a:solidFill>
              <a:schemeClr val="accent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244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  <a:endParaRPr lang="en-GB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29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10584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324021"/>
            <a:ext cx="2772000" cy="3830400"/>
          </a:xfrm>
        </p:spPr>
        <p:txBody>
          <a:bodyPr anchor="t" anchorCtr="0"/>
          <a:lstStyle>
            <a:lvl1pPr>
              <a:lnSpc>
                <a:spcPct val="120000"/>
              </a:lnSpc>
              <a:spcAft>
                <a:spcPts val="900"/>
              </a:spcAft>
              <a:defRPr baseline="0"/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896000" y="1666800"/>
            <a:ext cx="3024000" cy="448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texte 14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100000" y="1666800"/>
            <a:ext cx="3024000" cy="44892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cxnSp>
        <p:nvCxnSpPr>
          <p:cNvPr id="11" name="Connecteur droit 10"/>
          <p:cNvCxnSpPr/>
          <p:nvPr userDrawn="1"/>
        </p:nvCxnSpPr>
        <p:spPr bwMode="gray">
          <a:xfrm>
            <a:off x="4093200" y="1548000"/>
            <a:ext cx="0" cy="460800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09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6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103999" y="1548000"/>
            <a:ext cx="7020000" cy="4608000"/>
          </a:xfrm>
          <a:solidFill>
            <a:schemeClr val="accent6"/>
          </a:solidFill>
        </p:spPr>
        <p:txBody>
          <a:bodyPr tIns="1080000" anchor="ctr" anchorCtr="0"/>
          <a:lstStyle>
            <a:lvl1pPr algn="ctr">
              <a:lnSpc>
                <a:spcPct val="100000"/>
              </a:lnSpc>
              <a:spcAft>
                <a:spcPts val="0"/>
              </a:spcAft>
              <a:defRPr/>
            </a:lvl1pPr>
          </a:lstStyle>
          <a:p>
            <a:r>
              <a:rPr lang="fr-FR" dirty="0"/>
              <a:t>Sélectionner l’icône </a:t>
            </a:r>
            <a:br>
              <a:rPr lang="fr-FR" dirty="0"/>
            </a:br>
            <a:r>
              <a:rPr lang="fr-FR" dirty="0"/>
              <a:t>pour insérer une image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9999" y="937170"/>
            <a:ext cx="10584000" cy="396000"/>
          </a:xfrm>
        </p:spPr>
        <p:txBody>
          <a:bodyPr/>
          <a:lstStyle>
            <a:lvl1pPr algn="l">
              <a:lnSpc>
                <a:spcPct val="100000"/>
              </a:lnSpc>
              <a:defRPr sz="25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40000" y="1"/>
            <a:ext cx="10584000" cy="972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40000" y="2324021"/>
            <a:ext cx="2772000" cy="3830400"/>
          </a:xfrm>
        </p:spPr>
        <p:txBody>
          <a:bodyPr anchor="t" anchorCtr="0"/>
          <a:lstStyle>
            <a:lvl1pPr>
              <a:lnSpc>
                <a:spcPct val="120000"/>
              </a:lnSpc>
              <a:spcAft>
                <a:spcPts val="900"/>
              </a:spcAft>
              <a:defRPr baseline="0"/>
            </a:lvl1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277119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gray">
          <a:xfrm>
            <a:off x="11652000" y="0"/>
            <a:ext cx="540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540000" y="1"/>
            <a:ext cx="10584000" cy="97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40000" y="1548000"/>
            <a:ext cx="10584000" cy="460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17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4896000" y="6282000"/>
            <a:ext cx="6228000" cy="5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6678000"/>
            <a:ext cx="180000" cy="180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">
                <a:solidFill>
                  <a:schemeClr val="accent3">
                    <a:alpha val="0"/>
                  </a:schemeClr>
                </a:solidFill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9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1652000" y="6282000"/>
            <a:ext cx="540000" cy="576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0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</p:sldLayoutIdLst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just" defTabSz="121917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itchFamily="34" charset="0"/>
        <a:buNone/>
        <a:defRPr sz="14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just" defTabSz="121917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itchFamily="34" charset="0"/>
        <a:buNone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80000" indent="-180000" algn="l" defTabSz="1219170" rtl="0" eaLnBrk="1" latinLnBrk="0" hangingPunct="1">
        <a:lnSpc>
          <a:spcPct val="120000"/>
        </a:lnSpc>
        <a:spcBef>
          <a:spcPts val="0"/>
        </a:spcBef>
        <a:buSzPct val="100000"/>
        <a:buFont typeface="Arial" pitchFamily="34" charset="0"/>
        <a:buChar char="-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60000" indent="-180000" algn="l" defTabSz="1219170" rtl="0" eaLnBrk="1" latinLnBrk="0" hangingPunct="1">
        <a:lnSpc>
          <a:spcPct val="120000"/>
        </a:lnSpc>
        <a:spcBef>
          <a:spcPts val="0"/>
        </a:spcBef>
        <a:buSzPct val="100000"/>
        <a:buFont typeface="Arial" pitchFamily="34" charset="0"/>
        <a:buChar char="•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540000" indent="-180000" algn="l" defTabSz="265113" rtl="0" eaLnBrk="1" latinLnBrk="0" hangingPunct="1">
        <a:lnSpc>
          <a:spcPct val="120000"/>
        </a:lnSpc>
        <a:spcBef>
          <a:spcPts val="0"/>
        </a:spcBef>
        <a:buSzPct val="100000"/>
        <a:buFont typeface="Wingdings" pitchFamily="2" charset="2"/>
        <a:buChar char="§"/>
        <a:defRPr sz="1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texte, capture d’écran, plante, plein air&#10;&#10;Description générée automatiquement">
            <a:extLst>
              <a:ext uri="{FF2B5EF4-FFF2-40B4-BE49-F238E27FC236}">
                <a16:creationId xmlns:a16="http://schemas.microsoft.com/office/drawing/2014/main" id="{2D1EA5BA-80DC-0EB9-9DFF-8F3DC985ED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9" y="-1"/>
            <a:ext cx="11639823" cy="68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70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583038" y="1053530"/>
            <a:ext cx="7416824" cy="498721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Introduction</a:t>
            </a:r>
          </a:p>
          <a:p>
            <a:pPr>
              <a:lnSpc>
                <a:spcPts val="3000"/>
              </a:lnSpc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Yannick DUMONT, Vice-Président LCA ARA</a:t>
            </a:r>
          </a:p>
          <a:p>
            <a:pPr>
              <a:lnSpc>
                <a:spcPts val="3000"/>
              </a:lnSpc>
            </a:pPr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Fabrice PANNECKOUKE, Vice-Président Délégué agriculture et espaces 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valléens, </a:t>
            </a:r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Conseil Régional</a:t>
            </a:r>
            <a:endParaRPr lang="fr-FR" sz="20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ts val="3000"/>
              </a:lnSpc>
            </a:pPr>
            <a:endParaRPr lang="fr-FR" sz="20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Table ronde 1</a:t>
            </a:r>
          </a:p>
          <a:p>
            <a:pPr>
              <a:lnSpc>
                <a:spcPts val="3000"/>
              </a:lnSpc>
            </a:pPr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et trituration d’</a:t>
            </a:r>
            <a:r>
              <a:rPr lang="fr-FR" sz="2000" b="1" dirty="0" err="1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oléaprotéagineux</a:t>
            </a:r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ts val="3000"/>
              </a:lnSpc>
            </a:pPr>
            <a:endParaRPr lang="fr-FR" sz="20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Table ronde 2</a:t>
            </a:r>
          </a:p>
          <a:p>
            <a:pPr>
              <a:lnSpc>
                <a:spcPts val="3000"/>
              </a:lnSpc>
            </a:pPr>
            <a:r>
              <a:rPr lang="fr-FR" sz="20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Autonomie fourragère et protéique des élevages</a:t>
            </a:r>
          </a:p>
          <a:p>
            <a:pPr>
              <a:lnSpc>
                <a:spcPts val="3000"/>
              </a:lnSpc>
            </a:pPr>
            <a:endParaRPr lang="fr-FR" sz="20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00"/>
              </a:lnSpc>
            </a:pP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</a:p>
          <a:p>
            <a:pPr>
              <a:lnSpc>
                <a:spcPts val="3000"/>
              </a:lnSpc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Bruno FERREIRA, Directeur DRAAF</a:t>
            </a:r>
            <a:endParaRPr lang="fr-FR" sz="20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Déroulé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5689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583038" y="2241938"/>
            <a:ext cx="7416824" cy="24840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fr-FR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Yannick DUMONT</a:t>
            </a:r>
          </a:p>
          <a:p>
            <a:pPr>
              <a:lnSpc>
                <a:spcPts val="3000"/>
              </a:lnSpc>
            </a:pPr>
            <a:r>
              <a:rPr lang="fr-FR" sz="2400" dirty="0">
                <a:solidFill>
                  <a:schemeClr val="bg1">
                    <a:lumMod val="95000"/>
                  </a:schemeClr>
                </a:solidFill>
              </a:rPr>
              <a:t>Vice-Président, La Coopération Agricole ARA</a:t>
            </a:r>
          </a:p>
          <a:p>
            <a:pPr>
              <a:lnSpc>
                <a:spcPts val="3000"/>
              </a:lnSpc>
            </a:pP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ts val="3000"/>
              </a:lnSpc>
            </a:pPr>
            <a:r>
              <a:rPr lang="fr-FR" sz="2400" b="1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Fabrice PANNECKOUKE</a:t>
            </a:r>
          </a:p>
          <a:p>
            <a:pPr>
              <a:lnSpc>
                <a:spcPts val="3000"/>
              </a:lnSpc>
            </a:pP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Vice-Président Délégué agriculture et espaces </a:t>
            </a: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valléens, </a:t>
            </a:r>
            <a:r>
              <a:rPr lang="fr-FR" sz="24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Région AURA 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ts val="3000"/>
              </a:lnSpc>
            </a:pPr>
            <a:endParaRPr lang="fr-FR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Introduction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161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440566" y="1538927"/>
            <a:ext cx="7751391" cy="3835083"/>
          </a:xfrm>
        </p:spPr>
        <p:txBody>
          <a:bodyPr/>
          <a:lstStyle/>
          <a:p>
            <a:pPr lvl="0">
              <a:lnSpc>
                <a:spcPct val="107000"/>
              </a:lnSpc>
            </a:pPr>
            <a:r>
              <a:rPr lang="fr-FR" sz="20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Yannick DUMONT, Vice-Président LCA ARA</a:t>
            </a:r>
          </a:p>
          <a:p>
            <a:pPr lvl="0">
              <a:lnSpc>
                <a:spcPct val="107000"/>
              </a:lnSpc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projets de trituration des coopératives de la région</a:t>
            </a:r>
          </a:p>
          <a:p>
            <a:pPr lvl="0">
              <a:lnSpc>
                <a:spcPct val="107000"/>
              </a:lnSpc>
            </a:pPr>
            <a:endParaRPr lang="fr-FR" sz="20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0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Yves COURRIER, Directeur UCAL</a:t>
            </a:r>
          </a:p>
          <a:p>
            <a:pPr lvl="0">
              <a:lnSpc>
                <a:spcPct val="107000"/>
              </a:lnSpc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etour d’expérience </a:t>
            </a:r>
            <a:r>
              <a:rPr lang="fr-FR" sz="2000" dirty="0" err="1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Ucal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Stockage &amp; 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Protéines</a:t>
            </a:r>
          </a:p>
          <a:p>
            <a:pPr lvl="0">
              <a:lnSpc>
                <a:spcPct val="107000"/>
              </a:lnSpc>
            </a:pPr>
            <a:endParaRPr lang="fr-FR" sz="20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fr-FR" sz="20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Xavier VINCENT, Vice-Président OXYANE</a:t>
            </a:r>
          </a:p>
          <a:p>
            <a:pPr lvl="0">
              <a:lnSpc>
                <a:spcPct val="107000"/>
              </a:lnSpc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fr-FR" sz="2000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etour d’expérience filière soja </a:t>
            </a:r>
            <a:r>
              <a:rPr lang="fr-FR" sz="2000" dirty="0" err="1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Oxyane</a:t>
            </a:r>
            <a:endParaRPr lang="fr-FR" sz="2000" dirty="0">
              <a:solidFill>
                <a:schemeClr val="bg1">
                  <a:lumMod val="95000"/>
                </a:schemeClr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fr-FR" sz="20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Alexis </a:t>
            </a:r>
            <a:r>
              <a:rPr lang="fr-FR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VERNIAU, Ingénieur de développement Terres </a:t>
            </a:r>
            <a:r>
              <a:rPr lang="fr-FR" sz="2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Inovia</a:t>
            </a:r>
            <a:endParaRPr lang="fr-FR" sz="2000" dirty="0">
              <a:solidFill>
                <a:schemeClr val="accent4">
                  <a:lumMod val="40000"/>
                  <a:lumOff val="6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r-FR" sz="2000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Freins techniques et axes R&amp;D</a:t>
            </a:r>
            <a:endParaRPr lang="fr-FR" sz="2000" dirty="0">
              <a:solidFill>
                <a:schemeClr val="bg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Table ronde 1</a:t>
            </a:r>
            <a:br>
              <a:rPr lang="fr-FR" sz="4000" dirty="0"/>
            </a:br>
            <a:r>
              <a:rPr lang="fr-FR" sz="2400" dirty="0"/>
              <a:t>Production et trituration d’</a:t>
            </a:r>
            <a:r>
              <a:rPr lang="fr-FR" sz="2400" dirty="0" err="1"/>
              <a:t>oléaprotéagineux</a:t>
            </a:r>
            <a:r>
              <a:rPr lang="fr-FR" sz="2400" dirty="0"/>
              <a:t> </a:t>
            </a:r>
            <a:br>
              <a:rPr lang="fr-FR" sz="2400" dirty="0"/>
            </a:br>
            <a:endParaRPr lang="fr-FR" sz="24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02B0B51-90A5-1637-1DB2-7CE6E523D417}"/>
              </a:ext>
            </a:extLst>
          </p:cNvPr>
          <p:cNvSpPr/>
          <p:nvPr/>
        </p:nvSpPr>
        <p:spPr>
          <a:xfrm>
            <a:off x="4424092" y="5849952"/>
            <a:ext cx="1728192" cy="86409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latin typeface="Century Gothic" panose="020B0502020202020204" pitchFamily="34" charset="0"/>
              </a:rPr>
              <a:t>Animation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C99D9FB-91B5-3BC2-7910-295C8B2B9BCA}"/>
              </a:ext>
            </a:extLst>
          </p:cNvPr>
          <p:cNvSpPr txBox="1"/>
          <p:nvPr/>
        </p:nvSpPr>
        <p:spPr>
          <a:xfrm>
            <a:off x="6239306" y="6022082"/>
            <a:ext cx="6264612" cy="431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fr-FR" sz="1800" i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 de BALATHIER, Directeur LCA ARA</a:t>
            </a:r>
          </a:p>
        </p:txBody>
      </p:sp>
    </p:spTree>
    <p:extLst>
      <p:ext uri="{BB962C8B-B14F-4D97-AF65-F5344CB8AC3E}">
        <p14:creationId xmlns:p14="http://schemas.microsoft.com/office/powerpoint/2010/main" val="698995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B98F953C-A48C-EA3A-1DBD-C387DE46F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83" y="1296946"/>
            <a:ext cx="2796428" cy="1954980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4438D7AB-EC22-E901-3A1D-F3CFDAC5E197}"/>
              </a:ext>
            </a:extLst>
          </p:cNvPr>
          <p:cNvSpPr txBox="1"/>
          <p:nvPr/>
        </p:nvSpPr>
        <p:spPr>
          <a:xfrm>
            <a:off x="569640" y="621626"/>
            <a:ext cx="4943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rgbClr val="3C2814"/>
                </a:solidFill>
                <a:latin typeface="Montserrat" panose="00000500000000000000" pitchFamily="2" charset="0"/>
              </a:rPr>
              <a:t>3 projets de trituration de coopératives financés par le plan de relance</a:t>
            </a:r>
          </a:p>
        </p:txBody>
      </p:sp>
      <p:graphicFrame>
        <p:nvGraphicFramePr>
          <p:cNvPr id="33" name="Diagramme 32">
            <a:extLst>
              <a:ext uri="{FF2B5EF4-FFF2-40B4-BE49-F238E27FC236}">
                <a16:creationId xmlns:a16="http://schemas.microsoft.com/office/drawing/2014/main" id="{B496D02E-911A-1B59-CAC4-0E2A79A97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752468"/>
              </p:ext>
            </p:extLst>
          </p:nvPr>
        </p:nvGraphicFramePr>
        <p:xfrm>
          <a:off x="807559" y="4549077"/>
          <a:ext cx="10741915" cy="2027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Ellipse 31">
            <a:extLst>
              <a:ext uri="{FF2B5EF4-FFF2-40B4-BE49-F238E27FC236}">
                <a16:creationId xmlns:a16="http://schemas.microsoft.com/office/drawing/2014/main" id="{4A7C07E1-F3B0-A73C-1659-AE3198A41365}"/>
              </a:ext>
            </a:extLst>
          </p:cNvPr>
          <p:cNvSpPr/>
          <p:nvPr/>
        </p:nvSpPr>
        <p:spPr>
          <a:xfrm>
            <a:off x="645950" y="4620669"/>
            <a:ext cx="944458" cy="857886"/>
          </a:xfrm>
          <a:prstGeom prst="ellipse">
            <a:avLst/>
          </a:prstGeom>
          <a:solidFill>
            <a:srgbClr val="AD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2491EB-D0D3-DF9E-87C1-4C2C7B6D48E9}"/>
              </a:ext>
            </a:extLst>
          </p:cNvPr>
          <p:cNvSpPr txBox="1"/>
          <p:nvPr/>
        </p:nvSpPr>
        <p:spPr>
          <a:xfrm>
            <a:off x="617771" y="4894793"/>
            <a:ext cx="1065823" cy="292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Montserrat" panose="00000500000000000000" pitchFamily="2" charset="0"/>
              </a:rPr>
              <a:t>Objectifs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FA06A96A-4853-BBF6-446C-4C5B976DFC8A}"/>
              </a:ext>
            </a:extLst>
          </p:cNvPr>
          <p:cNvSpPr/>
          <p:nvPr/>
        </p:nvSpPr>
        <p:spPr>
          <a:xfrm>
            <a:off x="645950" y="5571187"/>
            <a:ext cx="944458" cy="857886"/>
          </a:xfrm>
          <a:prstGeom prst="ellipse">
            <a:avLst/>
          </a:prstGeom>
          <a:solidFill>
            <a:srgbClr val="AD9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E951F2A0-9E4B-4BE7-602B-9131C63D0162}"/>
              </a:ext>
            </a:extLst>
          </p:cNvPr>
          <p:cNvSpPr txBox="1"/>
          <p:nvPr/>
        </p:nvSpPr>
        <p:spPr>
          <a:xfrm>
            <a:off x="617771" y="5845310"/>
            <a:ext cx="1065823" cy="292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300" b="1" dirty="0">
                <a:solidFill>
                  <a:schemeClr val="bg1"/>
                </a:solidFill>
                <a:latin typeface="Montserrat" panose="00000500000000000000" pitchFamily="2" charset="0"/>
              </a:rPr>
              <a:t>Bénéfices</a:t>
            </a:r>
          </a:p>
        </p:txBody>
      </p:sp>
      <p:pic>
        <p:nvPicPr>
          <p:cNvPr id="57" name="Image 56">
            <a:extLst>
              <a:ext uri="{FF2B5EF4-FFF2-40B4-BE49-F238E27FC236}">
                <a16:creationId xmlns:a16="http://schemas.microsoft.com/office/drawing/2014/main" id="{2BCB49C0-B9A9-4996-BB27-D690EAE2B6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7604" y="389096"/>
            <a:ext cx="8061960" cy="40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2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701BA89-51AE-171A-2448-5CBDD9C97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667" t="13034" r="6623" b="13197"/>
          <a:stretch/>
        </p:blipFill>
        <p:spPr>
          <a:xfrm>
            <a:off x="7728997" y="4581922"/>
            <a:ext cx="648071" cy="68771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64C466C-69F7-37E4-BEEE-EE1F44081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97" y="1125538"/>
            <a:ext cx="5733427" cy="3240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C8B1FE5-32A5-67CD-14DF-38A998C57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975" y="1125538"/>
            <a:ext cx="5731976" cy="3240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itre 7">
            <a:extLst>
              <a:ext uri="{FF2B5EF4-FFF2-40B4-BE49-F238E27FC236}">
                <a16:creationId xmlns:a16="http://schemas.microsoft.com/office/drawing/2014/main" id="{7D96C048-697E-604E-B599-32222D4ECA83}"/>
              </a:ext>
            </a:extLst>
          </p:cNvPr>
          <p:cNvSpPr txBox="1">
            <a:spLocks/>
          </p:cNvSpPr>
          <p:nvPr/>
        </p:nvSpPr>
        <p:spPr>
          <a:xfrm>
            <a:off x="838622" y="333450"/>
            <a:ext cx="11483354" cy="720080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Evolution des surfaces et des rendements - Colza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08FBA9-94C3-4CED-FED4-9CE3BDA923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7734" y="6237242"/>
            <a:ext cx="1258217" cy="57779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189A2AB-E515-DFCD-C3CC-DF11DC25F1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07774" y="17800"/>
            <a:ext cx="682153" cy="106736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275333D-A54B-016C-989E-3DEAC61010AF}"/>
              </a:ext>
            </a:extLst>
          </p:cNvPr>
          <p:cNvSpPr txBox="1"/>
          <p:nvPr/>
        </p:nvSpPr>
        <p:spPr>
          <a:xfrm>
            <a:off x="2062759" y="5253755"/>
            <a:ext cx="3753679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- Bonne tête de rotation </a:t>
            </a:r>
          </a:p>
          <a:p>
            <a:r>
              <a:rPr lang="fr-FR" sz="2000" dirty="0"/>
              <a:t>- Intérêt pollinisateurs </a:t>
            </a:r>
          </a:p>
          <a:p>
            <a:r>
              <a:rPr lang="fr-FR" sz="2000" dirty="0"/>
              <a:t>- Débouchés huile + tourteaux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1B5190-6C6D-2A23-B7E6-552E722F2E3D}"/>
              </a:ext>
            </a:extLst>
          </p:cNvPr>
          <p:cNvSpPr txBox="1"/>
          <p:nvPr/>
        </p:nvSpPr>
        <p:spPr>
          <a:xfrm>
            <a:off x="6373975" y="5253755"/>
            <a:ext cx="3537655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- Sécheresse implantation</a:t>
            </a:r>
          </a:p>
          <a:p>
            <a:r>
              <a:rPr lang="fr-FR" sz="2000" dirty="0"/>
              <a:t>- Pression ravageurs</a:t>
            </a:r>
          </a:p>
          <a:p>
            <a:r>
              <a:rPr lang="fr-FR" sz="2000" dirty="0"/>
              <a:t>- Cycle long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6DB66C3-3DED-A5E9-A0CE-EBC62BB6F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77" t="12615" r="50106" b="17869"/>
          <a:stretch/>
        </p:blipFill>
        <p:spPr>
          <a:xfrm>
            <a:off x="3489310" y="4581922"/>
            <a:ext cx="648071" cy="6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1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7">
            <a:extLst>
              <a:ext uri="{FF2B5EF4-FFF2-40B4-BE49-F238E27FC236}">
                <a16:creationId xmlns:a16="http://schemas.microsoft.com/office/drawing/2014/main" id="{7D96C048-697E-604E-B599-32222D4ECA83}"/>
              </a:ext>
            </a:extLst>
          </p:cNvPr>
          <p:cNvSpPr txBox="1">
            <a:spLocks/>
          </p:cNvSpPr>
          <p:nvPr/>
        </p:nvSpPr>
        <p:spPr>
          <a:xfrm>
            <a:off x="838622" y="333450"/>
            <a:ext cx="11483354" cy="720080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/>
              <a:t>Evolution des surfaces et des rendements - Tournesol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5FB6917-0A52-3485-419B-240016505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734" y="6237242"/>
            <a:ext cx="1258217" cy="5777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498CF45-BA0E-F9A4-BFA9-9128F0408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57" y="1197546"/>
            <a:ext cx="5765181" cy="32429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3A137AC-4872-1D8C-713E-BF39F1111A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8697" y="1197546"/>
            <a:ext cx="5765181" cy="32429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575F6F3-940F-AAA6-E3C7-0162DCC99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9730" y="120845"/>
            <a:ext cx="970841" cy="9326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17FC1D-AFB6-F4C7-A28E-D25A649B39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667" t="13034" r="6623" b="13197"/>
          <a:stretch/>
        </p:blipFill>
        <p:spPr>
          <a:xfrm>
            <a:off x="7728997" y="4581922"/>
            <a:ext cx="648071" cy="68771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85EB0EEC-E892-FE90-60B4-8B8784392DDB}"/>
              </a:ext>
            </a:extLst>
          </p:cNvPr>
          <p:cNvSpPr txBox="1"/>
          <p:nvPr/>
        </p:nvSpPr>
        <p:spPr>
          <a:xfrm>
            <a:off x="2062759" y="5253755"/>
            <a:ext cx="3753679" cy="10156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- Cycle court</a:t>
            </a:r>
          </a:p>
          <a:p>
            <a:r>
              <a:rPr lang="fr-FR" sz="2000" dirty="0"/>
              <a:t>- Faible consommation intrants</a:t>
            </a:r>
          </a:p>
          <a:p>
            <a:r>
              <a:rPr lang="fr-FR" sz="2000" dirty="0"/>
              <a:t>- Débouchés huile + tourteaux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AF82F22-FBCD-2CB1-0969-BA82BF9233EE}"/>
              </a:ext>
            </a:extLst>
          </p:cNvPr>
          <p:cNvSpPr txBox="1"/>
          <p:nvPr/>
        </p:nvSpPr>
        <p:spPr>
          <a:xfrm>
            <a:off x="6373975" y="5253755"/>
            <a:ext cx="3681671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- Pression oiseaux</a:t>
            </a:r>
          </a:p>
          <a:p>
            <a:r>
              <a:rPr lang="fr-FR" sz="2000" dirty="0"/>
              <a:t>- Vigilance Ambroisie</a:t>
            </a:r>
          </a:p>
          <a:p>
            <a:r>
              <a:rPr lang="fr-FR" sz="2000" dirty="0"/>
              <a:t>- Mildiou (Sud-Ouest et Ouest)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E946EC4-22B3-FAE8-162F-11D4DFA013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77" t="12615" r="50106" b="17869"/>
          <a:stretch/>
        </p:blipFill>
        <p:spPr>
          <a:xfrm>
            <a:off x="3489310" y="4581922"/>
            <a:ext cx="648071" cy="6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96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7">
            <a:extLst>
              <a:ext uri="{FF2B5EF4-FFF2-40B4-BE49-F238E27FC236}">
                <a16:creationId xmlns:a16="http://schemas.microsoft.com/office/drawing/2014/main" id="{7D96C048-697E-604E-B599-32222D4ECA83}"/>
              </a:ext>
            </a:extLst>
          </p:cNvPr>
          <p:cNvSpPr txBox="1">
            <a:spLocks/>
          </p:cNvSpPr>
          <p:nvPr/>
        </p:nvSpPr>
        <p:spPr>
          <a:xfrm>
            <a:off x="838622" y="333450"/>
            <a:ext cx="11483354" cy="720080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Evolution des surfaces et des rendements - Soja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D53A835-0297-E1FA-6E43-4E56F3E35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7734" y="6237242"/>
            <a:ext cx="1258217" cy="5777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F29708C-41EE-2AB2-1814-6E0A0657D5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98" y="1197546"/>
            <a:ext cx="5788173" cy="32403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4D55909-DE70-6453-B386-852339DD7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705" y="1197546"/>
            <a:ext cx="5788173" cy="32538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DB70BE6-B82C-BFC2-C0A8-05C07DA61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6947" y="257721"/>
            <a:ext cx="1309687" cy="8715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10B2942-4703-A55A-8AFB-54A7F98A6C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1667" t="13034" r="6623" b="13197"/>
          <a:stretch/>
        </p:blipFill>
        <p:spPr>
          <a:xfrm>
            <a:off x="7728997" y="4581922"/>
            <a:ext cx="648071" cy="68771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9F4BF12-DBDB-ED08-64B0-0F359F355177}"/>
              </a:ext>
            </a:extLst>
          </p:cNvPr>
          <p:cNvSpPr txBox="1"/>
          <p:nvPr/>
        </p:nvSpPr>
        <p:spPr>
          <a:xfrm>
            <a:off x="2062759" y="5253755"/>
            <a:ext cx="3753679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- Production protéines</a:t>
            </a:r>
          </a:p>
          <a:p>
            <a:r>
              <a:rPr lang="fr-FR" sz="2000" dirty="0"/>
              <a:t>- Excellent précédent cultural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D249FB2-1C66-96D0-0D04-B7C1DD7853FF}"/>
              </a:ext>
            </a:extLst>
          </p:cNvPr>
          <p:cNvSpPr txBox="1"/>
          <p:nvPr/>
        </p:nvSpPr>
        <p:spPr>
          <a:xfrm>
            <a:off x="6373975" y="5253755"/>
            <a:ext cx="3537655" cy="7078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- Consommation eau</a:t>
            </a:r>
          </a:p>
          <a:p>
            <a:r>
              <a:rPr lang="fr-FR" sz="2000" dirty="0"/>
              <a:t>- Pression Ambroisie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422E1C6-D3B7-DC84-6426-EED5B23B4B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77" t="12615" r="50106" b="17869"/>
          <a:stretch/>
        </p:blipFill>
        <p:spPr>
          <a:xfrm>
            <a:off x="3489310" y="4581922"/>
            <a:ext cx="648071" cy="6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9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4619044" y="2421682"/>
            <a:ext cx="7416824" cy="24840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Bruno FERREIRA</a:t>
            </a:r>
          </a:p>
          <a:p>
            <a:pPr>
              <a:lnSpc>
                <a:spcPts val="3000"/>
              </a:lnSpc>
            </a:pPr>
            <a:r>
              <a:rPr lang="fr-FR" sz="2400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Directeur DRAAF</a:t>
            </a: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ts val="3000"/>
              </a:lnSpc>
            </a:pPr>
            <a:endParaRPr lang="fr-FR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72008" y="-1"/>
            <a:ext cx="3790950" cy="6858000"/>
          </a:xfrm>
        </p:spPr>
        <p:txBody>
          <a:bodyPr/>
          <a:lstStyle/>
          <a:p>
            <a:r>
              <a:rPr lang="fr-FR" sz="4000" dirty="0"/>
              <a:t>Conclusion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/>
              <a:t>jour - mois - année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7955254"/>
      </p:ext>
    </p:extLst>
  </p:cSld>
  <p:clrMapOvr>
    <a:masterClrMapping/>
  </p:clrMapOvr>
</p:sld>
</file>

<file path=ppt/theme/theme1.xml><?xml version="1.0" encoding="utf-8"?>
<a:theme xmlns:a="http://schemas.openxmlformats.org/drawingml/2006/main" name="LCA">
  <a:themeElements>
    <a:clrScheme name="LCA generique">
      <a:dk1>
        <a:sysClr val="windowText" lastClr="000000"/>
      </a:dk1>
      <a:lt1>
        <a:sysClr val="window" lastClr="FFFFFF"/>
      </a:lt1>
      <a:dk2>
        <a:srgbClr val="BFBFBF"/>
      </a:dk2>
      <a:lt2>
        <a:srgbClr val="A5A5A5"/>
      </a:lt2>
      <a:accent1>
        <a:srgbClr val="3C2814"/>
      </a:accent1>
      <a:accent2>
        <a:srgbClr val="644628"/>
      </a:accent2>
      <a:accent3>
        <a:srgbClr val="87693C"/>
      </a:accent3>
      <a:accent4>
        <a:srgbClr val="AF9150"/>
      </a:accent4>
      <a:accent5>
        <a:srgbClr val="DCBE69"/>
      </a:accent5>
      <a:accent6>
        <a:srgbClr val="D8D8D8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71D586D1-8EE1-4868-B6E2-3AC5173A746C}" vid="{914CF1C9-4ABB-4AEF-A276-A63A4580A9B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ppt_lca_régions</Template>
  <TotalTime>172</TotalTime>
  <Words>320</Words>
  <Application>Microsoft Office PowerPoint</Application>
  <PresentationFormat>Personnalisé</PresentationFormat>
  <Paragraphs>73</Paragraphs>
  <Slides>9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Montserrat</vt:lpstr>
      <vt:lpstr>Wingdings</vt:lpstr>
      <vt:lpstr>LCA</vt:lpstr>
      <vt:lpstr>Présentation PowerPoint</vt:lpstr>
      <vt:lpstr>Déroulé</vt:lpstr>
      <vt:lpstr>Introduction</vt:lpstr>
      <vt:lpstr>Table ronde 1 Production et trituration d’oléaprotéagineux  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Manager>LCA</Manager>
  <Company>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 de la présentation</dc:title>
  <dc:subject>LCA</dc:subject>
  <dc:creator>Sophie Guigonnand</dc:creator>
  <cp:lastModifiedBy>Isabelle LARTIGOT</cp:lastModifiedBy>
  <cp:revision>12</cp:revision>
  <dcterms:created xsi:type="dcterms:W3CDTF">2020-01-31T09:24:32Z</dcterms:created>
  <dcterms:modified xsi:type="dcterms:W3CDTF">2023-10-09T08:30:22Z</dcterms:modified>
</cp:coreProperties>
</file>