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416"/>
    <a:srgbClr val="ED7D31"/>
    <a:srgbClr val="F59C00"/>
    <a:srgbClr val="D09007"/>
    <a:srgbClr val="473B1A"/>
    <a:srgbClr val="FFCCFF"/>
    <a:srgbClr val="EF990C"/>
    <a:srgbClr val="FFCC00"/>
    <a:srgbClr val="F4DEBB"/>
    <a:srgbClr val="F7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A1DBA-E8B4-499A-9825-30472FE8CD26}" v="38" dt="2022-03-22T07:41:38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0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CARRE" userId="57526c81-4aa2-4f07-8c10-be2d06fdb2f4" providerId="ADAL" clId="{83EA1DBA-E8B4-499A-9825-30472FE8CD26}"/>
    <pc:docChg chg="custSel modSld">
      <pc:chgData name="Patrick CARRE" userId="57526c81-4aa2-4f07-8c10-be2d06fdb2f4" providerId="ADAL" clId="{83EA1DBA-E8B4-499A-9825-30472FE8CD26}" dt="2022-03-22T11:55:41.217" v="86" actId="404"/>
      <pc:docMkLst>
        <pc:docMk/>
      </pc:docMkLst>
      <pc:sldChg chg="modSp mod">
        <pc:chgData name="Patrick CARRE" userId="57526c81-4aa2-4f07-8c10-be2d06fdb2f4" providerId="ADAL" clId="{83EA1DBA-E8B4-499A-9825-30472FE8CD26}" dt="2022-03-22T11:55:41.217" v="86" actId="404"/>
        <pc:sldMkLst>
          <pc:docMk/>
          <pc:sldMk cId="3980445626" sldId="256"/>
        </pc:sldMkLst>
        <pc:spChg chg="mod">
          <ac:chgData name="Patrick CARRE" userId="57526c81-4aa2-4f07-8c10-be2d06fdb2f4" providerId="ADAL" clId="{83EA1DBA-E8B4-499A-9825-30472FE8CD26}" dt="2022-03-22T11:55:41.217" v="86" actId="404"/>
          <ac:spMkLst>
            <pc:docMk/>
            <pc:sldMk cId="3980445626" sldId="256"/>
            <ac:spMk id="3" creationId="{311979B1-C816-4913-9469-86B8EB648CFD}"/>
          </ac:spMkLst>
        </pc:spChg>
      </pc:sldChg>
      <pc:sldChg chg="modSp mod modAnim">
        <pc:chgData name="Patrick CARRE" userId="57526c81-4aa2-4f07-8c10-be2d06fdb2f4" providerId="ADAL" clId="{83EA1DBA-E8B4-499A-9825-30472FE8CD26}" dt="2022-03-22T07:39:23.548" v="35"/>
        <pc:sldMkLst>
          <pc:docMk/>
          <pc:sldMk cId="2144060923" sldId="257"/>
        </pc:sldMkLst>
        <pc:graphicFrameChg chg="mod">
          <ac:chgData name="Patrick CARRE" userId="57526c81-4aa2-4f07-8c10-be2d06fdb2f4" providerId="ADAL" clId="{83EA1DBA-E8B4-499A-9825-30472FE8CD26}" dt="2022-03-22T07:38:26.761" v="32" actId="1076"/>
          <ac:graphicFrameMkLst>
            <pc:docMk/>
            <pc:sldMk cId="2144060923" sldId="257"/>
            <ac:graphicFrameMk id="4" creationId="{FD64AE62-D6D7-402F-8CB4-66A26FEBD13F}"/>
          </ac:graphicFrameMkLst>
        </pc:graphicFrameChg>
        <pc:graphicFrameChg chg="mod">
          <ac:chgData name="Patrick CARRE" userId="57526c81-4aa2-4f07-8c10-be2d06fdb2f4" providerId="ADAL" clId="{83EA1DBA-E8B4-499A-9825-30472FE8CD26}" dt="2022-03-22T07:38:20.963" v="31" actId="1076"/>
          <ac:graphicFrameMkLst>
            <pc:docMk/>
            <pc:sldMk cId="2144060923" sldId="257"/>
            <ac:graphicFrameMk id="5" creationId="{335F8F38-A801-4981-9182-7B070C6BF49E}"/>
          </ac:graphicFrameMkLst>
        </pc:graphicFrameChg>
      </pc:sldChg>
      <pc:sldChg chg="modAnim">
        <pc:chgData name="Patrick CARRE" userId="57526c81-4aa2-4f07-8c10-be2d06fdb2f4" providerId="ADAL" clId="{83EA1DBA-E8B4-499A-9825-30472FE8CD26}" dt="2022-03-22T07:40:05.983" v="37"/>
        <pc:sldMkLst>
          <pc:docMk/>
          <pc:sldMk cId="2260780945" sldId="258"/>
        </pc:sldMkLst>
      </pc:sldChg>
      <pc:sldChg chg="modAnim">
        <pc:chgData name="Patrick CARRE" userId="57526c81-4aa2-4f07-8c10-be2d06fdb2f4" providerId="ADAL" clId="{83EA1DBA-E8B4-499A-9825-30472FE8CD26}" dt="2022-03-22T07:41:38.572" v="43"/>
        <pc:sldMkLst>
          <pc:docMk/>
          <pc:sldMk cId="4043857666" sldId="259"/>
        </pc:sldMkLst>
      </pc:sldChg>
      <pc:sldChg chg="modAnim">
        <pc:chgData name="Patrick CARRE" userId="57526c81-4aa2-4f07-8c10-be2d06fdb2f4" providerId="ADAL" clId="{83EA1DBA-E8B4-499A-9825-30472FE8CD26}" dt="2022-03-22T07:37:11.586" v="29"/>
        <pc:sldMkLst>
          <pc:docMk/>
          <pc:sldMk cId="2722816527" sldId="261"/>
        </pc:sldMkLst>
      </pc:sldChg>
      <pc:sldChg chg="addSp modSp mod modAnim">
        <pc:chgData name="Patrick CARRE" userId="57526c81-4aa2-4f07-8c10-be2d06fdb2f4" providerId="ADAL" clId="{83EA1DBA-E8B4-499A-9825-30472FE8CD26}" dt="2022-03-22T07:35:56.474" v="22"/>
        <pc:sldMkLst>
          <pc:docMk/>
          <pc:sldMk cId="3552425818" sldId="262"/>
        </pc:sldMkLst>
        <pc:graphicFrameChg chg="modGraphic">
          <ac:chgData name="Patrick CARRE" userId="57526c81-4aa2-4f07-8c10-be2d06fdb2f4" providerId="ADAL" clId="{83EA1DBA-E8B4-499A-9825-30472FE8CD26}" dt="2022-03-22T07:35:54.089" v="21" actId="2166"/>
          <ac:graphicFrameMkLst>
            <pc:docMk/>
            <pc:sldMk cId="3552425818" sldId="262"/>
            <ac:graphicFrameMk id="4" creationId="{9E6C3A80-9892-487D-9234-70A9EA8221F6}"/>
          </ac:graphicFrameMkLst>
        </pc:graphicFrameChg>
        <pc:graphicFrameChg chg="add mod">
          <ac:chgData name="Patrick CARRE" userId="57526c81-4aa2-4f07-8c10-be2d06fdb2f4" providerId="ADAL" clId="{83EA1DBA-E8B4-499A-9825-30472FE8CD26}" dt="2022-03-22T07:35:56.474" v="22"/>
          <ac:graphicFrameMkLst>
            <pc:docMk/>
            <pc:sldMk cId="3552425818" sldId="262"/>
            <ac:graphicFrameMk id="5" creationId="{AED18DB6-6877-4FB2-872B-3AE09F4D466F}"/>
          </ac:graphicFrameMkLst>
        </pc:graphicFrameChg>
      </pc:sldChg>
      <pc:sldChg chg="modAnim">
        <pc:chgData name="Patrick CARRE" userId="57526c81-4aa2-4f07-8c10-be2d06fdb2f4" providerId="ADAL" clId="{83EA1DBA-E8B4-499A-9825-30472FE8CD26}" dt="2022-03-22T07:34:55.962" v="19"/>
        <pc:sldMkLst>
          <pc:docMk/>
          <pc:sldMk cId="1981236727" sldId="263"/>
        </pc:sldMkLst>
      </pc:sldChg>
      <pc:sldChg chg="modAnim">
        <pc:chgData name="Patrick CARRE" userId="57526c81-4aa2-4f07-8c10-be2d06fdb2f4" providerId="ADAL" clId="{83EA1DBA-E8B4-499A-9825-30472FE8CD26}" dt="2022-03-22T07:33:54.360" v="17"/>
        <pc:sldMkLst>
          <pc:docMk/>
          <pc:sldMk cId="48845727" sldId="2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erresinoviafr-my.sharepoint.com/personal/pcarre_terresinovia_fr/Documents/Documents/Projets/Actifs/NUTRALP/Modele-nutralp-PCP-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re\Documents\CARRE\Communications\EFL2017\Res-DA10011-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re\Documents\CARRE\Communications\BSAS\tableau_recapitulatif_colza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erresinoviafr-my.sharepoint.com/personal/pcarre_terresinovia_fr/Documents/Mes%20Documents/CARRE/Projets/Actifs/Document-TTsoja-Bio/donn&#233;es%20biblio%20calcul&#233;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Principales protéines végétales : France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238070011442194E-2"/>
          <c:y val="0.11002493765586037"/>
          <c:w val="0.8763265167836809"/>
          <c:h val="0.75599112455082762"/>
        </c:manualLayout>
      </c:layout>
      <c:barChart>
        <c:barDir val="col"/>
        <c:grouping val="stacked"/>
        <c:varyColors val="0"/>
        <c:ser>
          <c:idx val="0"/>
          <c:order val="0"/>
          <c:tx>
            <c:v>Production locale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Feuil1!$J$20:$J$26</c:f>
              <c:strCache>
                <c:ptCount val="7"/>
                <c:pt idx="0">
                  <c:v>Blé</c:v>
                </c:pt>
                <c:pt idx="1">
                  <c:v>Orge</c:v>
                </c:pt>
                <c:pt idx="2">
                  <c:v>Maïs</c:v>
                </c:pt>
                <c:pt idx="3">
                  <c:v>Colza</c:v>
                </c:pt>
                <c:pt idx="4">
                  <c:v>Tournesol</c:v>
                </c:pt>
                <c:pt idx="5">
                  <c:v>Soja</c:v>
                </c:pt>
                <c:pt idx="6">
                  <c:v>Protéagineux</c:v>
                </c:pt>
              </c:strCache>
            </c:strRef>
          </c:cat>
          <c:val>
            <c:numRef>
              <c:f>Feuil1!$K$20:$K$26</c:f>
              <c:numCache>
                <c:formatCode>_(* #,##0.00_);_(* \(#,##0.00\);_(* "-"??_);_(@_)</c:formatCode>
                <c:ptCount val="7"/>
                <c:pt idx="0">
                  <c:v>3.1423629000000002</c:v>
                </c:pt>
                <c:pt idx="1">
                  <c:v>1.0144544</c:v>
                </c:pt>
                <c:pt idx="2">
                  <c:v>1.0154848000000001</c:v>
                </c:pt>
                <c:pt idx="3" formatCode="_-* #\ ##0.00\ _€_-;\-* #\ ##0.00\ _€_-;_-* &quot;-&quot;??\ _€_-;_-@_-">
                  <c:v>0.6064254</c:v>
                </c:pt>
                <c:pt idx="4" formatCode="_-* #\ ##0.00\ _€_-;\-* #\ ##0.00\ _€_-;_-* &quot;-&quot;??\ _€_-;_-@_-">
                  <c:v>0.24651380000000001</c:v>
                </c:pt>
                <c:pt idx="5" formatCode="_-* #\ ##0.00\ _€_-;\-* #\ ##0.00\ _€_-;_-* &quot;-&quot;??\ _€_-;_-@_-">
                  <c:v>0.1444443</c:v>
                </c:pt>
                <c:pt idx="6" formatCode="_-* #\ ##0.00\ _€_-;\-* #\ ##0.00\ _€_-;_-* &quot;-&quot;??\ _€_-;_-@_-">
                  <c:v>0.16641480000000003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45EE-9039-94012F13A963}"/>
            </c:ext>
          </c:extLst>
        </c:ser>
        <c:ser>
          <c:idx val="1"/>
          <c:order val="1"/>
          <c:tx>
            <c:v>Export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Feuil1!$J$20:$J$26</c:f>
              <c:strCache>
                <c:ptCount val="7"/>
                <c:pt idx="0">
                  <c:v>Blé</c:v>
                </c:pt>
                <c:pt idx="1">
                  <c:v>Orge</c:v>
                </c:pt>
                <c:pt idx="2">
                  <c:v>Maïs</c:v>
                </c:pt>
                <c:pt idx="3">
                  <c:v>Colza</c:v>
                </c:pt>
                <c:pt idx="4">
                  <c:v>Tournesol</c:v>
                </c:pt>
                <c:pt idx="5">
                  <c:v>Soja</c:v>
                </c:pt>
                <c:pt idx="6">
                  <c:v>Protéagineux</c:v>
                </c:pt>
              </c:strCache>
            </c:strRef>
          </c:cat>
          <c:val>
            <c:numRef>
              <c:f>Feuil1!$L$20:$L$26</c:f>
              <c:numCache>
                <c:formatCode>_(* #,##0.00_);_(* \(#,##0.00\);_(* "-"??_);_(@_)</c:formatCode>
                <c:ptCount val="7"/>
                <c:pt idx="0">
                  <c:v>-2.0106513000000001</c:v>
                </c:pt>
                <c:pt idx="1">
                  <c:v>-0.66123999999999994</c:v>
                </c:pt>
                <c:pt idx="2">
                  <c:v>-0.34026520000000005</c:v>
                </c:pt>
                <c:pt idx="3" formatCode="_-* #\ ##0.00\ _€_-;\-* #\ ##0.00\ _€_-;_-* &quot;-&quot;??\ _€_-;_-@_-">
                  <c:v>-0.21949460000000004</c:v>
                </c:pt>
                <c:pt idx="4" formatCode="_-* #\ ##0.00\ _€_-;\-* #\ ##0.00\ _€_-;_-* &quot;-&quot;??\ _€_-;_-@_-">
                  <c:v>-8.3997599999999992E-2</c:v>
                </c:pt>
                <c:pt idx="5" formatCode="_-* #\ ##0.00\ _€_-;\-* #\ ##0.00\ _€_-;_-* &quot;-&quot;??\ _€_-;_-@_-">
                  <c:v>-8.02953E-2</c:v>
                </c:pt>
                <c:pt idx="6" formatCode="_-* #\ ##0.00\ _€_-;\-* #\ ##0.00\ _€_-;_-* &quot;-&quot;??\ _€_-;_-@_-">
                  <c:v>-0.13545600000000002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C-45EE-9039-94012F13A963}"/>
            </c:ext>
          </c:extLst>
        </c:ser>
        <c:ser>
          <c:idx val="2"/>
          <c:order val="2"/>
          <c:tx>
            <c:v>Import</c:v>
          </c:tx>
          <c:spPr>
            <a:solidFill>
              <a:srgbClr val="E0EDAB"/>
            </a:solidFill>
            <a:ln>
              <a:noFill/>
            </a:ln>
            <a:effectLst/>
          </c:spPr>
          <c:invertIfNegative val="0"/>
          <c:cat>
            <c:strRef>
              <c:f>Feuil1!$J$20:$J$26</c:f>
              <c:strCache>
                <c:ptCount val="7"/>
                <c:pt idx="0">
                  <c:v>Blé</c:v>
                </c:pt>
                <c:pt idx="1">
                  <c:v>Orge</c:v>
                </c:pt>
                <c:pt idx="2">
                  <c:v>Maïs</c:v>
                </c:pt>
                <c:pt idx="3">
                  <c:v>Colza</c:v>
                </c:pt>
                <c:pt idx="4">
                  <c:v>Tournesol</c:v>
                </c:pt>
                <c:pt idx="5">
                  <c:v>Soja</c:v>
                </c:pt>
                <c:pt idx="6">
                  <c:v>Protéagineux</c:v>
                </c:pt>
              </c:strCache>
            </c:strRef>
          </c:cat>
          <c:val>
            <c:numRef>
              <c:f>Feuil1!$M$20:$M$26</c:f>
              <c:numCache>
                <c:formatCode>_(* #,##0.00_);_(* \(#,##0.00\);_(* "-"??_);_(@_)</c:formatCode>
                <c:ptCount val="7"/>
                <c:pt idx="0">
                  <c:v>2.33709E-2</c:v>
                </c:pt>
                <c:pt idx="1">
                  <c:v>6.3439999999999998E-3</c:v>
                </c:pt>
                <c:pt idx="2">
                  <c:v>4.9068800000000003E-2</c:v>
                </c:pt>
                <c:pt idx="3" formatCode="_-* #\ ##0.00\ _€_-;\-* #\ ##0.00\ _€_-;_-* &quot;-&quot;??\ _€_-;_-@_-">
                  <c:v>0.30999710000000003</c:v>
                </c:pt>
                <c:pt idx="4" formatCode="_-* #\ ##0.00\ _€_-;\-* #\ ##0.00\ _€_-;_-* &quot;-&quot;??\ _€_-;_-@_-">
                  <c:v>0.31291920000000001</c:v>
                </c:pt>
                <c:pt idx="5" formatCode="_-* #\ ##0.00\ _€_-;\-* #\ ##0.00\ _€_-;_-* &quot;-&quot;??\ _€_-;_-@_-">
                  <c:v>1.5674366</c:v>
                </c:pt>
                <c:pt idx="6" formatCode="_-* #\ ##0.00\ _€_-;\-* #\ ##0.00\ _€_-;_-* &quot;-&quot;??\ _€_-;_-@_-">
                  <c:v>0.16194960000000003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C-45EE-9039-94012F13A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3960672"/>
        <c:axId val="1073957760"/>
      </c:barChart>
      <c:catAx>
        <c:axId val="10739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3957760"/>
        <c:crosses val="autoZero"/>
        <c:auto val="1"/>
        <c:lblAlgn val="ctr"/>
        <c:lblOffset val="100"/>
        <c:noMultiLvlLbl val="0"/>
      </c:catAx>
      <c:valAx>
        <c:axId val="107395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X</a:t>
                </a:r>
                <a:r>
                  <a:rPr lang="fr-FR" baseline="0" dirty="0"/>
                  <a:t>  1 000 000 t</a:t>
                </a:r>
                <a:endParaRPr lang="fr-F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.0_-;\-* #,##0.0_-;_-* &quot;-&quot;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39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45639569354634"/>
          <c:y val="0.17207494470996018"/>
          <c:w val="0.40884390722429009"/>
          <c:h val="5.9766655057465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Total</a:t>
            </a:r>
            <a:r>
              <a:rPr lang="fr-FR" baseline="0"/>
              <a:t> 2020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Feuil1!$J$27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FA-41C1-89C8-55C0F23C454A}"/>
              </c:ext>
            </c:extLst>
          </c:dPt>
          <c:dPt>
            <c:idx val="1"/>
            <c:invertIfNegative val="0"/>
            <c:bubble3D val="0"/>
            <c:spPr>
              <a:solidFill>
                <a:srgbClr val="E0ED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A-41C1-89C8-55C0F23C45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8A758C-9237-4486-9854-32E139B237D8}" type="CELLRANGE">
                      <a:rPr lang="en-US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E62E566C-ABF4-436D-BC79-B19925CBBF80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4FA-41C1-89C8-55C0F23C45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AA41F4-2C17-4F24-B59F-DF9C3C909F30}" type="CELLRANGE">
                      <a:rPr lang="en-US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84D3ED9C-F095-4699-A94C-C0558CC5D647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4FA-41C1-89C8-55C0F23C4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(Feuil1!$L$27,Feuil1!$M$27)</c:f>
              <c:numCache>
                <c:formatCode>_(* #,##0.00_);_(* \(#,##0.00\);_(* "-"??_);_(@_)</c:formatCode>
                <c:ptCount val="2"/>
                <c:pt idx="0">
                  <c:v>3.5314000000000001</c:v>
                </c:pt>
                <c:pt idx="1">
                  <c:v>2.4310862000000002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Feuil1!$L$28:$M$28</c15:f>
                <c15:dlblRangeCache>
                  <c:ptCount val="2"/>
                  <c:pt idx="0">
                    <c:v>Export</c:v>
                  </c:pt>
                  <c:pt idx="1">
                    <c:v>Import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84FA-41C1-89C8-55C0F23C4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43"/>
        <c:axId val="2087808384"/>
        <c:axId val="2087808800"/>
      </c:barChart>
      <c:catAx>
        <c:axId val="2087808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2087808800"/>
        <c:crosses val="autoZero"/>
        <c:auto val="1"/>
        <c:lblAlgn val="ctr"/>
        <c:lblOffset val="100"/>
        <c:noMultiLvlLbl val="0"/>
      </c:catAx>
      <c:valAx>
        <c:axId val="208780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Protéines en 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.0_-;\-* #,##0.0_-;_-* &quot;-&quot;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780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4222671867307"/>
          <c:y val="0.17634252830908129"/>
          <c:w val="0.73507398620428999"/>
          <c:h val="0.614984465228760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C5-43E0-A631-1324118EDA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5-43E0-A631-1324118EDA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5-43E0-A631-1324118EDA8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C5-43E0-A631-1324118EDA8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C5-43E0-A631-1324118EDA8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C5-43E0-A631-1324118EDA8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C5-43E0-A631-1324118EDA85}"/>
              </c:ext>
            </c:extLst>
          </c:dPt>
          <c:cat>
            <c:strRef>
              <c:f>Feuil1!$A$25:$A$31</c:f>
              <c:strCache>
                <c:ptCount val="7"/>
                <c:pt idx="0">
                  <c:v>Maïs</c:v>
                </c:pt>
                <c:pt idx="1">
                  <c:v>Orge</c:v>
                </c:pt>
                <c:pt idx="2">
                  <c:v>Blé</c:v>
                </c:pt>
                <c:pt idx="3">
                  <c:v>Pois</c:v>
                </c:pt>
                <c:pt idx="4">
                  <c:v>Tournesol</c:v>
                </c:pt>
                <c:pt idx="5">
                  <c:v>Colza</c:v>
                </c:pt>
                <c:pt idx="6">
                  <c:v>Soja</c:v>
                </c:pt>
              </c:strCache>
            </c:strRef>
          </c:cat>
          <c:val>
            <c:numRef>
              <c:f>Feuil1!$B$25:$B$31</c:f>
              <c:numCache>
                <c:formatCode>_-* #\ ##0.00\ _€_-;\-* #\ ##0.00\ _€_-;_-* "-"??\ _€_-;_-@_-</c:formatCode>
                <c:ptCount val="7"/>
                <c:pt idx="0">
                  <c:v>0.29119640000000002</c:v>
                </c:pt>
                <c:pt idx="1">
                  <c:v>0.65489599999999992</c:v>
                </c:pt>
                <c:pt idx="2">
                  <c:v>1.9872804000000002</c:v>
                </c:pt>
                <c:pt idx="3">
                  <c:v>-2.6493600000000006E-2</c:v>
                </c:pt>
                <c:pt idx="4">
                  <c:v>-0.2289216</c:v>
                </c:pt>
                <c:pt idx="5">
                  <c:v>-9.0502499999999986E-2</c:v>
                </c:pt>
                <c:pt idx="6">
                  <c:v>-1.4871413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C5-43E0-A631-1324118ED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002112"/>
        <c:axId val="1237007520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F0"/>
              </a:solidFill>
              <a:ln w="57150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Feuil1!$A$25:$A$31</c:f>
              <c:strCache>
                <c:ptCount val="7"/>
                <c:pt idx="0">
                  <c:v>Maïs</c:v>
                </c:pt>
                <c:pt idx="1">
                  <c:v>Orge</c:v>
                </c:pt>
                <c:pt idx="2">
                  <c:v>Blé</c:v>
                </c:pt>
                <c:pt idx="3">
                  <c:v>Pois</c:v>
                </c:pt>
                <c:pt idx="4">
                  <c:v>Tournesol</c:v>
                </c:pt>
                <c:pt idx="5">
                  <c:v>Colza</c:v>
                </c:pt>
                <c:pt idx="6">
                  <c:v>Soja</c:v>
                </c:pt>
              </c:strCache>
            </c:strRef>
          </c:cat>
          <c:val>
            <c:numRef>
              <c:f>Feuil1!$C$25:$C$31</c:f>
              <c:numCache>
                <c:formatCode>General</c:formatCode>
                <c:ptCount val="7"/>
                <c:pt idx="0">
                  <c:v>7.48</c:v>
                </c:pt>
                <c:pt idx="1">
                  <c:v>9.76</c:v>
                </c:pt>
                <c:pt idx="2">
                  <c:v>10.77</c:v>
                </c:pt>
                <c:pt idx="3">
                  <c:v>19.920000000000002</c:v>
                </c:pt>
                <c:pt idx="4">
                  <c:v>27.08</c:v>
                </c:pt>
                <c:pt idx="5">
                  <c:v>33.71</c:v>
                </c:pt>
                <c:pt idx="6">
                  <c:v>46.43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3C5-43E0-A631-1324118ED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780512"/>
        <c:axId val="1228782176"/>
      </c:lineChart>
      <c:catAx>
        <c:axId val="12370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7007520"/>
        <c:crosses val="autoZero"/>
        <c:auto val="1"/>
        <c:lblAlgn val="ctr"/>
        <c:lblOffset val="100"/>
        <c:noMultiLvlLbl val="0"/>
      </c:catAx>
      <c:valAx>
        <c:axId val="123700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Solde commercial (Mt)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7002112"/>
        <c:crosses val="autoZero"/>
        <c:crossBetween val="between"/>
      </c:valAx>
      <c:valAx>
        <c:axId val="12287821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protéines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8780512"/>
        <c:crosses val="max"/>
        <c:crossBetween val="between"/>
      </c:valAx>
      <c:catAx>
        <c:axId val="122878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8782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Soja</a:t>
            </a:r>
          </a:p>
        </c:rich>
      </c:tx>
      <c:layout>
        <c:manualLayout>
          <c:xMode val="edge"/>
          <c:yMode val="edge"/>
          <c:x val="0.89595122484689416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72-40DD-A753-8A12C842A95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72-40DD-A753-8A12C842A95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72-40DD-A753-8A12C842A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72-40DD-A753-8A12C842A950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72-40DD-A753-8A12C842A95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72-40DD-A753-8A12C842A950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72-40DD-A753-8A12C842A950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72-40DD-A753-8A12C842A95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572-40DD-A753-8A12C842A950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572-40DD-A753-8A12C842A95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572-40DD-A753-8A12C842A950}"/>
              </c:ext>
            </c:extLst>
          </c:dPt>
          <c:dPt>
            <c:idx val="1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572-40DD-A753-8A12C842A95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572-40DD-A753-8A12C842A950}"/>
              </c:ext>
            </c:extLst>
          </c:dPt>
          <c:dPt>
            <c:idx val="1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572-40DD-A753-8A12C842A950}"/>
              </c:ext>
            </c:extLst>
          </c:dPt>
          <c:dLbls>
            <c:dLbl>
              <c:idx val="0"/>
              <c:layout>
                <c:manualLayout>
                  <c:x val="3.7057655311551287E-2"/>
                  <c:y val="-0.10488477927613814"/>
                </c:manualLayout>
              </c:layout>
              <c:tx>
                <c:rich>
                  <a:bodyPr/>
                  <a:lstStyle/>
                  <a:p>
                    <a:fld id="{3F560CEB-3DA5-429D-A9DC-6F6E928BD9A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572-40DD-A753-8A12C842A950}"/>
                </c:ext>
              </c:extLst>
            </c:dLbl>
            <c:dLbl>
              <c:idx val="1"/>
              <c:layout>
                <c:manualLayout>
                  <c:x val="6.6724401078448348E-2"/>
                  <c:y val="-8.7822227139652265E-2"/>
                </c:manualLayout>
              </c:layout>
              <c:tx>
                <c:rich>
                  <a:bodyPr/>
                  <a:lstStyle/>
                  <a:p>
                    <a:fld id="{5519C682-CE90-4BAD-9A80-AB33A9C8D31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572-40DD-A753-8A12C842A950}"/>
                </c:ext>
              </c:extLst>
            </c:dLbl>
            <c:dLbl>
              <c:idx val="2"/>
              <c:layout>
                <c:manualLayout>
                  <c:x val="9.7306418239404002E-2"/>
                  <c:y val="5.5466669772411957E-2"/>
                </c:manualLayout>
              </c:layout>
              <c:tx>
                <c:rich>
                  <a:bodyPr/>
                  <a:lstStyle/>
                  <a:p>
                    <a:fld id="{01273A54-94C6-45DC-8D12-9230A18E881A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572-40DD-A753-8A12C842A950}"/>
                </c:ext>
              </c:extLst>
            </c:dLbl>
            <c:dLbl>
              <c:idx val="3"/>
              <c:layout>
                <c:manualLayout>
                  <c:x val="1.1120733513074743E-2"/>
                  <c:y val="0.14328889691206423"/>
                </c:manualLayout>
              </c:layout>
              <c:tx>
                <c:rich>
                  <a:bodyPr/>
                  <a:lstStyle/>
                  <a:p>
                    <a:fld id="{AE912178-0D20-47F3-B4C9-A24334C9DFE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572-40DD-A753-8A12C842A950}"/>
                </c:ext>
              </c:extLst>
            </c:dLbl>
            <c:dLbl>
              <c:idx val="4"/>
              <c:layout>
                <c:manualLayout>
                  <c:x val="-0.1056469683742101"/>
                  <c:y val="6.9333337215514948E-2"/>
                </c:manualLayout>
              </c:layout>
              <c:tx>
                <c:rich>
                  <a:bodyPr/>
                  <a:lstStyle/>
                  <a:p>
                    <a:fld id="{B95F687A-1EB7-4D12-A385-BE9A5BFC48C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572-40DD-A753-8A12C842A950}"/>
                </c:ext>
              </c:extLst>
            </c:dLbl>
            <c:dLbl>
              <c:idx val="5"/>
              <c:layout>
                <c:manualLayout>
                  <c:x val="-0.15569026918304643"/>
                  <c:y val="3.2355557367240308E-2"/>
                </c:manualLayout>
              </c:layout>
              <c:tx>
                <c:rich>
                  <a:bodyPr/>
                  <a:lstStyle/>
                  <a:p>
                    <a:fld id="{D637E8DE-7193-4B78-BB8B-6A6E01131AC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572-40DD-A753-8A12C842A950}"/>
                </c:ext>
              </c:extLst>
            </c:dLbl>
            <c:dLbl>
              <c:idx val="6"/>
              <c:layout>
                <c:manualLayout>
                  <c:x val="-0.10916225850714223"/>
                  <c:y val="1.6172319365729167E-2"/>
                </c:manualLayout>
              </c:layout>
              <c:tx>
                <c:rich>
                  <a:bodyPr/>
                  <a:lstStyle/>
                  <a:p>
                    <a:fld id="{FDDC13F3-BC39-442A-BFFF-0252A1C39E7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572-40DD-A753-8A12C842A950}"/>
                </c:ext>
              </c:extLst>
            </c:dLbl>
            <c:dLbl>
              <c:idx val="7"/>
              <c:layout>
                <c:manualLayout>
                  <c:x val="-0.11729790693784911"/>
                  <c:y val="-6.0691236994085011E-2"/>
                </c:manualLayout>
              </c:layout>
              <c:tx>
                <c:rich>
                  <a:bodyPr/>
                  <a:lstStyle/>
                  <a:p>
                    <a:fld id="{20F0E2A1-F594-4BA9-A16E-74058292FFF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572-40DD-A753-8A12C842A950}"/>
                </c:ext>
              </c:extLst>
            </c:dLbl>
            <c:dLbl>
              <c:idx val="8"/>
              <c:layout>
                <c:manualLayout>
                  <c:x val="-0.16959118607438986"/>
                  <c:y val="-9.7066672101720972E-2"/>
                </c:manualLayout>
              </c:layout>
              <c:tx>
                <c:rich>
                  <a:bodyPr/>
                  <a:lstStyle/>
                  <a:p>
                    <a:fld id="{C3DD2CF7-E623-4099-BE2D-6DAE340D613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572-40DD-A753-8A12C842A950}"/>
                </c:ext>
              </c:extLst>
            </c:dLbl>
            <c:dLbl>
              <c:idx val="9"/>
              <c:layout>
                <c:manualLayout>
                  <c:x val="-0.19739301985707675"/>
                  <c:y val="-0.1386666744310299"/>
                </c:manualLayout>
              </c:layout>
              <c:tx>
                <c:rich>
                  <a:bodyPr/>
                  <a:lstStyle/>
                  <a:p>
                    <a:fld id="{DE59C6DF-9D20-4909-AB8C-371FE7F25ED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0572-40DD-A753-8A12C842A950}"/>
                </c:ext>
              </c:extLst>
            </c:dLbl>
            <c:dLbl>
              <c:idx val="10"/>
              <c:layout>
                <c:manualLayout>
                  <c:x val="-0.13900916891343429"/>
                  <c:y val="-0.17102223179827022"/>
                </c:manualLayout>
              </c:layout>
              <c:tx>
                <c:rich>
                  <a:bodyPr/>
                  <a:lstStyle/>
                  <a:p>
                    <a:fld id="{B64A5C58-C3E2-44C8-824C-0E7506FDE3B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0572-40DD-A753-8A12C842A950}"/>
                </c:ext>
              </c:extLst>
            </c:dLbl>
            <c:dLbl>
              <c:idx val="11"/>
              <c:layout>
                <c:manualLayout>
                  <c:x val="-0.11023864918989403"/>
                  <c:y val="-0.20996645795087779"/>
                </c:manualLayout>
              </c:layout>
              <c:tx>
                <c:rich>
                  <a:bodyPr/>
                  <a:lstStyle/>
                  <a:p>
                    <a:fld id="{DA9E2AE5-D43E-4FAB-BECA-B4618B16C9D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0572-40DD-A753-8A12C842A950}"/>
                </c:ext>
              </c:extLst>
            </c:dLbl>
            <c:dLbl>
              <c:idx val="12"/>
              <c:layout>
                <c:manualLayout>
                  <c:x val="-0.10008660161767269"/>
                  <c:y val="-0.24035556901378513"/>
                </c:manualLayout>
              </c:layout>
              <c:tx>
                <c:rich>
                  <a:bodyPr/>
                  <a:lstStyle/>
                  <a:p>
                    <a:fld id="{1DC1607B-F5D9-4F45-91EE-65081FD1EAD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0572-40DD-A753-8A12C842A950}"/>
                </c:ext>
              </c:extLst>
            </c:dLbl>
            <c:dLbl>
              <c:idx val="13"/>
              <c:layout>
                <c:manualLayout>
                  <c:x val="-1.6681100269612115E-2"/>
                  <c:y val="-0.24035556901378513"/>
                </c:manualLayout>
              </c:layout>
              <c:tx>
                <c:rich>
                  <a:bodyPr/>
                  <a:lstStyle/>
                  <a:p>
                    <a:fld id="{BB195853-0920-4D09-8574-E22E07929DA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0572-40DD-A753-8A12C842A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Feuil2!$P$5:$P$18</c:f>
              <c:numCache>
                <c:formatCode>_(* #,##0.00_);_(* \(#,##0.00\);_(* "-"??_);_(@_)</c:formatCode>
                <c:ptCount val="14"/>
                <c:pt idx="0">
                  <c:v>9.3062456747404845</c:v>
                </c:pt>
                <c:pt idx="1">
                  <c:v>1.4566297577854672</c:v>
                </c:pt>
                <c:pt idx="2">
                  <c:v>38.939354999999992</c:v>
                </c:pt>
                <c:pt idx="3">
                  <c:v>2.5257959999999997</c:v>
                </c:pt>
                <c:pt idx="4">
                  <c:v>3.0169230000000007</c:v>
                </c:pt>
                <c:pt idx="5">
                  <c:v>0.42096600000000001</c:v>
                </c:pt>
                <c:pt idx="6">
                  <c:v>25.257960000000001</c:v>
                </c:pt>
                <c:pt idx="7">
                  <c:v>1.1711842105263157</c:v>
                </c:pt>
                <c:pt idx="8">
                  <c:v>0.11202631578947368</c:v>
                </c:pt>
                <c:pt idx="9">
                  <c:v>1.1660309999999998</c:v>
                </c:pt>
                <c:pt idx="10">
                  <c:v>1.6822889999999999</c:v>
                </c:pt>
                <c:pt idx="11">
                  <c:v>3.9520440000000003</c:v>
                </c:pt>
                <c:pt idx="12">
                  <c:v>0.22252500000000003</c:v>
                </c:pt>
                <c:pt idx="13">
                  <c:v>1.878111000000001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Feuil2!$M$5:$M$18</c15:f>
                <c15:dlblRangeCache>
                  <c:ptCount val="14"/>
                  <c:pt idx="0">
                    <c:v>Eau</c:v>
                  </c:pt>
                  <c:pt idx="1">
                    <c:v>Huile</c:v>
                  </c:pt>
                  <c:pt idx="2">
                    <c:v>Protéines</c:v>
                  </c:pt>
                  <c:pt idx="3">
                    <c:v>Hémi-cel.</c:v>
                  </c:pt>
                  <c:pt idx="4">
                    <c:v>Cellulose</c:v>
                  </c:pt>
                  <c:pt idx="5">
                    <c:v>Lignine</c:v>
                  </c:pt>
                  <c:pt idx="6">
                    <c:v>Autres</c:v>
                  </c:pt>
                  <c:pt idx="7">
                    <c:v>Eau</c:v>
                  </c:pt>
                  <c:pt idx="8">
                    <c:v>Huile</c:v>
                  </c:pt>
                  <c:pt idx="9">
                    <c:v>Protéines</c:v>
                  </c:pt>
                  <c:pt idx="10">
                    <c:v>Hémi-cel.</c:v>
                  </c:pt>
                  <c:pt idx="11">
                    <c:v>Cellulose</c:v>
                  </c:pt>
                  <c:pt idx="12">
                    <c:v>Lignine</c:v>
                  </c:pt>
                  <c:pt idx="13">
                    <c:v>Autres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0572-40DD-A753-8A12C842A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Tournesol</a:t>
            </a:r>
          </a:p>
        </c:rich>
      </c:tx>
      <c:layout>
        <c:manualLayout>
          <c:xMode val="edge"/>
          <c:yMode val="edge"/>
          <c:x val="0.89595122484689416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9A-476B-876A-6463D29531C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9A-476B-876A-6463D29531C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9A-476B-876A-6463D29531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9A-476B-876A-6463D29531C3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9A-476B-876A-6463D29531C3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9A-476B-876A-6463D29531C3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9A-476B-876A-6463D29531C3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9A-476B-876A-6463D29531C3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9A-476B-876A-6463D29531C3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9A-476B-876A-6463D29531C3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9A-476B-876A-6463D29531C3}"/>
              </c:ext>
            </c:extLst>
          </c:dPt>
          <c:dPt>
            <c:idx val="1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9A-476B-876A-6463D29531C3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39A-476B-876A-6463D29531C3}"/>
              </c:ext>
            </c:extLst>
          </c:dPt>
          <c:dPt>
            <c:idx val="1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39A-476B-876A-6463D29531C3}"/>
              </c:ext>
            </c:extLst>
          </c:dPt>
          <c:dLbls>
            <c:dLbl>
              <c:idx val="0"/>
              <c:layout>
                <c:manualLayout>
                  <c:x val="-6.9771568091465414E-3"/>
                  <c:y val="-0.1324958770483175"/>
                </c:manualLayout>
              </c:layout>
              <c:tx>
                <c:rich>
                  <a:bodyPr/>
                  <a:lstStyle/>
                  <a:p>
                    <a:fld id="{96BDB71F-94D1-4ED2-808A-E97D760C66F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39A-476B-876A-6463D29531C3}"/>
                </c:ext>
              </c:extLst>
            </c:dLbl>
            <c:dLbl>
              <c:idx val="1"/>
              <c:layout>
                <c:manualLayout>
                  <c:x val="4.162564191984016E-2"/>
                  <c:y val="-9.9555564846246988E-2"/>
                </c:manualLayout>
              </c:layout>
              <c:tx>
                <c:rich>
                  <a:bodyPr/>
                  <a:lstStyle/>
                  <a:p>
                    <a:fld id="{F7F91271-378D-42EF-A580-1EFC6EC57BE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39A-476B-876A-6463D29531C3}"/>
                </c:ext>
              </c:extLst>
            </c:dLbl>
            <c:dLbl>
              <c:idx val="2"/>
              <c:layout>
                <c:manualLayout>
                  <c:x val="0.10239208688899339"/>
                  <c:y val="-5.91622102455256E-2"/>
                </c:manualLayout>
              </c:layout>
              <c:tx>
                <c:rich>
                  <a:bodyPr/>
                  <a:lstStyle/>
                  <a:p>
                    <a:fld id="{61AEB41D-51EE-4289-8DC3-E1107E7C407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39A-476B-876A-6463D29531C3}"/>
                </c:ext>
              </c:extLst>
            </c:dLbl>
            <c:dLbl>
              <c:idx val="3"/>
              <c:layout>
                <c:manualLayout>
                  <c:x val="0.10371667818200173"/>
                  <c:y val="3.1869725925433738E-2"/>
                </c:manualLayout>
              </c:layout>
              <c:tx>
                <c:rich>
                  <a:bodyPr/>
                  <a:lstStyle/>
                  <a:p>
                    <a:fld id="{DF0AD11C-CAEA-47EA-891D-759F3C98EEF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39A-476B-876A-6463D29531C3}"/>
                </c:ext>
              </c:extLst>
            </c:dLbl>
            <c:dLbl>
              <c:idx val="4"/>
              <c:layout>
                <c:manualLayout>
                  <c:x val="0.15815437188176526"/>
                  <c:y val="6.637037656416471E-2"/>
                </c:manualLayout>
              </c:layout>
              <c:tx>
                <c:rich>
                  <a:bodyPr/>
                  <a:lstStyle/>
                  <a:p>
                    <a:fld id="{2BF16CF5-F2A2-43B3-89D7-643E84914F0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39A-476B-876A-6463D29531C3}"/>
                </c:ext>
              </c:extLst>
            </c:dLbl>
            <c:dLbl>
              <c:idx val="5"/>
              <c:layout>
                <c:manualLayout>
                  <c:x val="0.11656793985393148"/>
                  <c:y val="0.11851852957886523"/>
                </c:manualLayout>
              </c:layout>
              <c:tx>
                <c:rich>
                  <a:bodyPr/>
                  <a:lstStyle/>
                  <a:p>
                    <a:fld id="{8F129692-C6BE-47EA-B205-99B05FFB1C9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39A-476B-876A-6463D29531C3}"/>
                </c:ext>
              </c:extLst>
            </c:dLbl>
            <c:dLbl>
              <c:idx val="6"/>
              <c:layout>
                <c:manualLayout>
                  <c:x val="6.9435503853813363E-2"/>
                  <c:y val="0.12260601902418375"/>
                </c:manualLayout>
              </c:layout>
              <c:tx>
                <c:rich>
                  <a:bodyPr/>
                  <a:lstStyle/>
                  <a:p>
                    <a:fld id="{E7F89668-D1ED-4049-9C4F-6AE1A00F701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39A-476B-876A-6463D29531C3}"/>
                </c:ext>
              </c:extLst>
            </c:dLbl>
            <c:dLbl>
              <c:idx val="7"/>
              <c:layout>
                <c:manualLayout>
                  <c:x val="-2.4611184031844039E-2"/>
                  <c:y val="0.11975672158709563"/>
                </c:manualLayout>
              </c:layout>
              <c:tx>
                <c:rich>
                  <a:bodyPr/>
                  <a:lstStyle/>
                  <a:p>
                    <a:fld id="{44ADC2B3-29C2-4CA0-AC60-806943BE02F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39A-476B-876A-6463D29531C3}"/>
                </c:ext>
              </c:extLst>
            </c:dLbl>
            <c:dLbl>
              <c:idx val="8"/>
              <c:layout>
                <c:manualLayout>
                  <c:x val="-4.1591016864338616E-2"/>
                  <c:y val="0.12800001194517463"/>
                </c:manualLayout>
              </c:layout>
              <c:tx>
                <c:rich>
                  <a:bodyPr/>
                  <a:lstStyle/>
                  <a:p>
                    <a:fld id="{8418F13A-A961-4296-9DAB-CFCA97712E0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39A-476B-876A-6463D29531C3}"/>
                </c:ext>
              </c:extLst>
            </c:dLbl>
            <c:dLbl>
              <c:idx val="9"/>
              <c:layout>
                <c:manualLayout>
                  <c:x val="-9.9818440474412684E-2"/>
                  <c:y val="9.4814823663092324E-2"/>
                </c:manualLayout>
              </c:layout>
              <c:tx>
                <c:rich>
                  <a:bodyPr/>
                  <a:lstStyle/>
                  <a:p>
                    <a:fld id="{58181337-981F-431B-8AA4-2DB43F66D30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39A-476B-876A-6463D29531C3}"/>
                </c:ext>
              </c:extLst>
            </c:dLbl>
            <c:dLbl>
              <c:idx val="10"/>
              <c:layout>
                <c:manualLayout>
                  <c:x val="-0.10259117493203528"/>
                  <c:y val="5.6888894197855304E-2"/>
                </c:manualLayout>
              </c:layout>
              <c:tx>
                <c:rich>
                  <a:bodyPr/>
                  <a:lstStyle/>
                  <a:p>
                    <a:fld id="{B08522BC-71CA-4332-94EF-F0AFA3B599D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39A-476B-876A-6463D29531C3}"/>
                </c:ext>
              </c:extLst>
            </c:dLbl>
            <c:dLbl>
              <c:idx val="11"/>
              <c:layout>
                <c:manualLayout>
                  <c:x val="-0.10649570902968267"/>
                  <c:y val="2.6779961670920803E-2"/>
                </c:manualLayout>
              </c:layout>
              <c:tx>
                <c:rich>
                  <a:bodyPr/>
                  <a:lstStyle/>
                  <a:p>
                    <a:fld id="{60C41C12-1E6E-4543-BE46-67E310CCA39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39A-476B-876A-6463D29531C3}"/>
                </c:ext>
              </c:extLst>
            </c:dLbl>
            <c:dLbl>
              <c:idx val="12"/>
              <c:layout>
                <c:manualLayout>
                  <c:x val="-0.10520256680980089"/>
                  <c:y val="-0.10531500545371879"/>
                </c:manualLayout>
              </c:layout>
              <c:tx>
                <c:rich>
                  <a:bodyPr/>
                  <a:lstStyle/>
                  <a:p>
                    <a:fld id="{AF2B83A9-131C-4283-AD16-6F237C45993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39A-476B-876A-6463D29531C3}"/>
                </c:ext>
              </c:extLst>
            </c:dLbl>
            <c:dLbl>
              <c:idx val="13"/>
              <c:layout>
                <c:manualLayout>
                  <c:x val="-4.3740431882865721E-2"/>
                  <c:y val="-0.10074261657557225"/>
                </c:manualLayout>
              </c:layout>
              <c:tx>
                <c:rich>
                  <a:bodyPr/>
                  <a:lstStyle/>
                  <a:p>
                    <a:fld id="{C1A54E81-3C3F-4DC4-BDF5-1D2D16EEE9B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739A-476B-876A-6463D2953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Feuil2!$O$5:$O$18</c:f>
              <c:numCache>
                <c:formatCode>_(* #,##0.00_);_(* \(#,##0.00\);_(* "-"??_);_(@_)</c:formatCode>
                <c:ptCount val="14"/>
                <c:pt idx="0">
                  <c:v>3.8598615916955019</c:v>
                </c:pt>
                <c:pt idx="1">
                  <c:v>0.60415224913494814</c:v>
                </c:pt>
                <c:pt idx="2">
                  <c:v>15.3066</c:v>
                </c:pt>
                <c:pt idx="3">
                  <c:v>1.9496999999999998</c:v>
                </c:pt>
                <c:pt idx="4">
                  <c:v>1.7750999999999999</c:v>
                </c:pt>
                <c:pt idx="5">
                  <c:v>0.26190000000000002</c:v>
                </c:pt>
                <c:pt idx="6">
                  <c:v>9.8067000000000011</c:v>
                </c:pt>
                <c:pt idx="7">
                  <c:v>3.2406069364161851</c:v>
                </c:pt>
                <c:pt idx="8">
                  <c:v>0.56358381502890176</c:v>
                </c:pt>
                <c:pt idx="9">
                  <c:v>1.4137499999999998</c:v>
                </c:pt>
                <c:pt idx="10">
                  <c:v>2.9493749999999985</c:v>
                </c:pt>
                <c:pt idx="11">
                  <c:v>9.7987500000000001</c:v>
                </c:pt>
                <c:pt idx="12">
                  <c:v>5.5575000000000001</c:v>
                </c:pt>
                <c:pt idx="13">
                  <c:v>4.6556250000000023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Feuil2!$M$5:$M$18</c15:f>
                <c15:dlblRangeCache>
                  <c:ptCount val="14"/>
                  <c:pt idx="0">
                    <c:v>Eau</c:v>
                  </c:pt>
                  <c:pt idx="1">
                    <c:v>Huile</c:v>
                  </c:pt>
                  <c:pt idx="2">
                    <c:v>Protéines</c:v>
                  </c:pt>
                  <c:pt idx="3">
                    <c:v>Hémi-cel.</c:v>
                  </c:pt>
                  <c:pt idx="4">
                    <c:v>Cellulose</c:v>
                  </c:pt>
                  <c:pt idx="5">
                    <c:v>Lignine</c:v>
                  </c:pt>
                  <c:pt idx="6">
                    <c:v>Autres</c:v>
                  </c:pt>
                  <c:pt idx="7">
                    <c:v>Eau</c:v>
                  </c:pt>
                  <c:pt idx="8">
                    <c:v>Huile</c:v>
                  </c:pt>
                  <c:pt idx="9">
                    <c:v>Protéines</c:v>
                  </c:pt>
                  <c:pt idx="10">
                    <c:v>Hémi-cel.</c:v>
                  </c:pt>
                  <c:pt idx="11">
                    <c:v>Cellulose</c:v>
                  </c:pt>
                  <c:pt idx="12">
                    <c:v>Lignine</c:v>
                  </c:pt>
                  <c:pt idx="13">
                    <c:v>Autres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739A-476B-876A-6463D2953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Effets</a:t>
            </a:r>
            <a:r>
              <a:rPr lang="fr-FR" baseline="0"/>
              <a:t> de l'huile résiduelle et de la teneur en eau sur la concentration des protéines (colza)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29488538701338"/>
          <c:y val="0.1870643154083336"/>
          <c:w val="0.86557264386587807"/>
          <c:h val="0.56457383748518375"/>
        </c:manualLayout>
      </c:layout>
      <c:scatterChart>
        <c:scatterStyle val="smoothMarker"/>
        <c:varyColors val="0"/>
        <c:ser>
          <c:idx val="0"/>
          <c:order val="0"/>
          <c:tx>
            <c:v>4% eau</c:v>
          </c:tx>
          <c:spPr>
            <a:ln w="19050" cap="rnd">
              <a:solidFill>
                <a:srgbClr val="FFCCFF"/>
              </a:solidFill>
              <a:round/>
            </a:ln>
            <a:effectLst/>
          </c:spPr>
          <c:marker>
            <c:symbol val="none"/>
          </c:marker>
          <c:xVal>
            <c:numRef>
              <c:f>'Bilans matière'!$B$61:$B$67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xVal>
          <c:yVal>
            <c:numRef>
              <c:f>'Bilans matière'!$C$61:$C$67</c:f>
              <c:numCache>
                <c:formatCode>0.0%</c:formatCode>
                <c:ptCount val="7"/>
                <c:pt idx="0">
                  <c:v>0.35519420209646907</c:v>
                </c:pt>
                <c:pt idx="1">
                  <c:v>0.3474725890074154</c:v>
                </c:pt>
                <c:pt idx="2">
                  <c:v>0.33975097591836173</c:v>
                </c:pt>
                <c:pt idx="3">
                  <c:v>0.33202936282930806</c:v>
                </c:pt>
                <c:pt idx="4">
                  <c:v>0.32430774974025434</c:v>
                </c:pt>
                <c:pt idx="5">
                  <c:v>0.31658613665120067</c:v>
                </c:pt>
                <c:pt idx="6">
                  <c:v>0.33202936282930806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3C-43B2-9E0A-3B69375D3B6B}"/>
            </c:ext>
          </c:extLst>
        </c:ser>
        <c:ser>
          <c:idx val="2"/>
          <c:order val="2"/>
          <c:tx>
            <c:v>6% eau</c:v>
          </c:tx>
          <c:spPr>
            <a:ln w="19050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'Bilans matière'!$B$61:$B$67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xVal>
          <c:yVal>
            <c:numRef>
              <c:f>'Bilans matière'!$E$61:$E$67</c:f>
              <c:numCache>
                <c:formatCode>0.0%</c:formatCode>
                <c:ptCount val="7"/>
                <c:pt idx="0">
                  <c:v>0.34746970112507475</c:v>
                </c:pt>
                <c:pt idx="1">
                  <c:v>0.33974815221118421</c:v>
                </c:pt>
                <c:pt idx="2">
                  <c:v>0.33202660329729367</c:v>
                </c:pt>
                <c:pt idx="3">
                  <c:v>0.32430505438340318</c:v>
                </c:pt>
                <c:pt idx="4">
                  <c:v>0.31658350546951258</c:v>
                </c:pt>
                <c:pt idx="5">
                  <c:v>0.30886195655562199</c:v>
                </c:pt>
                <c:pt idx="6">
                  <c:v>0.32430505438340318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3C-43B2-9E0A-3B69375D3B6B}"/>
            </c:ext>
          </c:extLst>
        </c:ser>
        <c:ser>
          <c:idx val="4"/>
          <c:order val="4"/>
          <c:tx>
            <c:v>8%eau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'Bilans matière'!$B$61:$B$67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xVal>
          <c:yVal>
            <c:numRef>
              <c:f>'Bilans matière'!$G$61:$G$67</c:f>
              <c:numCache>
                <c:formatCode>0.0%</c:formatCode>
                <c:ptCount val="7"/>
                <c:pt idx="0">
                  <c:v>0.33974532855094253</c:v>
                </c:pt>
                <c:pt idx="1">
                  <c:v>0.33202384381114847</c:v>
                </c:pt>
                <c:pt idx="2">
                  <c:v>0.32430235907135424</c:v>
                </c:pt>
                <c:pt idx="3">
                  <c:v>0.31658087433156007</c:v>
                </c:pt>
                <c:pt idx="4">
                  <c:v>0.30885938959176595</c:v>
                </c:pt>
                <c:pt idx="5">
                  <c:v>0.30113790485197178</c:v>
                </c:pt>
                <c:pt idx="6">
                  <c:v>0.31658087433156007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3C-43B2-9E0A-3B69375D3B6B}"/>
            </c:ext>
          </c:extLst>
        </c:ser>
        <c:ser>
          <c:idx val="5"/>
          <c:order val="5"/>
          <c:tx>
            <c:v>10 % eau</c:v>
          </c:tx>
          <c:spPr>
            <a:ln w="19050" cap="rnd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'Bilans matière'!$B$61:$B$67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xVal>
          <c:yVal>
            <c:numRef>
              <c:f>'Bilans matière'!$H$61:$H$67</c:f>
              <c:numCache>
                <c:formatCode>0.0%</c:formatCode>
                <c:ptCount val="7"/>
                <c:pt idx="0">
                  <c:v>0.33202108437087108</c:v>
                </c:pt>
                <c:pt idx="1">
                  <c:v>0.32429966380410663</c:v>
                </c:pt>
                <c:pt idx="2">
                  <c:v>0.31657824323734224</c:v>
                </c:pt>
                <c:pt idx="3">
                  <c:v>0.30885682267057785</c:v>
                </c:pt>
                <c:pt idx="4">
                  <c:v>0.30113540210381334</c:v>
                </c:pt>
                <c:pt idx="5">
                  <c:v>0.29341398153704884</c:v>
                </c:pt>
                <c:pt idx="6">
                  <c:v>0.30885682267057785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53C-43B2-9E0A-3B69375D3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374704"/>
        <c:axId val="108037553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'Bilans matière'!$B$61:$B$67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0.04</c:v>
                      </c:pt>
                      <c:pt idx="1">
                        <c:v>0.06</c:v>
                      </c:pt>
                      <c:pt idx="2">
                        <c:v>0.08</c:v>
                      </c:pt>
                      <c:pt idx="3">
                        <c:v>0.1</c:v>
                      </c:pt>
                      <c:pt idx="4">
                        <c:v>0.12</c:v>
                      </c:pt>
                      <c:pt idx="5">
                        <c:v>0.14000000000000001</c:v>
                      </c:pt>
                      <c:pt idx="6">
                        <c:v>0.1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'Bilans matière'!$D$61:$D$67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0.35133193556091402</c:v>
                      </c:pt>
                      <c:pt idx="1">
                        <c:v>0.34361035455957528</c:v>
                      </c:pt>
                      <c:pt idx="2">
                        <c:v>0.33588877355823649</c:v>
                      </c:pt>
                      <c:pt idx="3">
                        <c:v>0.32816719255689769</c:v>
                      </c:pt>
                      <c:pt idx="4">
                        <c:v>0.32044561155555901</c:v>
                      </c:pt>
                      <c:pt idx="5">
                        <c:v>0.31272403055422016</c:v>
                      </c:pt>
                      <c:pt idx="6">
                        <c:v>0.32816719255689769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A53C-43B2-9E0A-3B69375D3B6B}"/>
                  </c:ext>
                </c:extLst>
              </c15:ser>
            </c15:filteredScatterSeries>
            <c15:filteredScatterSeries>
              <c15:ser>
                <c:idx val="3"/>
                <c:order val="3"/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'Bilans matière'!$B$61:$B$67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0.04</c:v>
                      </c:pt>
                      <c:pt idx="1">
                        <c:v>0.06</c:v>
                      </c:pt>
                      <c:pt idx="2">
                        <c:v>0.08</c:v>
                      </c:pt>
                      <c:pt idx="3">
                        <c:v>0.1</c:v>
                      </c:pt>
                      <c:pt idx="4">
                        <c:v>0.12</c:v>
                      </c:pt>
                      <c:pt idx="5">
                        <c:v>0.14000000000000001</c:v>
                      </c:pt>
                      <c:pt idx="6">
                        <c:v>0.1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'Bilans matière'!$F$61:$F$67</c15:sqref>
                        </c15:formulaRef>
                      </c:ext>
                    </c:extLst>
                    <c:numCache>
                      <c:formatCode>0.0%</c:formatCode>
                      <c:ptCount val="7"/>
                      <c:pt idx="0">
                        <c:v>0.34360749878855096</c:v>
                      </c:pt>
                      <c:pt idx="1">
                        <c:v>0.335885981961842</c:v>
                      </c:pt>
                      <c:pt idx="2">
                        <c:v>0.32816446513513298</c:v>
                      </c:pt>
                      <c:pt idx="3">
                        <c:v>0.32044294830842396</c:v>
                      </c:pt>
                      <c:pt idx="4">
                        <c:v>0.31272143148171488</c:v>
                      </c:pt>
                      <c:pt idx="5">
                        <c:v>0.30499991465500592</c:v>
                      </c:pt>
                      <c:pt idx="6">
                        <c:v>0.32044294830842396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53C-43B2-9E0A-3B69375D3B6B}"/>
                  </c:ext>
                </c:extLst>
              </c15:ser>
            </c15:filteredScatterSeries>
          </c:ext>
        </c:extLst>
      </c:scatterChart>
      <c:valAx>
        <c:axId val="1080374704"/>
        <c:scaling>
          <c:orientation val="minMax"/>
          <c:max val="0.14000000000000001"/>
          <c:min val="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MG du tourteau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0375536"/>
        <c:crosses val="autoZero"/>
        <c:crossBetween val="midCat"/>
      </c:valAx>
      <c:valAx>
        <c:axId val="1080375536"/>
        <c:scaling>
          <c:orientation val="minMax"/>
          <c:min val="0.28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MAT tourteau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0374704"/>
        <c:crosses val="autoZero"/>
        <c:crossBetween val="midCat"/>
      </c:valAx>
      <c:spPr>
        <a:gradFill>
          <a:gsLst>
            <a:gs pos="0">
              <a:srgbClr val="FFCC00"/>
            </a:gs>
            <a:gs pos="12000">
              <a:srgbClr val="473B1A"/>
            </a:gs>
            <a:gs pos="100000">
              <a:srgbClr val="D09007"/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solidFill>
          <a:srgbClr val="F59C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4820450175864"/>
          <c:y val="3.6824277562319638E-2"/>
          <c:w val="0.81747347496732947"/>
          <c:h val="0.63476188610752016"/>
        </c:manualLayout>
      </c:layout>
      <c:scatterChart>
        <c:scatterStyle val="lineMarker"/>
        <c:varyColors val="0"/>
        <c:ser>
          <c:idx val="3"/>
          <c:order val="0"/>
          <c:tx>
            <c:v>ensemble</c:v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0.51575021872265969"/>
                  <c:y val="-4.7462817147856518E-4"/>
                </c:manualLayout>
              </c:layout>
              <c:numFmt formatCode="General" sourceLinked="0"/>
            </c:trendlineLbl>
          </c:trendline>
          <c:xVal>
            <c:numRef>
              <c:f>Feuil9!$B$17:$B$30</c:f>
              <c:numCache>
                <c:formatCode>General</c:formatCode>
                <c:ptCount val="14"/>
                <c:pt idx="0">
                  <c:v>0.42099999999999999</c:v>
                </c:pt>
                <c:pt idx="1">
                  <c:v>0.41199999999999998</c:v>
                </c:pt>
                <c:pt idx="2">
                  <c:v>0.33200000000000002</c:v>
                </c:pt>
                <c:pt idx="3">
                  <c:v>0.315</c:v>
                </c:pt>
                <c:pt idx="4">
                  <c:v>0.45</c:v>
                </c:pt>
                <c:pt idx="5">
                  <c:v>0.36</c:v>
                </c:pt>
                <c:pt idx="6">
                  <c:v>0.49</c:v>
                </c:pt>
                <c:pt idx="7">
                  <c:v>0.43</c:v>
                </c:pt>
                <c:pt idx="9">
                  <c:v>0.5</c:v>
                </c:pt>
                <c:pt idx="10">
                  <c:v>0.45</c:v>
                </c:pt>
                <c:pt idx="11">
                  <c:v>0.36</c:v>
                </c:pt>
                <c:pt idx="12">
                  <c:v>0.49</c:v>
                </c:pt>
                <c:pt idx="13">
                  <c:v>0.43</c:v>
                </c:pt>
              </c:numCache>
            </c:numRef>
          </c:xVal>
          <c:yVal>
            <c:numRef>
              <c:f>Feuil9!$C$17:$C$30</c:f>
              <c:numCache>
                <c:formatCode>General</c:formatCode>
                <c:ptCount val="14"/>
                <c:pt idx="0">
                  <c:v>12.5</c:v>
                </c:pt>
                <c:pt idx="1">
                  <c:v>11.6</c:v>
                </c:pt>
                <c:pt idx="2">
                  <c:v>10.6</c:v>
                </c:pt>
                <c:pt idx="3">
                  <c:v>9.3000000000000007</c:v>
                </c:pt>
                <c:pt idx="4">
                  <c:v>17.100000000000001</c:v>
                </c:pt>
                <c:pt idx="5">
                  <c:v>10.199999999999999</c:v>
                </c:pt>
                <c:pt idx="6">
                  <c:v>17.600000000000001</c:v>
                </c:pt>
                <c:pt idx="7">
                  <c:v>13</c:v>
                </c:pt>
                <c:pt idx="9">
                  <c:v>18.399999999999999</c:v>
                </c:pt>
                <c:pt idx="10">
                  <c:v>18.3</c:v>
                </c:pt>
                <c:pt idx="11">
                  <c:v>12.4</c:v>
                </c:pt>
                <c:pt idx="12">
                  <c:v>19.3</c:v>
                </c:pt>
                <c:pt idx="13">
                  <c:v>15.1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3B-4784-AD42-9AA7B77A8368}"/>
            </c:ext>
          </c:extLst>
        </c:ser>
        <c:ser>
          <c:idx val="0"/>
          <c:order val="1"/>
          <c:tx>
            <c:v>U.of Hohenheim (pigs)</c:v>
          </c:tx>
          <c:spPr>
            <a:ln w="9525">
              <a:noFill/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Feuil9!$B$17:$B$20</c:f>
              <c:numCache>
                <c:formatCode>General</c:formatCode>
                <c:ptCount val="4"/>
                <c:pt idx="0">
                  <c:v>0.42099999999999999</c:v>
                </c:pt>
                <c:pt idx="1">
                  <c:v>0.41199999999999998</c:v>
                </c:pt>
                <c:pt idx="2">
                  <c:v>0.33200000000000002</c:v>
                </c:pt>
                <c:pt idx="3">
                  <c:v>0.315</c:v>
                </c:pt>
              </c:numCache>
            </c:numRef>
          </c:xVal>
          <c:yVal>
            <c:numRef>
              <c:f>Feuil9!$C$17:$C$20</c:f>
              <c:numCache>
                <c:formatCode>General</c:formatCode>
                <c:ptCount val="4"/>
                <c:pt idx="0">
                  <c:v>12.5</c:v>
                </c:pt>
                <c:pt idx="1">
                  <c:v>11.6</c:v>
                </c:pt>
                <c:pt idx="2">
                  <c:v>10.6</c:v>
                </c:pt>
                <c:pt idx="3">
                  <c:v>9.3000000000000007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3B-4784-AD42-9AA7B77A8368}"/>
            </c:ext>
          </c:extLst>
        </c:ser>
        <c:ser>
          <c:idx val="1"/>
          <c:order val="2"/>
          <c:tx>
            <c:v>SRUC (Pigs)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</c:spPr>
          </c:marker>
          <c:xVal>
            <c:numRef>
              <c:f>Feuil9!$B$21:$B$24</c:f>
              <c:numCache>
                <c:formatCode>General</c:formatCode>
                <c:ptCount val="4"/>
                <c:pt idx="0">
                  <c:v>0.45</c:v>
                </c:pt>
                <c:pt idx="1">
                  <c:v>0.36</c:v>
                </c:pt>
                <c:pt idx="2">
                  <c:v>0.49</c:v>
                </c:pt>
                <c:pt idx="3">
                  <c:v>0.43</c:v>
                </c:pt>
              </c:numCache>
            </c:numRef>
          </c:xVal>
          <c:yVal>
            <c:numRef>
              <c:f>Feuil9!$C$21:$C$24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10.199999999999999</c:v>
                </c:pt>
                <c:pt idx="2">
                  <c:v>17.600000000000001</c:v>
                </c:pt>
                <c:pt idx="3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3B-4784-AD42-9AA7B77A8368}"/>
            </c:ext>
          </c:extLst>
        </c:ser>
        <c:ser>
          <c:idx val="2"/>
          <c:order val="3"/>
          <c:tx>
            <c:v>SRUC (Chickens)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3">
                  <a:lumMod val="20000"/>
                  <a:lumOff val="80000"/>
                </a:schemeClr>
              </a:solidFill>
            </c:spPr>
          </c:marker>
          <c:xVal>
            <c:numRef>
              <c:f>Feuil9!$B$25:$B$30</c:f>
              <c:numCache>
                <c:formatCode>General</c:formatCode>
                <c:ptCount val="6"/>
                <c:pt idx="1">
                  <c:v>0.5</c:v>
                </c:pt>
                <c:pt idx="2">
                  <c:v>0.45</c:v>
                </c:pt>
                <c:pt idx="3">
                  <c:v>0.36</c:v>
                </c:pt>
                <c:pt idx="4">
                  <c:v>0.49</c:v>
                </c:pt>
                <c:pt idx="5">
                  <c:v>0.43</c:v>
                </c:pt>
              </c:numCache>
            </c:numRef>
          </c:xVal>
          <c:yVal>
            <c:numRef>
              <c:f>Feuil9!$C$25:$C$30</c:f>
              <c:numCache>
                <c:formatCode>General</c:formatCode>
                <c:ptCount val="6"/>
                <c:pt idx="1">
                  <c:v>18.399999999999999</c:v>
                </c:pt>
                <c:pt idx="2">
                  <c:v>18.3</c:v>
                </c:pt>
                <c:pt idx="3">
                  <c:v>12.4</c:v>
                </c:pt>
                <c:pt idx="4">
                  <c:v>19.3</c:v>
                </c:pt>
                <c:pt idx="5">
                  <c:v>15.1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43B-4784-AD42-9AA7B77A8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47840"/>
        <c:axId val="84550400"/>
      </c:scatterChart>
      <c:valAx>
        <c:axId val="84547840"/>
        <c:scaling>
          <c:orientation val="minMax"/>
          <c:max val="0.5"/>
          <c:min val="0.3000000000000000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Proteins solubility (KOH)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84550400"/>
        <c:crosses val="autoZero"/>
        <c:crossBetween val="midCat"/>
      </c:valAx>
      <c:valAx>
        <c:axId val="84550400"/>
        <c:scaling>
          <c:orientation val="minMax"/>
          <c:max val="20"/>
          <c:min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Digestible Lysine (g/kg meal)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547840"/>
        <c:crosses val="autoZero"/>
        <c:crossBetween val="midCat"/>
        <c:majorUnit val="2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3251138065016697E-2"/>
          <c:y val="0.81977461772502314"/>
          <c:w val="0.8781012650554938"/>
          <c:h val="0.1470578864209138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Feuil1!$G$866:$G$874</c:f>
                <c:numCache>
                  <c:formatCode>General</c:formatCode>
                  <c:ptCount val="9"/>
                  <c:pt idx="0">
                    <c:v>3.4009717691211412</c:v>
                  </c:pt>
                  <c:pt idx="1">
                    <c:v>3.1200356196171413</c:v>
                  </c:pt>
                  <c:pt idx="2">
                    <c:v>2.1328668409674281</c:v>
                  </c:pt>
                  <c:pt idx="3">
                    <c:v>4.7699101893863478</c:v>
                  </c:pt>
                  <c:pt idx="4">
                    <c:v>2.8231709736481729</c:v>
                  </c:pt>
                  <c:pt idx="5">
                    <c:v>4.5827005733432689</c:v>
                  </c:pt>
                  <c:pt idx="6">
                    <c:v>4.9078535793458835</c:v>
                  </c:pt>
                  <c:pt idx="7">
                    <c:v>3.1779860112529281</c:v>
                  </c:pt>
                  <c:pt idx="8">
                    <c:v>4.5002591530653238</c:v>
                  </c:pt>
                </c:numCache>
              </c:numRef>
            </c:plus>
            <c:minus>
              <c:numRef>
                <c:f>Feuil1!$G$866:$G$874</c:f>
                <c:numCache>
                  <c:formatCode>General</c:formatCode>
                  <c:ptCount val="9"/>
                  <c:pt idx="0">
                    <c:v>3.4009717691211412</c:v>
                  </c:pt>
                  <c:pt idx="1">
                    <c:v>3.1200356196171413</c:v>
                  </c:pt>
                  <c:pt idx="2">
                    <c:v>2.1328668409674281</c:v>
                  </c:pt>
                  <c:pt idx="3">
                    <c:v>4.7699101893863478</c:v>
                  </c:pt>
                  <c:pt idx="4">
                    <c:v>2.8231709736481729</c:v>
                  </c:pt>
                  <c:pt idx="5">
                    <c:v>4.5827005733432689</c:v>
                  </c:pt>
                  <c:pt idx="6">
                    <c:v>4.9078535793458835</c:v>
                  </c:pt>
                  <c:pt idx="7">
                    <c:v>3.1779860112529281</c:v>
                  </c:pt>
                  <c:pt idx="8">
                    <c:v>4.5002591530653238</c:v>
                  </c:pt>
                </c:numCache>
              </c:numRef>
            </c:minus>
            <c:spPr>
              <a:ln w="28575">
                <a:solidFill>
                  <a:srgbClr val="F59C00"/>
                </a:solidFill>
              </a:ln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Feuil1!$H$866:$H$874</c:f>
                <c:numCache>
                  <c:formatCode>General</c:formatCode>
                  <c:ptCount val="9"/>
                  <c:pt idx="0">
                    <c:v>2.2221942840124154</c:v>
                  </c:pt>
                  <c:pt idx="1">
                    <c:v>2.9594788822083613</c:v>
                  </c:pt>
                  <c:pt idx="2">
                    <c:v>1.8811088016952227</c:v>
                  </c:pt>
                  <c:pt idx="3">
                    <c:v>4.0936441007511375</c:v>
                  </c:pt>
                  <c:pt idx="4">
                    <c:v>2.3226743814459216</c:v>
                  </c:pt>
                  <c:pt idx="5">
                    <c:v>5.7343841206031865</c:v>
                  </c:pt>
                  <c:pt idx="6">
                    <c:v>3.3004136694417503</c:v>
                  </c:pt>
                  <c:pt idx="7">
                    <c:v>1.613055243917523</c:v>
                  </c:pt>
                  <c:pt idx="8">
                    <c:v>4.7361333565030721</c:v>
                  </c:pt>
                </c:numCache>
              </c:numRef>
            </c:plus>
            <c:minus>
              <c:numRef>
                <c:f>Feuil1!$H$866:$H$874</c:f>
                <c:numCache>
                  <c:formatCode>General</c:formatCode>
                  <c:ptCount val="9"/>
                  <c:pt idx="0">
                    <c:v>2.2221942840124154</c:v>
                  </c:pt>
                  <c:pt idx="1">
                    <c:v>2.9594788822083613</c:v>
                  </c:pt>
                  <c:pt idx="2">
                    <c:v>1.8811088016952227</c:v>
                  </c:pt>
                  <c:pt idx="3">
                    <c:v>4.0936441007511375</c:v>
                  </c:pt>
                  <c:pt idx="4">
                    <c:v>2.3226743814459216</c:v>
                  </c:pt>
                  <c:pt idx="5">
                    <c:v>5.7343841206031865</c:v>
                  </c:pt>
                  <c:pt idx="6">
                    <c:v>3.3004136694417503</c:v>
                  </c:pt>
                  <c:pt idx="7">
                    <c:v>1.613055243917523</c:v>
                  </c:pt>
                  <c:pt idx="8">
                    <c:v>4.7361333565030721</c:v>
                  </c:pt>
                </c:numCache>
              </c:numRef>
            </c:minus>
            <c:spPr>
              <a:ln w="28575">
                <a:solidFill>
                  <a:srgbClr val="F59C00"/>
                </a:solidFill>
              </a:ln>
            </c:spPr>
          </c:errBars>
          <c:xVal>
            <c:numRef>
              <c:f>Feuil1!$E$866:$E$874</c:f>
              <c:numCache>
                <c:formatCode>0.0</c:formatCode>
                <c:ptCount val="9"/>
                <c:pt idx="0">
                  <c:v>58.482500000000002</c:v>
                </c:pt>
                <c:pt idx="1">
                  <c:v>44.848644067796613</c:v>
                </c:pt>
                <c:pt idx="2">
                  <c:v>42.118777777777773</c:v>
                </c:pt>
                <c:pt idx="3">
                  <c:v>52.702040816326523</c:v>
                </c:pt>
                <c:pt idx="4">
                  <c:v>39.458955223880594</c:v>
                </c:pt>
                <c:pt idx="5">
                  <c:v>47.255801526717569</c:v>
                </c:pt>
                <c:pt idx="6">
                  <c:v>33.65</c:v>
                </c:pt>
                <c:pt idx="7">
                  <c:v>39.099999999999994</c:v>
                </c:pt>
                <c:pt idx="8">
                  <c:v>58.725563909774465</c:v>
                </c:pt>
              </c:numCache>
            </c:numRef>
          </c:xVal>
          <c:yVal>
            <c:numRef>
              <c:f>Feuil1!$F$866:$F$874</c:f>
              <c:numCache>
                <c:formatCode>0.0</c:formatCode>
                <c:ptCount val="9"/>
                <c:pt idx="0">
                  <c:v>16.892499999999998</c:v>
                </c:pt>
                <c:pt idx="1">
                  <c:v>7.8894915254237299</c:v>
                </c:pt>
                <c:pt idx="2">
                  <c:v>5.9789422222222219</c:v>
                </c:pt>
                <c:pt idx="3">
                  <c:v>13.107077551020408</c:v>
                </c:pt>
                <c:pt idx="4">
                  <c:v>6.6349253731343296</c:v>
                </c:pt>
                <c:pt idx="5">
                  <c:v>10.858735877862593</c:v>
                </c:pt>
                <c:pt idx="6">
                  <c:v>6.35</c:v>
                </c:pt>
                <c:pt idx="7">
                  <c:v>3.4348000000000001</c:v>
                </c:pt>
                <c:pt idx="8">
                  <c:v>14.634360902255638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0D-462E-95A1-999BBA239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96192"/>
        <c:axId val="76298112"/>
      </c:scatterChart>
      <c:valAx>
        <c:axId val="76296192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Proteins solubility (% KOH)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6298112"/>
        <c:crosses val="autoZero"/>
        <c:crossBetween val="midCat"/>
      </c:valAx>
      <c:valAx>
        <c:axId val="7629811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Glucosinolates (µMol/g)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6296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v>Chicks 2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Feuil4!$F$9:$F$13</c:f>
              <c:numCache>
                <c:formatCode>General</c:formatCode>
                <c:ptCount val="5"/>
                <c:pt idx="0">
                  <c:v>85</c:v>
                </c:pt>
                <c:pt idx="1">
                  <c:v>66</c:v>
                </c:pt>
                <c:pt idx="2">
                  <c:v>57</c:v>
                </c:pt>
                <c:pt idx="3">
                  <c:v>49</c:v>
                </c:pt>
                <c:pt idx="4">
                  <c:v>36</c:v>
                </c:pt>
              </c:numCache>
            </c:numRef>
          </c:xVal>
          <c:yVal>
            <c:numRef>
              <c:f>Feuil4!$G$9:$G$13</c:f>
              <c:numCache>
                <c:formatCode>General</c:formatCode>
                <c:ptCount val="5"/>
                <c:pt idx="0">
                  <c:v>157</c:v>
                </c:pt>
                <c:pt idx="1">
                  <c:v>146</c:v>
                </c:pt>
                <c:pt idx="2">
                  <c:v>147</c:v>
                </c:pt>
                <c:pt idx="3">
                  <c:v>124</c:v>
                </c:pt>
                <c:pt idx="4">
                  <c:v>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3-41FE-947D-E46A1DFF3FE2}"/>
            </c:ext>
          </c:extLst>
        </c:ser>
        <c:ser>
          <c:idx val="2"/>
          <c:order val="2"/>
          <c:tx>
            <c:v>Chicks1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Feuil4!$I$9:$I$13</c:f>
              <c:numCache>
                <c:formatCode>General</c:formatCode>
                <c:ptCount val="5"/>
                <c:pt idx="0">
                  <c:v>84</c:v>
                </c:pt>
                <c:pt idx="1">
                  <c:v>72</c:v>
                </c:pt>
                <c:pt idx="2">
                  <c:v>63</c:v>
                </c:pt>
                <c:pt idx="3">
                  <c:v>52</c:v>
                </c:pt>
                <c:pt idx="4">
                  <c:v>36</c:v>
                </c:pt>
              </c:numCache>
            </c:numRef>
          </c:xVal>
          <c:yVal>
            <c:numRef>
              <c:f>Feuil4!$J$9:$J$13</c:f>
              <c:numCache>
                <c:formatCode>General</c:formatCode>
                <c:ptCount val="5"/>
                <c:pt idx="0">
                  <c:v>166</c:v>
                </c:pt>
                <c:pt idx="1">
                  <c:v>164</c:v>
                </c:pt>
                <c:pt idx="2">
                  <c:v>164</c:v>
                </c:pt>
                <c:pt idx="3">
                  <c:v>138</c:v>
                </c:pt>
                <c:pt idx="4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C3-41FE-947D-E46A1DFF3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632847"/>
        <c:axId val="443686799"/>
      </c:scatterChart>
      <c:scatterChart>
        <c:scatterStyle val="lineMarker"/>
        <c:varyColors val="0"/>
        <c:ser>
          <c:idx val="0"/>
          <c:order val="0"/>
          <c:tx>
            <c:v>Pigs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1">
                  <a:lumMod val="95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rgbClr val="92D05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Feuil4!$C$9:$C$12</c:f>
              <c:numCache>
                <c:formatCode>General</c:formatCode>
                <c:ptCount val="4"/>
                <c:pt idx="0">
                  <c:v>89</c:v>
                </c:pt>
                <c:pt idx="1">
                  <c:v>71</c:v>
                </c:pt>
                <c:pt idx="2">
                  <c:v>65</c:v>
                </c:pt>
                <c:pt idx="3">
                  <c:v>56</c:v>
                </c:pt>
              </c:numCache>
            </c:numRef>
          </c:xVal>
          <c:yVal>
            <c:numRef>
              <c:f>Feuil4!$D$9:$D$12</c:f>
              <c:numCache>
                <c:formatCode>General</c:formatCode>
                <c:ptCount val="4"/>
                <c:pt idx="0">
                  <c:v>4.87</c:v>
                </c:pt>
                <c:pt idx="1">
                  <c:v>4.54</c:v>
                </c:pt>
                <c:pt idx="2">
                  <c:v>3.83</c:v>
                </c:pt>
                <c:pt idx="3">
                  <c:v>3.75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C3-41FE-947D-E46A1DFF3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825551"/>
        <c:axId val="404826799"/>
      </c:scatterChart>
      <c:valAx>
        <c:axId val="446632847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ysClr val="windowText" lastClr="000000"/>
                    </a:solidFill>
                  </a:rPr>
                  <a:t>Solubilité des protéines (KOH)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3686799"/>
        <c:crosses val="autoZero"/>
        <c:crossBetween val="midCat"/>
      </c:valAx>
      <c:valAx>
        <c:axId val="443686799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Gain poids (poussins)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6632847"/>
        <c:crosses val="autoZero"/>
        <c:crossBetween val="midCat"/>
      </c:valAx>
      <c:valAx>
        <c:axId val="404826799"/>
        <c:scaling>
          <c:orientation val="minMax"/>
          <c:min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Gain poids (porcelets)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825551"/>
        <c:crosses val="max"/>
        <c:crossBetween val="midCat"/>
      </c:valAx>
      <c:valAx>
        <c:axId val="4048255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826799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0.83073</cdr:x>
      <cdr:y>0.21554</cdr:y>
    </cdr:from>
    <cdr:to>
      <cdr:x>0.89359</cdr:x>
      <cdr:y>0.21712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A3AE7090-1E1F-4C1B-9C6A-5DBE3AE0660A}"/>
            </a:ext>
          </a:extLst>
        </cdr:cNvPr>
        <cdr:cNvCxnSpPr/>
      </cdr:nvCxnSpPr>
      <cdr:spPr>
        <a:xfrm xmlns:a="http://schemas.openxmlformats.org/drawingml/2006/main" flipV="1">
          <a:off x="7422841" y="934814"/>
          <a:ext cx="561671" cy="68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0.40008</cdr:x>
      <cdr:y>0.39182</cdr:y>
    </cdr:from>
    <cdr:to>
      <cdr:x>0.59698</cdr:x>
      <cdr:y>0.72778</cdr:y>
    </cdr:to>
    <cdr:sp macro="" textlink="">
      <cdr:nvSpPr>
        <cdr:cNvPr id="2" name="Arc partiel 1">
          <a:extLst xmlns:a="http://schemas.openxmlformats.org/drawingml/2006/main">
            <a:ext uri="{FF2B5EF4-FFF2-40B4-BE49-F238E27FC236}">
              <a16:creationId xmlns:a16="http://schemas.microsoft.com/office/drawing/2014/main" id="{F4238945-2BEE-4FB9-A4BE-022AE19E8E02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827579" y="1076569"/>
          <a:ext cx="899460" cy="923077"/>
        </a:xfrm>
        <a:prstGeom xmlns:a="http://schemas.openxmlformats.org/drawingml/2006/main" prst="pie">
          <a:avLst>
            <a:gd name="adj1" fmla="val 16178086"/>
            <a:gd name="adj2" fmla="val 13486451"/>
          </a:avLst>
        </a:prstGeom>
        <a:solidFill xmlns:a="http://schemas.openxmlformats.org/drawingml/2006/main">
          <a:srgbClr val="D4EE6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0.40008</cdr:x>
      <cdr:y>0.39182</cdr:y>
    </cdr:from>
    <cdr:to>
      <cdr:x>0.59698</cdr:x>
      <cdr:y>0.72778</cdr:y>
    </cdr:to>
    <cdr:sp macro="" textlink="">
      <cdr:nvSpPr>
        <cdr:cNvPr id="3" name="Arc partiel 2">
          <a:extLst xmlns:a="http://schemas.openxmlformats.org/drawingml/2006/main">
            <a:ext uri="{FF2B5EF4-FFF2-40B4-BE49-F238E27FC236}">
              <a16:creationId xmlns:a16="http://schemas.microsoft.com/office/drawing/2014/main" id="{DFFFFCF3-8AE1-42DA-8AB6-3E7AD4D89752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827579" y="1076569"/>
          <a:ext cx="899460" cy="923077"/>
        </a:xfrm>
        <a:prstGeom xmlns:a="http://schemas.openxmlformats.org/drawingml/2006/main" prst="pie">
          <a:avLst>
            <a:gd name="adj1" fmla="val 13795025"/>
            <a:gd name="adj2" fmla="val 16119536"/>
          </a:avLst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Coque</a:t>
          </a:r>
        </a:p>
      </cdr:txBody>
    </cdr:sp>
  </cdr:relSizeAnchor>
  <cdr:relSizeAnchor xmlns:cdr="http://schemas.openxmlformats.org/drawingml/2006/chartDrawing">
    <cdr:from>
      <cdr:x>0.44258</cdr:x>
      <cdr:y>0.56516</cdr:y>
    </cdr:from>
    <cdr:to>
      <cdr:x>0.59367</cdr:x>
      <cdr:y>0.65182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C0D8944F-2DD0-47DB-9A58-CA91B92695D5}"/>
            </a:ext>
          </a:extLst>
        </cdr:cNvPr>
        <cdr:cNvSpPr txBox="1"/>
      </cdr:nvSpPr>
      <cdr:spPr>
        <a:xfrm xmlns:a="http://schemas.openxmlformats.org/drawingml/2006/main">
          <a:off x="2021742" y="1552819"/>
          <a:ext cx="690147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/>
            <a:t>Amande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0.40143</cdr:x>
      <cdr:y>0.39261</cdr:y>
    </cdr:from>
    <cdr:to>
      <cdr:x>0.59809</cdr:x>
      <cdr:y>0.72857</cdr:y>
    </cdr:to>
    <cdr:sp macro="" textlink="">
      <cdr:nvSpPr>
        <cdr:cNvPr id="2" name="Arc partiel 1">
          <a:extLst xmlns:a="http://schemas.openxmlformats.org/drawingml/2006/main">
            <a:ext uri="{FF2B5EF4-FFF2-40B4-BE49-F238E27FC236}">
              <a16:creationId xmlns:a16="http://schemas.microsoft.com/office/drawing/2014/main" id="{4AE80C38-D536-4D73-A198-7D15011727FB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831012" y="1057769"/>
          <a:ext cx="896990" cy="905143"/>
        </a:xfrm>
        <a:prstGeom xmlns:a="http://schemas.openxmlformats.org/drawingml/2006/main" prst="pie">
          <a:avLst>
            <a:gd name="adj1" fmla="val 16178086"/>
            <a:gd name="adj2" fmla="val 6330869"/>
          </a:avLst>
        </a:prstGeom>
        <a:solidFill xmlns:a="http://schemas.openxmlformats.org/drawingml/2006/main">
          <a:srgbClr val="D4EE6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0.40143</cdr:x>
      <cdr:y>0.39261</cdr:y>
    </cdr:from>
    <cdr:to>
      <cdr:x>0.59809</cdr:x>
      <cdr:y>0.72857</cdr:y>
    </cdr:to>
    <cdr:sp macro="" textlink="">
      <cdr:nvSpPr>
        <cdr:cNvPr id="3" name="Arc partiel 2">
          <a:extLst xmlns:a="http://schemas.openxmlformats.org/drawingml/2006/main">
            <a:ext uri="{FF2B5EF4-FFF2-40B4-BE49-F238E27FC236}">
              <a16:creationId xmlns:a16="http://schemas.microsoft.com/office/drawing/2014/main" id="{3FFC4773-B5F2-473E-A40B-30870121C8A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831012" y="1057769"/>
          <a:ext cx="896990" cy="905143"/>
        </a:xfrm>
        <a:prstGeom xmlns:a="http://schemas.openxmlformats.org/drawingml/2006/main" prst="pie">
          <a:avLst>
            <a:gd name="adj1" fmla="val 6353368"/>
            <a:gd name="adj2" fmla="val 16119536"/>
          </a:avLst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Coque</a:t>
          </a:r>
        </a:p>
      </cdr:txBody>
    </cdr:sp>
  </cdr:relSizeAnchor>
  <cdr:relSizeAnchor xmlns:cdr="http://schemas.openxmlformats.org/drawingml/2006/chartDrawing">
    <cdr:from>
      <cdr:x>0.47549</cdr:x>
      <cdr:y>0.55674</cdr:y>
    </cdr:from>
    <cdr:to>
      <cdr:x>0.62638</cdr:x>
      <cdr:y>0.64341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39359FFB-75FA-462E-AF6B-9106A6E76B48}"/>
            </a:ext>
          </a:extLst>
        </cdr:cNvPr>
        <cdr:cNvSpPr txBox="1"/>
      </cdr:nvSpPr>
      <cdr:spPr>
        <a:xfrm xmlns:a="http://schemas.openxmlformats.org/drawingml/2006/main">
          <a:off x="2176066" y="1491457"/>
          <a:ext cx="690562" cy="232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/>
            <a:t>Amande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0.18667</cdr:x>
      <cdr:y>0.16667</cdr:y>
    </cdr:from>
    <cdr:to>
      <cdr:x>0.78167</cdr:x>
      <cdr:y>0.64761</cdr:y>
    </cdr:to>
    <cdr:sp macro="" textlink="">
      <cdr:nvSpPr>
        <cdr:cNvPr id="2" name="Forme libre : forme 1">
          <a:extLst xmlns:a="http://schemas.openxmlformats.org/drawingml/2006/main">
            <a:ext uri="{FF2B5EF4-FFF2-40B4-BE49-F238E27FC236}">
              <a16:creationId xmlns:a16="http://schemas.microsoft.com/office/drawing/2014/main" id="{CA95761D-AC56-4D01-975A-106C654F3654}"/>
            </a:ext>
          </a:extLst>
        </cdr:cNvPr>
        <cdr:cNvSpPr/>
      </cdr:nvSpPr>
      <cdr:spPr>
        <a:xfrm xmlns:a="http://schemas.openxmlformats.org/drawingml/2006/main">
          <a:off x="853448" y="457209"/>
          <a:ext cx="2720348" cy="1319317"/>
        </a:xfrm>
        <a:custGeom xmlns:a="http://schemas.openxmlformats.org/drawingml/2006/main">
          <a:avLst/>
          <a:gdLst>
            <a:gd name="connsiteX0" fmla="*/ 22463 w 2956163"/>
            <a:gd name="connsiteY0" fmla="*/ 1760220 h 1791298"/>
            <a:gd name="connsiteX1" fmla="*/ 75803 w 2956163"/>
            <a:gd name="connsiteY1" fmla="*/ 1706880 h 1791298"/>
            <a:gd name="connsiteX2" fmla="*/ 1211183 w 2956163"/>
            <a:gd name="connsiteY2" fmla="*/ 320040 h 1791298"/>
            <a:gd name="connsiteX3" fmla="*/ 2956163 w 2956163"/>
            <a:gd name="connsiteY3" fmla="*/ 0 h 1791298"/>
            <a:gd name="connsiteX0" fmla="*/ 11751 w 2945451"/>
            <a:gd name="connsiteY0" fmla="*/ 1760220 h 1784685"/>
            <a:gd name="connsiteX1" fmla="*/ 225111 w 2945451"/>
            <a:gd name="connsiteY1" fmla="*/ 1649711 h 1784685"/>
            <a:gd name="connsiteX2" fmla="*/ 1200471 w 2945451"/>
            <a:gd name="connsiteY2" fmla="*/ 320040 h 1784685"/>
            <a:gd name="connsiteX3" fmla="*/ 2945451 w 2945451"/>
            <a:gd name="connsiteY3" fmla="*/ 0 h 1784685"/>
            <a:gd name="connsiteX0" fmla="*/ 28124 w 2961824"/>
            <a:gd name="connsiteY0" fmla="*/ 1760220 h 1833669"/>
            <a:gd name="connsiteX1" fmla="*/ 241484 w 2961824"/>
            <a:gd name="connsiteY1" fmla="*/ 1649711 h 1833669"/>
            <a:gd name="connsiteX2" fmla="*/ 1346384 w 2961824"/>
            <a:gd name="connsiteY2" fmla="*/ 281927 h 1833669"/>
            <a:gd name="connsiteX3" fmla="*/ 2961824 w 2961824"/>
            <a:gd name="connsiteY3" fmla="*/ 0 h 1833669"/>
            <a:gd name="connsiteX0" fmla="*/ 0 w 2720340"/>
            <a:gd name="connsiteY0" fmla="*/ 1649711 h 1649711"/>
            <a:gd name="connsiteX1" fmla="*/ 1104900 w 2720340"/>
            <a:gd name="connsiteY1" fmla="*/ 281927 h 1649711"/>
            <a:gd name="connsiteX2" fmla="*/ 2720340 w 2720340"/>
            <a:gd name="connsiteY2" fmla="*/ 0 h 164971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720340" h="1649711">
              <a:moveTo>
                <a:pt x="0" y="1649711"/>
              </a:moveTo>
              <a:cubicBezTo>
                <a:pt x="219710" y="1403329"/>
                <a:pt x="651510" y="556879"/>
                <a:pt x="1104900" y="281927"/>
              </a:cubicBezTo>
              <a:cubicBezTo>
                <a:pt x="1558290" y="6975"/>
                <a:pt x="2087880" y="17780"/>
                <a:pt x="2720340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3AA79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0.15167</cdr:x>
      <cdr:y>0.12222</cdr:y>
    </cdr:from>
    <cdr:to>
      <cdr:x>0.77833</cdr:x>
      <cdr:y>0.61667</cdr:y>
    </cdr:to>
    <cdr:sp macro="" textlink="">
      <cdr:nvSpPr>
        <cdr:cNvPr id="3" name="Forme libre : forme 2">
          <a:extLst xmlns:a="http://schemas.openxmlformats.org/drawingml/2006/main">
            <a:ext uri="{FF2B5EF4-FFF2-40B4-BE49-F238E27FC236}">
              <a16:creationId xmlns:a16="http://schemas.microsoft.com/office/drawing/2014/main" id="{FA8CBCC9-9099-4190-A8D4-3EFC6603D5F3}"/>
            </a:ext>
          </a:extLst>
        </cdr:cNvPr>
        <cdr:cNvSpPr/>
      </cdr:nvSpPr>
      <cdr:spPr>
        <a:xfrm xmlns:a="http://schemas.openxmlformats.org/drawingml/2006/main">
          <a:off x="693420" y="335281"/>
          <a:ext cx="2865120" cy="1356360"/>
        </a:xfrm>
        <a:custGeom xmlns:a="http://schemas.openxmlformats.org/drawingml/2006/main">
          <a:avLst/>
          <a:gdLst>
            <a:gd name="connsiteX0" fmla="*/ 0 w 2933700"/>
            <a:gd name="connsiteY0" fmla="*/ 1676400 h 1676400"/>
            <a:gd name="connsiteX1" fmla="*/ 1455420 w 2933700"/>
            <a:gd name="connsiteY1" fmla="*/ 259080 h 1676400"/>
            <a:gd name="connsiteX2" fmla="*/ 2933700 w 2933700"/>
            <a:gd name="connsiteY2" fmla="*/ 0 h 1676400"/>
            <a:gd name="connsiteX0" fmla="*/ 0 w 2933700"/>
            <a:gd name="connsiteY0" fmla="*/ 1676400 h 1676400"/>
            <a:gd name="connsiteX1" fmla="*/ 1379220 w 2933700"/>
            <a:gd name="connsiteY1" fmla="*/ 211635 h 1676400"/>
            <a:gd name="connsiteX2" fmla="*/ 2933700 w 2933700"/>
            <a:gd name="connsiteY2" fmla="*/ 0 h 1676400"/>
            <a:gd name="connsiteX0" fmla="*/ 0 w 2918460"/>
            <a:gd name="connsiteY0" fmla="*/ 1636862 h 1636862"/>
            <a:gd name="connsiteX1" fmla="*/ 1379220 w 2918460"/>
            <a:gd name="connsiteY1" fmla="*/ 172097 h 1636862"/>
            <a:gd name="connsiteX2" fmla="*/ 2918460 w 2918460"/>
            <a:gd name="connsiteY2" fmla="*/ 0 h 1636862"/>
            <a:gd name="connsiteX0" fmla="*/ 0 w 2918460"/>
            <a:gd name="connsiteY0" fmla="*/ 1651899 h 1651899"/>
            <a:gd name="connsiteX1" fmla="*/ 1379220 w 2918460"/>
            <a:gd name="connsiteY1" fmla="*/ 187134 h 1651899"/>
            <a:gd name="connsiteX2" fmla="*/ 2918460 w 2918460"/>
            <a:gd name="connsiteY2" fmla="*/ 15037 h 1651899"/>
            <a:gd name="connsiteX0" fmla="*/ 0 w 2865120"/>
            <a:gd name="connsiteY0" fmla="*/ 1611789 h 1611789"/>
            <a:gd name="connsiteX1" fmla="*/ 1379220 w 2865120"/>
            <a:gd name="connsiteY1" fmla="*/ 147024 h 1611789"/>
            <a:gd name="connsiteX2" fmla="*/ 2865120 w 2865120"/>
            <a:gd name="connsiteY2" fmla="*/ 46095 h 1611789"/>
            <a:gd name="connsiteX0" fmla="*/ 0 w 2865120"/>
            <a:gd name="connsiteY0" fmla="*/ 1569603 h 1569603"/>
            <a:gd name="connsiteX1" fmla="*/ 1318260 w 2865120"/>
            <a:gd name="connsiteY1" fmla="*/ 199729 h 1569603"/>
            <a:gd name="connsiteX2" fmla="*/ 2865120 w 2865120"/>
            <a:gd name="connsiteY2" fmla="*/ 3909 h 1569603"/>
            <a:gd name="connsiteX0" fmla="*/ 0 w 2865120"/>
            <a:gd name="connsiteY0" fmla="*/ 1565694 h 1565694"/>
            <a:gd name="connsiteX1" fmla="*/ 1303020 w 2865120"/>
            <a:gd name="connsiteY1" fmla="*/ 251173 h 1565694"/>
            <a:gd name="connsiteX2" fmla="*/ 2865120 w 2865120"/>
            <a:gd name="connsiteY2" fmla="*/ 0 h 156569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865120" h="1565694">
              <a:moveTo>
                <a:pt x="0" y="1565694"/>
              </a:moveTo>
              <a:cubicBezTo>
                <a:pt x="483235" y="996734"/>
                <a:pt x="825500" y="512122"/>
                <a:pt x="1303020" y="251173"/>
              </a:cubicBezTo>
              <a:cubicBezTo>
                <a:pt x="1780540" y="-9776"/>
                <a:pt x="2604770" y="7452"/>
                <a:pt x="2865120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6E1416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192E-1ACF-459C-AE6E-8ACFAEFA247F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C86E-C3AB-4F52-AEA6-28772D8CA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9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B71E6-DDA2-4D89-A194-729E17FF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6E26C1-1516-49F3-9CDE-A4A1B3484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B2F91-E8B7-4DE8-B0CD-961E4448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D52ED-C0AF-4404-BB55-D34F5302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7E9C3-3113-4876-990E-2B370849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7D5EF-A590-4A4B-9A59-46636AD9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7E45D2-DBDD-4E71-859E-9C44B1369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8069C-F96B-4418-B853-E9FD8B27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F8E19-DBF5-455F-8229-6CA27DE7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BEF01-301C-40C7-8B81-049FC13C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1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78B859-6722-4479-BCBB-D2E513669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AA5246-6547-4ECF-B9B6-CD51BBEB5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E89AD-4431-4741-BF72-902697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CFA245-EE9A-4582-A157-2F256CA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1A4EE0-E6CB-4C1F-A1DD-7D476018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3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88FEC-42FF-4D24-80DD-78947146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133E5-2422-4B6D-8F66-0356376E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00A815-A21F-4C6E-B287-857E35EF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163A8B-3CAD-4730-B119-DD39B3BD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47D2D-790E-41CC-A80F-8D38348C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8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94270-5A8E-42BD-86AD-CECFED1C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661449-12A4-4F02-A9DC-8973B97F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5481D1-4774-4659-A872-6582CC11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4F662-1EA9-437D-81CC-51291328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9EBE1-80DB-4512-8CEF-081053DC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2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11747-66D3-49E7-82F9-3DE8790A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B9CDD8-768F-4C16-965F-A6B26F9A6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5FFD7-2C28-4226-8684-D82774D76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6E85DE-1228-4407-97D0-3FB42395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B3291E-DF40-4CB9-BF2D-0E38D539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4F2189-A031-44BF-A6F8-A7038577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7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CEF43-CB24-4295-8584-EC43955C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596" y="365125"/>
            <a:ext cx="848279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07DA2F-1E6E-4258-9F15-6AF4FD06C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B13515-CCBC-42B1-95F3-525FB966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B26A77-DE87-4A4E-9274-6C6CB0FA6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0573B2-3CE7-485A-B7AC-FE56F808F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75104-DE09-4F34-8DB8-BA4AB986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D9247E-64D2-4D40-B315-1E9177F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1BC5F7-DA5B-4B99-8899-CBFAEA41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7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7E4A4-1D1E-4916-9E50-29404F46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E6802-42DC-4566-803D-FCDD1D63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9D152-0627-45F2-9470-6DAD41A2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A738A-9AE5-4D5F-9E33-C5930189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6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57605E-879C-4FAC-B10B-035F41B8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A922E5-7D18-45E8-BA5F-AD821F65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2AE887-5746-4F2D-B4D0-CF9F7056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4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5F836-DF71-4999-9F48-1063673D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19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5D471-9EE1-459D-A6FA-F8F0A46A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E4936A-0F86-42EB-907D-40DA623FB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48642"/>
            <a:ext cx="3932237" cy="2720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1DA59-AA2C-4783-B62E-895B38ED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79C42B-4FFF-40D4-81A8-0D0FC688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A8C380-192D-47F5-BFF8-9655A232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FEABA-984B-4A63-99A6-ED690E07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230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AF2085-5EAA-4669-AD1C-FAD593400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73D969-5B51-41CA-8915-CCB44B304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208B9-8FEA-4511-BB3B-0ED08FF6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BE8CE-83B6-40B8-A120-9E02005E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61DDC-9DC4-4671-AE5C-C561162B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tm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tmp"/><Relationship Id="rId25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mp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mp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40532B-ABAB-4D89-824D-0D7AF5F7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268" y="365125"/>
            <a:ext cx="727041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C6D665-BB1D-4A30-AE17-F5CE9F601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2D484-D1A7-4371-8056-624227A45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383E-8CF5-462F-BB00-FB7BB414D38A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70D37-5D9F-401B-ABC8-407C83F76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8DA08E-DF20-424B-8357-F8036480F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89CE-4A2A-440E-92EC-553E0E73C39E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9B1CCB-32E8-4FE7-A51C-52CD620146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1"/>
            <a:ext cx="2947725" cy="14214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71CC54-4C40-4E18-AF32-A987CDDC6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9" y="1841224"/>
            <a:ext cx="579170" cy="502964"/>
          </a:xfrm>
          <a:prstGeom prst="rect">
            <a:avLst/>
          </a:prstGeom>
        </p:spPr>
      </p:pic>
      <p:pic>
        <p:nvPicPr>
          <p:cNvPr id="17" name="Image 16" descr="Une image contenant plante&#10;&#10;Description générée automatiquement">
            <a:extLst>
              <a:ext uri="{FF2B5EF4-FFF2-40B4-BE49-F238E27FC236}">
                <a16:creationId xmlns:a16="http://schemas.microsoft.com/office/drawing/2014/main" id="{FE591C4C-67FF-446D-B8F5-C6EA95CE7B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" y="2685890"/>
            <a:ext cx="460050" cy="6298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08059EE-057D-4E83-84E8-869955DA1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" y="3657422"/>
            <a:ext cx="717959" cy="681607"/>
          </a:xfrm>
          <a:prstGeom prst="rect">
            <a:avLst/>
          </a:prstGeom>
        </p:spPr>
      </p:pic>
      <p:pic>
        <p:nvPicPr>
          <p:cNvPr id="21" name="Image 20" descr="Une image contenant insecte&#10;&#10;Description générée automatiquement">
            <a:extLst>
              <a:ext uri="{FF2B5EF4-FFF2-40B4-BE49-F238E27FC236}">
                <a16:creationId xmlns:a16="http://schemas.microsoft.com/office/drawing/2014/main" id="{CBDB4F13-B3F0-443A-83A6-EBCDD1F9E2F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6" y="4680731"/>
            <a:ext cx="563929" cy="876376"/>
          </a:xfrm>
          <a:prstGeom prst="rect">
            <a:avLst/>
          </a:prstGeom>
        </p:spPr>
      </p:pic>
      <p:pic>
        <p:nvPicPr>
          <p:cNvPr id="23" name="Image 22" descr="Une image contenant texte, matériel&#10;&#10;Description générée automatiquement">
            <a:extLst>
              <a:ext uri="{FF2B5EF4-FFF2-40B4-BE49-F238E27FC236}">
                <a16:creationId xmlns:a16="http://schemas.microsoft.com/office/drawing/2014/main" id="{2A3CE632-ACFC-46A9-98FE-D65C0C972C2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" y="5898809"/>
            <a:ext cx="571550" cy="5563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6DAD05B-EA76-4EC2-8D69-6B62841D571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29212" y="6173432"/>
            <a:ext cx="589914" cy="5899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7" name="Image 26" descr="Une image contenant crépuscule, lampe, sombre&#10;&#10;Description générée automatiquement">
            <a:extLst>
              <a:ext uri="{FF2B5EF4-FFF2-40B4-BE49-F238E27FC236}">
                <a16:creationId xmlns:a16="http://schemas.microsoft.com/office/drawing/2014/main" id="{12EAFE88-1535-4D3C-A045-12542EF2875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16" y="6520168"/>
            <a:ext cx="733436" cy="33783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729353F-4D93-44A6-B547-6EC911B60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536" t="19764" r="4300" b="20329"/>
          <a:stretch/>
        </p:blipFill>
        <p:spPr>
          <a:xfrm flipH="1">
            <a:off x="3602759" y="6414522"/>
            <a:ext cx="435841" cy="40013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1106E8C-FB2D-4501-BA3C-E3FD6F270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9699" r="6212" b="19056"/>
          <a:stretch/>
        </p:blipFill>
        <p:spPr>
          <a:xfrm flipH="1">
            <a:off x="7526946" y="6398887"/>
            <a:ext cx="676406" cy="44170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8C87043-2352-45B5-B990-BA10D984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336" t="17671" r="10520" b="14682"/>
          <a:stretch/>
        </p:blipFill>
        <p:spPr>
          <a:xfrm>
            <a:off x="8764510" y="6498743"/>
            <a:ext cx="350958" cy="32603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C94E439-481A-4057-A006-396B4D461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655"/>
          <a:stretch/>
        </p:blipFill>
        <p:spPr>
          <a:xfrm flipH="1">
            <a:off x="11724335" y="6498743"/>
            <a:ext cx="380941" cy="25557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2AF48B1-3E8B-4706-956D-5AB9ECC918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78" y="23813"/>
            <a:ext cx="1692924" cy="7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2BE7B-986E-4B77-846B-F184B763F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>
                <a:effectLst/>
                <a:latin typeface="Berlin Sans FB" panose="020E0602020502020306" pitchFamily="34" charset="0"/>
                <a:ea typeface="Calibri" panose="020F0502020204030204" pitchFamily="34" charset="0"/>
              </a:rPr>
              <a:t>Les procédés de transformation</a:t>
            </a:r>
            <a:endParaRPr lang="fr-FR" sz="7200" dirty="0">
              <a:latin typeface="Berlin Sans FB" panose="020E0602020502020306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1979B1-C816-4913-9469-86B8EB64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85000" lnSpcReduction="20000"/>
          </a:bodyPr>
          <a:lstStyle/>
          <a:p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potentiel d’amélioration de l’efficacité alimentaire des protéines</a:t>
            </a:r>
          </a:p>
          <a:p>
            <a:endParaRPr lang="fr-FR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Patrick Carré </a:t>
            </a:r>
            <a:r>
              <a:rPr lang="fr-FR" sz="3600" dirty="0">
                <a:latin typeface="Calibri" panose="020F0502020204030204" pitchFamily="34" charset="0"/>
              </a:rPr>
              <a:t>			</a:t>
            </a:r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Terres Inovia</a:t>
            </a:r>
          </a:p>
          <a:p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p.carre@terresinovia.fr</a:t>
            </a:r>
            <a:endParaRPr lang="fr-F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4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DF90A-96E9-4277-A303-C5B718AE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268" y="365125"/>
            <a:ext cx="7124652" cy="12811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L’autonomie protéique : une question de concentration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D64AE62-D6D7-402F-8CB4-66A26FEBD13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918252"/>
              </p:ext>
            </p:extLst>
          </p:nvPr>
        </p:nvGraphicFramePr>
        <p:xfrm>
          <a:off x="4480306" y="1813940"/>
          <a:ext cx="6889749" cy="410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35F8F38-A801-4981-9182-7B070C6BF49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335186"/>
              </p:ext>
            </p:extLst>
          </p:nvPr>
        </p:nvGraphicFramePr>
        <p:xfrm>
          <a:off x="1046988" y="1646238"/>
          <a:ext cx="27813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40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FAE5C-BD05-4044-B764-C65B3F16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Teneur en protéines et balance commerciale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89CFF75-A98F-439C-98E3-4EDF014C169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810584"/>
              </p:ext>
            </p:extLst>
          </p:nvPr>
        </p:nvGraphicFramePr>
        <p:xfrm>
          <a:off x="1676400" y="1646238"/>
          <a:ext cx="10271760" cy="521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7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0AB51-FE46-45F8-AEBF-AA4EE41A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décorticage des oléagineux: un moyen d’accroitre la concentration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EB2A31-DB89-4A13-83F0-AD90F03A6CC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1906014"/>
              </p:ext>
            </p:extLst>
          </p:nvPr>
        </p:nvGraphicFramePr>
        <p:xfrm>
          <a:off x="7645000" y="3740858"/>
          <a:ext cx="4541284" cy="273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F35AA1C-C8D6-4BD6-BD59-C1A15162C83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80661"/>
              </p:ext>
            </p:extLst>
          </p:nvPr>
        </p:nvGraphicFramePr>
        <p:xfrm>
          <a:off x="4374950" y="1646238"/>
          <a:ext cx="4547000" cy="273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4B7721A1-A51A-48F7-A248-EA103D80C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86" t="8543" r="10182" b="-1060"/>
          <a:stretch/>
        </p:blipFill>
        <p:spPr>
          <a:xfrm>
            <a:off x="1266447" y="3274290"/>
            <a:ext cx="3565535" cy="27332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36F0E06-8C67-4452-AEE6-80EDE9E87550}"/>
              </a:ext>
            </a:extLst>
          </p:cNvPr>
          <p:cNvSpPr txBox="1"/>
          <p:nvPr/>
        </p:nvSpPr>
        <p:spPr>
          <a:xfrm>
            <a:off x="4019910" y="4487031"/>
            <a:ext cx="17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33 </a:t>
            </a:r>
            <a:r>
              <a:rPr lang="fr-FR" sz="1400" dirty="0">
                <a:sym typeface="Wingdings" panose="05000000000000000000" pitchFamily="2" charset="2"/>
              </a:rPr>
              <a:t> 42 %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9EB5025-762F-4684-8BF4-6E9AAAC9BC47}"/>
              </a:ext>
            </a:extLst>
          </p:cNvPr>
          <p:cNvSpPr txBox="1"/>
          <p:nvPr/>
        </p:nvSpPr>
        <p:spPr>
          <a:xfrm>
            <a:off x="7645000" y="2844263"/>
            <a:ext cx="17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27 </a:t>
            </a:r>
            <a:r>
              <a:rPr lang="fr-FR" sz="1400" dirty="0">
                <a:sym typeface="Wingdings" panose="05000000000000000000" pitchFamily="2" charset="2"/>
              </a:rPr>
              <a:t> 46 %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BEE089-F6FF-4F1B-9055-BFAB0AB76C78}"/>
              </a:ext>
            </a:extLst>
          </p:cNvPr>
          <p:cNvSpPr txBox="1"/>
          <p:nvPr/>
        </p:nvSpPr>
        <p:spPr>
          <a:xfrm>
            <a:off x="10797397" y="5853662"/>
            <a:ext cx="17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44 </a:t>
            </a:r>
            <a:r>
              <a:rPr lang="fr-FR" sz="1400" dirty="0">
                <a:sym typeface="Wingdings" panose="05000000000000000000" pitchFamily="2" charset="2"/>
              </a:rPr>
              <a:t> 48 %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98B8E3-7B35-4625-9635-F4808A7E596D}"/>
              </a:ext>
            </a:extLst>
          </p:cNvPr>
          <p:cNvSpPr txBox="1"/>
          <p:nvPr/>
        </p:nvSpPr>
        <p:spPr>
          <a:xfrm>
            <a:off x="1354345" y="2113922"/>
            <a:ext cx="324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Composition des tourteaux industriels</a:t>
            </a:r>
          </a:p>
        </p:txBody>
      </p:sp>
    </p:spTree>
    <p:extLst>
      <p:ext uri="{BB962C8B-B14F-4D97-AF65-F5344CB8AC3E}">
        <p14:creationId xmlns:p14="http://schemas.microsoft.com/office/powerpoint/2010/main" val="40438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DB67A-CBB4-4C59-A8AC-AF860963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Teneur en huile résiduelle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7B3050-298A-4BDB-B96E-92BA4EB9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853" y="3008312"/>
            <a:ext cx="1726415" cy="257333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Cas des tourteaux </a:t>
            </a:r>
            <a:r>
              <a:rPr lang="fr-FR" dirty="0" err="1"/>
              <a:t>expellers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7E67F4F-000B-442C-B4B9-1F1E437A1DE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7835708"/>
              </p:ext>
            </p:extLst>
          </p:nvPr>
        </p:nvGraphicFramePr>
        <p:xfrm>
          <a:off x="3546764" y="1743075"/>
          <a:ext cx="787371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2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2F43C-5C6F-4864-B672-5215CF66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Efficacité alimentaire des protéines : colza de commodité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CE98AE4-A460-4ED4-92F0-6013F0EDC24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460756"/>
              </p:ext>
            </p:extLst>
          </p:nvPr>
        </p:nvGraphicFramePr>
        <p:xfrm>
          <a:off x="1110615" y="2475815"/>
          <a:ext cx="4985385" cy="41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409B92F-B0E2-4BDE-ACB2-5DF915C9BD77}"/>
              </a:ext>
            </a:extLst>
          </p:cNvPr>
          <p:cNvSpPr txBox="1"/>
          <p:nvPr/>
        </p:nvSpPr>
        <p:spPr>
          <a:xfrm>
            <a:off x="1864994" y="1690236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Quantité de Lysine digestible dans le tourteau de colza selon sa solubilité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0C1246A-E998-45F6-B59C-335A267509C0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298664"/>
              </p:ext>
            </p:extLst>
          </p:nvPr>
        </p:nvGraphicFramePr>
        <p:xfrm>
          <a:off x="6362701" y="2351990"/>
          <a:ext cx="547342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F1740B5-C8C0-47A1-93BB-2830ADAB7E3A}"/>
              </a:ext>
            </a:extLst>
          </p:cNvPr>
          <p:cNvSpPr txBox="1"/>
          <p:nvPr/>
        </p:nvSpPr>
        <p:spPr>
          <a:xfrm>
            <a:off x="6792473" y="1646238"/>
            <a:ext cx="5043654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Observatoire qualite tourteau 2003-2017 </a:t>
            </a:r>
            <a:br>
              <a:rPr lang="fr-FR" dirty="0"/>
            </a:br>
            <a:r>
              <a:rPr lang="fr-FR" dirty="0"/>
              <a:t>(Terres </a:t>
            </a:r>
            <a:r>
              <a:rPr lang="fr-FR" dirty="0" err="1"/>
              <a:t>Univia</a:t>
            </a:r>
            <a:r>
              <a:rPr lang="fr-FR" dirty="0"/>
              <a:t>) </a:t>
            </a:r>
          </a:p>
          <a:p>
            <a:pPr algn="ctr"/>
            <a:r>
              <a:rPr lang="fr-FR" sz="1050" dirty="0"/>
              <a:t>Chaque carré représente un site de production et les barres : les écarts-type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AA451F-A300-4A98-91F5-28E5FBF5A8ED}"/>
              </a:ext>
            </a:extLst>
          </p:cNvPr>
          <p:cNvSpPr/>
          <p:nvPr/>
        </p:nvSpPr>
        <p:spPr>
          <a:xfrm>
            <a:off x="4105275" y="3622464"/>
            <a:ext cx="360000" cy="360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3FDE3A-B030-46B0-B696-1D1C1A367254}"/>
              </a:ext>
            </a:extLst>
          </p:cNvPr>
          <p:cNvSpPr txBox="1"/>
          <p:nvPr/>
        </p:nvSpPr>
        <p:spPr>
          <a:xfrm>
            <a:off x="9079315" y="6123543"/>
            <a:ext cx="269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20-25% de perte de lysine</a:t>
            </a:r>
          </a:p>
        </p:txBody>
      </p:sp>
    </p:spTree>
    <p:extLst>
      <p:ext uri="{BB962C8B-B14F-4D97-AF65-F5344CB8AC3E}">
        <p14:creationId xmlns:p14="http://schemas.microsoft.com/office/powerpoint/2010/main" val="27228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7D1C9-8DFC-42DA-A2CA-D62D15F7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518" y="193675"/>
            <a:ext cx="7270410" cy="1281113"/>
          </a:xfrm>
        </p:spPr>
        <p:txBody>
          <a:bodyPr>
            <a:normAutofit fontScale="90000"/>
          </a:bodyPr>
          <a:lstStyle/>
          <a:p>
            <a:r>
              <a:rPr lang="fr-FR" dirty="0"/>
              <a:t>Réduire la dégradabilité ruminale des protéines de légumineuses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E6C3A80-9892-487D-9234-70A9EA822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367069"/>
              </p:ext>
            </p:extLst>
          </p:nvPr>
        </p:nvGraphicFramePr>
        <p:xfrm>
          <a:off x="1304925" y="2511425"/>
          <a:ext cx="630936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43379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915461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18622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dirty="0"/>
                        <a:t>Graine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Crue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PDIA/MAT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2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Féverole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72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Lupin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46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Soja (fèves)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0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Soja (tourteau 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3084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ED18DB6-6877-4FB2-872B-3AE09F4D4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811146"/>
              </p:ext>
            </p:extLst>
          </p:nvPr>
        </p:nvGraphicFramePr>
        <p:xfrm>
          <a:off x="1304925" y="2511425"/>
          <a:ext cx="10515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43379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915461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18622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114020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374709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dirty="0"/>
                        <a:t>Graine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Crue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Toastée / Extrudée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15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PDIA/MAT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PDIA/MAT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2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Féverole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72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Lupin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46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Soja (fèves)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0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Soja (tourteau 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3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4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BEF1-A181-4AC4-AA3B-A8D1A552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Réduire les facteurs antinutritionnels sans surcuisson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ED675-0C72-49F5-B880-89BEC40E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8375" cy="7461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Cas du soja : les facteurs antitrypsiques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4D1385-E35B-4D5F-B9A9-59F92715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1" y="2338388"/>
            <a:ext cx="4681254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E669699-7332-48F3-A77B-CA1E7A4EE4B3}"/>
              </a:ext>
            </a:extLst>
          </p:cNvPr>
          <p:cNvSpPr/>
          <p:nvPr/>
        </p:nvSpPr>
        <p:spPr>
          <a:xfrm>
            <a:off x="2276475" y="3362325"/>
            <a:ext cx="2781300" cy="1943100"/>
          </a:xfrm>
          <a:custGeom>
            <a:avLst/>
            <a:gdLst>
              <a:gd name="connsiteX0" fmla="*/ 0 w 2781300"/>
              <a:gd name="connsiteY0" fmla="*/ 1943100 h 1943100"/>
              <a:gd name="connsiteX1" fmla="*/ 1504950 w 2781300"/>
              <a:gd name="connsiteY1" fmla="*/ 1571625 h 1943100"/>
              <a:gd name="connsiteX2" fmla="*/ 2781300 w 2781300"/>
              <a:gd name="connsiteY2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1943100">
                <a:moveTo>
                  <a:pt x="0" y="1943100"/>
                </a:moveTo>
                <a:cubicBezTo>
                  <a:pt x="520700" y="1919287"/>
                  <a:pt x="1041400" y="1895475"/>
                  <a:pt x="1504950" y="1571625"/>
                </a:cubicBezTo>
                <a:cubicBezTo>
                  <a:pt x="1968500" y="1247775"/>
                  <a:pt x="2374900" y="623887"/>
                  <a:pt x="2781300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A55BC22-B0B5-4064-B841-752DF6BE31C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4590401"/>
              </p:ext>
            </p:extLst>
          </p:nvPr>
        </p:nvGraphicFramePr>
        <p:xfrm>
          <a:off x="6448427" y="2338388"/>
          <a:ext cx="5582714" cy="397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59C30DD0-5404-43BB-8167-24DCDB72FB1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5819" y="5006954"/>
            <a:ext cx="252000" cy="21786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B96A1D4-546F-4205-ACCC-C429D6177035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5677" y="4596135"/>
            <a:ext cx="151183" cy="5410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0D9B643-2AF7-4A96-8895-C06F3E5AA7CB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7994" y="4508138"/>
            <a:ext cx="252000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42572-E4B3-445F-A4B6-1C5AAD2D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Activité Terres Inovia sur les procédés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DB8C9-66AD-49AA-91BB-66C1237E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43900" cy="435133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Thèse sur l’extraction mécanique des produits bien décortiqués</a:t>
            </a:r>
          </a:p>
          <a:p>
            <a:pPr lvl="1"/>
            <a:r>
              <a:rPr lang="fr-FR" sz="2000" dirty="0"/>
              <a:t>Agriculture biologique </a:t>
            </a:r>
            <a:r>
              <a:rPr lang="fr-FR" sz="2000" dirty="0">
                <a:sym typeface="Wingdings" panose="05000000000000000000" pitchFamily="2" charset="2"/>
              </a:rPr>
              <a:t> besoin de protéines concentrées (fin dérogation 5% ingrédients non AB)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Nouvelle approche théorique basée sur les notions plasticité/compressibilité et génération de pression</a:t>
            </a:r>
          </a:p>
          <a:p>
            <a:r>
              <a:rPr lang="fr-FR" sz="2400" dirty="0">
                <a:sym typeface="Wingdings" panose="05000000000000000000" pitchFamily="2" charset="2"/>
              </a:rPr>
              <a:t>Elucider la cause des phénomènes d’adhésion des coques de tournesol aux amandes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Possibilité de produite du tourteau à 50% de protéines sans huile dans les coques</a:t>
            </a:r>
          </a:p>
          <a:p>
            <a:r>
              <a:rPr lang="fr-FR" sz="2400" dirty="0">
                <a:sym typeface="Wingdings" panose="05000000000000000000" pitchFamily="2" charset="2"/>
              </a:rPr>
              <a:t>Diagnostic soja : leviers pour des tourteaux moins riches en huile et des protéines plus digestes.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Etude de la cuisson en conditions industrielles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Paramètres impactant l’effet d’échelle </a:t>
            </a:r>
          </a:p>
          <a:p>
            <a:pPr lvl="1"/>
            <a:endParaRPr lang="fr-FR" sz="20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5E2B2D8-21EB-4BCA-B872-DC3FD47B7D94}"/>
              </a:ext>
            </a:extLst>
          </p:cNvPr>
          <p:cNvGrpSpPr/>
          <p:nvPr/>
        </p:nvGrpSpPr>
        <p:grpSpPr>
          <a:xfrm>
            <a:off x="8353425" y="2201046"/>
            <a:ext cx="3302232" cy="762001"/>
            <a:chOff x="2013586" y="1826084"/>
            <a:chExt cx="6721340" cy="2053397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D1C3BA8-1398-4AA2-B556-808C2F975D26}"/>
                </a:ext>
              </a:extLst>
            </p:cNvPr>
            <p:cNvSpPr/>
            <p:nvPr/>
          </p:nvSpPr>
          <p:spPr>
            <a:xfrm>
              <a:off x="2013586" y="2464594"/>
              <a:ext cx="982885" cy="1110638"/>
            </a:xfrm>
            <a:custGeom>
              <a:avLst/>
              <a:gdLst>
                <a:gd name="connsiteX0" fmla="*/ 0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984959 w 3984959"/>
                <a:gd name="connsiteY2" fmla="*/ 0 h 2852487"/>
                <a:gd name="connsiteX3" fmla="*/ 3984959 w 3984959"/>
                <a:gd name="connsiteY3" fmla="*/ 2852487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409951 w 3984959"/>
                <a:gd name="connsiteY2" fmla="*/ 0 h 2852487"/>
                <a:gd name="connsiteX3" fmla="*/ 3984959 w 3984959"/>
                <a:gd name="connsiteY3" fmla="*/ 0 h 2852487"/>
                <a:gd name="connsiteX4" fmla="*/ 3984959 w 3984959"/>
                <a:gd name="connsiteY4" fmla="*/ 2852487 h 2852487"/>
                <a:gd name="connsiteX5" fmla="*/ 0 w 3984959"/>
                <a:gd name="connsiteY5" fmla="*/ 2852487 h 2852487"/>
                <a:gd name="connsiteX6" fmla="*/ 0 w 3984959"/>
                <a:gd name="connsiteY6" fmla="*/ 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6" fmla="*/ 3501391 w 3984959"/>
                <a:gd name="connsiteY6" fmla="*/ 9144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1300164 w 3984959"/>
                <a:gd name="connsiteY3" fmla="*/ 2850356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6" fmla="*/ 2043114 w 3984959"/>
                <a:gd name="connsiteY6" fmla="*/ 0 h 2852487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043114 w 3984959"/>
                <a:gd name="connsiteY7" fmla="*/ 0 h 2852738"/>
                <a:gd name="connsiteX0" fmla="*/ 2481648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043114 w 3984959"/>
                <a:gd name="connsiteY7" fmla="*/ 0 h 2852738"/>
                <a:gd name="connsiteX0" fmla="*/ 2481648 w 3984959"/>
                <a:gd name="connsiteY0" fmla="*/ 3022 h 2853378"/>
                <a:gd name="connsiteX1" fmla="*/ 3984959 w 3984959"/>
                <a:gd name="connsiteY1" fmla="*/ 640 h 2853378"/>
                <a:gd name="connsiteX2" fmla="*/ 3984959 w 3984959"/>
                <a:gd name="connsiteY2" fmla="*/ 2853127 h 2853378"/>
                <a:gd name="connsiteX3" fmla="*/ 1300164 w 3984959"/>
                <a:gd name="connsiteY3" fmla="*/ 2850996 h 2853378"/>
                <a:gd name="connsiteX4" fmla="*/ 721520 w 3984959"/>
                <a:gd name="connsiteY4" fmla="*/ 2853378 h 2853378"/>
                <a:gd name="connsiteX5" fmla="*/ 0 w 3984959"/>
                <a:gd name="connsiteY5" fmla="*/ 2853127 h 2853378"/>
                <a:gd name="connsiteX6" fmla="*/ 0 w 3984959"/>
                <a:gd name="connsiteY6" fmla="*/ 640 h 2853378"/>
                <a:gd name="connsiteX7" fmla="*/ 1743765 w 3984959"/>
                <a:gd name="connsiteY7" fmla="*/ 0 h 2853378"/>
                <a:gd name="connsiteX8" fmla="*/ 2043114 w 3984959"/>
                <a:gd name="connsiteY8" fmla="*/ 640 h 2853378"/>
                <a:gd name="connsiteX0" fmla="*/ 2481648 w 3984959"/>
                <a:gd name="connsiteY0" fmla="*/ 3022 h 2853378"/>
                <a:gd name="connsiteX1" fmla="*/ 3984959 w 3984959"/>
                <a:gd name="connsiteY1" fmla="*/ 640 h 2853378"/>
                <a:gd name="connsiteX2" fmla="*/ 3984959 w 3984959"/>
                <a:gd name="connsiteY2" fmla="*/ 2853127 h 2853378"/>
                <a:gd name="connsiteX3" fmla="*/ 1300164 w 3984959"/>
                <a:gd name="connsiteY3" fmla="*/ 2850996 h 2853378"/>
                <a:gd name="connsiteX4" fmla="*/ 721520 w 3984959"/>
                <a:gd name="connsiteY4" fmla="*/ 2853378 h 2853378"/>
                <a:gd name="connsiteX5" fmla="*/ 0 w 3984959"/>
                <a:gd name="connsiteY5" fmla="*/ 2853127 h 2853378"/>
                <a:gd name="connsiteX6" fmla="*/ 0 w 3984959"/>
                <a:gd name="connsiteY6" fmla="*/ 640 h 2853378"/>
                <a:gd name="connsiteX7" fmla="*/ 1743765 w 3984959"/>
                <a:gd name="connsiteY7" fmla="*/ 0 h 285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959" h="2853378">
                  <a:moveTo>
                    <a:pt x="2481648" y="3022"/>
                  </a:moveTo>
                  <a:lnTo>
                    <a:pt x="3984959" y="640"/>
                  </a:lnTo>
                  <a:lnTo>
                    <a:pt x="3984959" y="2853127"/>
                  </a:lnTo>
                  <a:lnTo>
                    <a:pt x="1300164" y="2850996"/>
                  </a:lnTo>
                  <a:lnTo>
                    <a:pt x="721520" y="2853378"/>
                  </a:lnTo>
                  <a:lnTo>
                    <a:pt x="0" y="2853127"/>
                  </a:lnTo>
                  <a:lnTo>
                    <a:pt x="0" y="640"/>
                  </a:lnTo>
                  <a:lnTo>
                    <a:pt x="174376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291D027F-6690-4B6C-AD2A-77E4A4620AF6}"/>
                </a:ext>
              </a:extLst>
            </p:cNvPr>
            <p:cNvCxnSpPr/>
            <p:nvPr/>
          </p:nvCxnSpPr>
          <p:spPr>
            <a:xfrm>
              <a:off x="2531078" y="2164079"/>
              <a:ext cx="8318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4F5E21-B7DB-470B-8272-74A9D06CF609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58" y="3862728"/>
              <a:ext cx="7077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400BC18-1AC3-4B1A-B134-576E045E3ECE}"/>
                </a:ext>
              </a:extLst>
            </p:cNvPr>
            <p:cNvSpPr/>
            <p:nvPr/>
          </p:nvSpPr>
          <p:spPr>
            <a:xfrm>
              <a:off x="2425535" y="2464842"/>
              <a:ext cx="196230" cy="479500"/>
            </a:xfrm>
            <a:custGeom>
              <a:avLst/>
              <a:gdLst>
                <a:gd name="connsiteX0" fmla="*/ 927100 w 927100"/>
                <a:gd name="connsiteY0" fmla="*/ 0 h 1231900"/>
                <a:gd name="connsiteX1" fmla="*/ 520700 w 927100"/>
                <a:gd name="connsiteY1" fmla="*/ 361950 h 1231900"/>
                <a:gd name="connsiteX2" fmla="*/ 0 w 927100"/>
                <a:gd name="connsiteY2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1231900">
                  <a:moveTo>
                    <a:pt x="927100" y="0"/>
                  </a:moveTo>
                  <a:cubicBezTo>
                    <a:pt x="801158" y="78316"/>
                    <a:pt x="675217" y="156633"/>
                    <a:pt x="520700" y="361950"/>
                  </a:cubicBezTo>
                  <a:cubicBezTo>
                    <a:pt x="366183" y="567267"/>
                    <a:pt x="183091" y="899583"/>
                    <a:pt x="0" y="12319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A17F291-3C3B-413D-93DE-40912A34B32A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2162103" y="3577084"/>
              <a:ext cx="12566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A2B72-8652-4282-8C69-33E01BF9453E}"/>
                </a:ext>
              </a:extLst>
            </p:cNvPr>
            <p:cNvSpPr/>
            <p:nvPr/>
          </p:nvSpPr>
          <p:spPr>
            <a:xfrm>
              <a:off x="2162103" y="2981417"/>
              <a:ext cx="189510" cy="595668"/>
            </a:xfrm>
            <a:custGeom>
              <a:avLst/>
              <a:gdLst>
                <a:gd name="connsiteX0" fmla="*/ 0 w 895350"/>
                <a:gd name="connsiteY0" fmla="*/ 1530350 h 1530350"/>
                <a:gd name="connsiteX1" fmla="*/ 279400 w 895350"/>
                <a:gd name="connsiteY1" fmla="*/ 1244600 h 1530350"/>
                <a:gd name="connsiteX2" fmla="*/ 895350 w 895350"/>
                <a:gd name="connsiteY2" fmla="*/ 0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530350">
                  <a:moveTo>
                    <a:pt x="0" y="1530350"/>
                  </a:moveTo>
                  <a:cubicBezTo>
                    <a:pt x="65087" y="1515004"/>
                    <a:pt x="130175" y="1499658"/>
                    <a:pt x="279400" y="1244600"/>
                  </a:cubicBezTo>
                  <a:cubicBezTo>
                    <a:pt x="428625" y="989542"/>
                    <a:pt x="661987" y="494771"/>
                    <a:pt x="89535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AAD28A2F-AAF3-4207-A5EE-6D6A7D457D77}"/>
                </a:ext>
              </a:extLst>
            </p:cNvPr>
            <p:cNvSpPr/>
            <p:nvPr/>
          </p:nvSpPr>
          <p:spPr>
            <a:xfrm>
              <a:off x="2065898" y="2165756"/>
              <a:ext cx="465472" cy="1696972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101515"/>
                <a:gd name="connsiteY0" fmla="*/ 3569369 h 4300218"/>
                <a:gd name="connsiteX1" fmla="*/ 433137 w 2101515"/>
                <a:gd name="connsiteY1" fmla="*/ 4235116 h 4300218"/>
                <a:gd name="connsiteX2" fmla="*/ 1299410 w 2101515"/>
                <a:gd name="connsiteY2" fmla="*/ 2149643 h 4300218"/>
                <a:gd name="connsiteX3" fmla="*/ 2101515 w 2101515"/>
                <a:gd name="connsiteY3" fmla="*/ 0 h 43002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99146"/>
                <a:gd name="connsiteY0" fmla="*/ 3628901 h 4359750"/>
                <a:gd name="connsiteX1" fmla="*/ 433137 w 2199146"/>
                <a:gd name="connsiteY1" fmla="*/ 4294648 h 4359750"/>
                <a:gd name="connsiteX2" fmla="*/ 1299410 w 2199146"/>
                <a:gd name="connsiteY2" fmla="*/ 2209175 h 4359750"/>
                <a:gd name="connsiteX3" fmla="*/ 2199146 w 2199146"/>
                <a:gd name="connsiteY3" fmla="*/ 0 h 43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146" h="4359750">
                  <a:moveTo>
                    <a:pt x="0" y="3628901"/>
                  </a:moveTo>
                  <a:cubicBezTo>
                    <a:pt x="108284" y="4080085"/>
                    <a:pt x="216569" y="4531269"/>
                    <a:pt x="433137" y="4294648"/>
                  </a:cubicBezTo>
                  <a:cubicBezTo>
                    <a:pt x="649705" y="4058027"/>
                    <a:pt x="1005075" y="2924950"/>
                    <a:pt x="1299410" y="2209175"/>
                  </a:cubicBezTo>
                  <a:cubicBezTo>
                    <a:pt x="1593745" y="1493400"/>
                    <a:pt x="1917072" y="182145"/>
                    <a:pt x="219914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4F7D7F4-ACAA-4B1A-8101-22BC2117235B}"/>
                </a:ext>
              </a:extLst>
            </p:cNvPr>
            <p:cNvSpPr/>
            <p:nvPr/>
          </p:nvSpPr>
          <p:spPr>
            <a:xfrm>
              <a:off x="2205325" y="2163865"/>
              <a:ext cx="519333" cy="1699475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406315"/>
                <a:gd name="connsiteY0" fmla="*/ 4298956 h 4298956"/>
                <a:gd name="connsiteX1" fmla="*/ 866273 w 2406315"/>
                <a:gd name="connsiteY1" fmla="*/ 2213483 h 4298956"/>
                <a:gd name="connsiteX2" fmla="*/ 1668378 w 2406315"/>
                <a:gd name="connsiteY2" fmla="*/ 63840 h 4298956"/>
                <a:gd name="connsiteX3" fmla="*/ 2406315 w 2406315"/>
                <a:gd name="connsiteY3" fmla="*/ 777714 h 4298956"/>
                <a:gd name="connsiteX0" fmla="*/ 0 w 2501565"/>
                <a:gd name="connsiteY0" fmla="*/ 4375156 h 4375156"/>
                <a:gd name="connsiteX1" fmla="*/ 961523 w 2501565"/>
                <a:gd name="connsiteY1" fmla="*/ 2213483 h 4375156"/>
                <a:gd name="connsiteX2" fmla="*/ 1763628 w 2501565"/>
                <a:gd name="connsiteY2" fmla="*/ 63840 h 4375156"/>
                <a:gd name="connsiteX3" fmla="*/ 2501565 w 2501565"/>
                <a:gd name="connsiteY3" fmla="*/ 777714 h 4375156"/>
                <a:gd name="connsiteX0" fmla="*/ 0 w 2506327"/>
                <a:gd name="connsiteY0" fmla="*/ 4360868 h 4360868"/>
                <a:gd name="connsiteX1" fmla="*/ 966285 w 2506327"/>
                <a:gd name="connsiteY1" fmla="*/ 2213483 h 4360868"/>
                <a:gd name="connsiteX2" fmla="*/ 1768390 w 2506327"/>
                <a:gd name="connsiteY2" fmla="*/ 63840 h 4360868"/>
                <a:gd name="connsiteX3" fmla="*/ 2506327 w 2506327"/>
                <a:gd name="connsiteY3" fmla="*/ 777714 h 4360868"/>
                <a:gd name="connsiteX0" fmla="*/ 0 w 2506327"/>
                <a:gd name="connsiteY0" fmla="*/ 4365630 h 4365630"/>
                <a:gd name="connsiteX1" fmla="*/ 966285 w 2506327"/>
                <a:gd name="connsiteY1" fmla="*/ 2213483 h 4365630"/>
                <a:gd name="connsiteX2" fmla="*/ 1768390 w 2506327"/>
                <a:gd name="connsiteY2" fmla="*/ 63840 h 4365630"/>
                <a:gd name="connsiteX3" fmla="*/ 2506327 w 2506327"/>
                <a:gd name="connsiteY3" fmla="*/ 777714 h 4365630"/>
                <a:gd name="connsiteX0" fmla="*/ 0 w 2453616"/>
                <a:gd name="connsiteY0" fmla="*/ 4366180 h 4366180"/>
                <a:gd name="connsiteX1" fmla="*/ 966285 w 2453616"/>
                <a:gd name="connsiteY1" fmla="*/ 2214033 h 4366180"/>
                <a:gd name="connsiteX2" fmla="*/ 1768390 w 2453616"/>
                <a:gd name="connsiteY2" fmla="*/ 64390 h 4366180"/>
                <a:gd name="connsiteX3" fmla="*/ 2453616 w 2453616"/>
                <a:gd name="connsiteY3" fmla="*/ 772143 h 436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616" h="4366180">
                  <a:moveTo>
                    <a:pt x="0" y="4366180"/>
                  </a:moveTo>
                  <a:cubicBezTo>
                    <a:pt x="216568" y="4129559"/>
                    <a:pt x="671553" y="2930998"/>
                    <a:pt x="966285" y="2214033"/>
                  </a:cubicBezTo>
                  <a:cubicBezTo>
                    <a:pt x="1261017" y="1497068"/>
                    <a:pt x="1511716" y="303685"/>
                    <a:pt x="1768390" y="64390"/>
                  </a:cubicBezTo>
                  <a:cubicBezTo>
                    <a:pt x="2025064" y="-174905"/>
                    <a:pt x="2212984" y="295558"/>
                    <a:pt x="2453616" y="77214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3FFEDFD4-1015-4260-8A66-7EDC1938E961}"/>
                </a:ext>
              </a:extLst>
            </p:cNvPr>
            <p:cNvGrpSpPr/>
            <p:nvPr/>
          </p:nvGrpSpPr>
          <p:grpSpPr>
            <a:xfrm>
              <a:off x="2996471" y="2164228"/>
              <a:ext cx="861655" cy="1699261"/>
              <a:chOff x="2295524" y="1379949"/>
              <a:chExt cx="3984959" cy="4365630"/>
            </a:xfrm>
          </p:grpSpPr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5E6EA1ED-FFE5-4317-BD2C-8526F1519A7C}"/>
                  </a:ext>
                </a:extLst>
              </p:cNvPr>
              <p:cNvSpPr/>
              <p:nvPr/>
            </p:nvSpPr>
            <p:spPr>
              <a:xfrm>
                <a:off x="2295524" y="2152651"/>
                <a:ext cx="3984959" cy="2852738"/>
              </a:xfrm>
              <a:custGeom>
                <a:avLst/>
                <a:gdLst>
                  <a:gd name="connsiteX0" fmla="*/ 0 w 3984959"/>
                  <a:gd name="connsiteY0" fmla="*/ 0 h 2852487"/>
                  <a:gd name="connsiteX1" fmla="*/ 3984959 w 3984959"/>
                  <a:gd name="connsiteY1" fmla="*/ 0 h 2852487"/>
                  <a:gd name="connsiteX2" fmla="*/ 3984959 w 3984959"/>
                  <a:gd name="connsiteY2" fmla="*/ 2852487 h 2852487"/>
                  <a:gd name="connsiteX3" fmla="*/ 0 w 3984959"/>
                  <a:gd name="connsiteY3" fmla="*/ 2852487 h 2852487"/>
                  <a:gd name="connsiteX4" fmla="*/ 0 w 3984959"/>
                  <a:gd name="connsiteY4" fmla="*/ 0 h 2852487"/>
                  <a:gd name="connsiteX0" fmla="*/ 0 w 3984959"/>
                  <a:gd name="connsiteY0" fmla="*/ 0 h 2852487"/>
                  <a:gd name="connsiteX1" fmla="*/ 2043114 w 3984959"/>
                  <a:gd name="connsiteY1" fmla="*/ 0 h 2852487"/>
                  <a:gd name="connsiteX2" fmla="*/ 3984959 w 3984959"/>
                  <a:gd name="connsiteY2" fmla="*/ 0 h 2852487"/>
                  <a:gd name="connsiteX3" fmla="*/ 3984959 w 3984959"/>
                  <a:gd name="connsiteY3" fmla="*/ 2852487 h 2852487"/>
                  <a:gd name="connsiteX4" fmla="*/ 0 w 3984959"/>
                  <a:gd name="connsiteY4" fmla="*/ 2852487 h 2852487"/>
                  <a:gd name="connsiteX5" fmla="*/ 0 w 3984959"/>
                  <a:gd name="connsiteY5" fmla="*/ 0 h 2852487"/>
                  <a:gd name="connsiteX0" fmla="*/ 0 w 3984959"/>
                  <a:gd name="connsiteY0" fmla="*/ 0 h 2852487"/>
                  <a:gd name="connsiteX1" fmla="*/ 2043114 w 3984959"/>
                  <a:gd name="connsiteY1" fmla="*/ 0 h 2852487"/>
                  <a:gd name="connsiteX2" fmla="*/ 3409951 w 3984959"/>
                  <a:gd name="connsiteY2" fmla="*/ 0 h 2852487"/>
                  <a:gd name="connsiteX3" fmla="*/ 3984959 w 3984959"/>
                  <a:gd name="connsiteY3" fmla="*/ 0 h 2852487"/>
                  <a:gd name="connsiteX4" fmla="*/ 3984959 w 3984959"/>
                  <a:gd name="connsiteY4" fmla="*/ 2852487 h 2852487"/>
                  <a:gd name="connsiteX5" fmla="*/ 0 w 3984959"/>
                  <a:gd name="connsiteY5" fmla="*/ 2852487 h 2852487"/>
                  <a:gd name="connsiteX6" fmla="*/ 0 w 3984959"/>
                  <a:gd name="connsiteY6" fmla="*/ 0 h 2852487"/>
                  <a:gd name="connsiteX0" fmla="*/ 3409951 w 3984959"/>
                  <a:gd name="connsiteY0" fmla="*/ 0 h 2852487"/>
                  <a:gd name="connsiteX1" fmla="*/ 3984959 w 3984959"/>
                  <a:gd name="connsiteY1" fmla="*/ 0 h 2852487"/>
                  <a:gd name="connsiteX2" fmla="*/ 3984959 w 3984959"/>
                  <a:gd name="connsiteY2" fmla="*/ 2852487 h 2852487"/>
                  <a:gd name="connsiteX3" fmla="*/ 0 w 3984959"/>
                  <a:gd name="connsiteY3" fmla="*/ 2852487 h 2852487"/>
                  <a:gd name="connsiteX4" fmla="*/ 0 w 3984959"/>
                  <a:gd name="connsiteY4" fmla="*/ 0 h 2852487"/>
                  <a:gd name="connsiteX5" fmla="*/ 2043114 w 3984959"/>
                  <a:gd name="connsiteY5" fmla="*/ 0 h 2852487"/>
                  <a:gd name="connsiteX6" fmla="*/ 3501391 w 3984959"/>
                  <a:gd name="connsiteY6" fmla="*/ 91440 h 2852487"/>
                  <a:gd name="connsiteX0" fmla="*/ 3409951 w 3984959"/>
                  <a:gd name="connsiteY0" fmla="*/ 0 h 2852487"/>
                  <a:gd name="connsiteX1" fmla="*/ 3984959 w 3984959"/>
                  <a:gd name="connsiteY1" fmla="*/ 0 h 2852487"/>
                  <a:gd name="connsiteX2" fmla="*/ 3984959 w 3984959"/>
                  <a:gd name="connsiteY2" fmla="*/ 2852487 h 2852487"/>
                  <a:gd name="connsiteX3" fmla="*/ 0 w 3984959"/>
                  <a:gd name="connsiteY3" fmla="*/ 2852487 h 2852487"/>
                  <a:gd name="connsiteX4" fmla="*/ 0 w 3984959"/>
                  <a:gd name="connsiteY4" fmla="*/ 0 h 2852487"/>
                  <a:gd name="connsiteX5" fmla="*/ 2043114 w 3984959"/>
                  <a:gd name="connsiteY5" fmla="*/ 0 h 2852487"/>
                  <a:gd name="connsiteX0" fmla="*/ 2871789 w 3984959"/>
                  <a:gd name="connsiteY0" fmla="*/ 2382 h 2852487"/>
                  <a:gd name="connsiteX1" fmla="*/ 3984959 w 3984959"/>
                  <a:gd name="connsiteY1" fmla="*/ 0 h 2852487"/>
                  <a:gd name="connsiteX2" fmla="*/ 3984959 w 3984959"/>
                  <a:gd name="connsiteY2" fmla="*/ 2852487 h 2852487"/>
                  <a:gd name="connsiteX3" fmla="*/ 0 w 3984959"/>
                  <a:gd name="connsiteY3" fmla="*/ 2852487 h 2852487"/>
                  <a:gd name="connsiteX4" fmla="*/ 0 w 3984959"/>
                  <a:gd name="connsiteY4" fmla="*/ 0 h 2852487"/>
                  <a:gd name="connsiteX5" fmla="*/ 2043114 w 3984959"/>
                  <a:gd name="connsiteY5" fmla="*/ 0 h 2852487"/>
                  <a:gd name="connsiteX0" fmla="*/ 2871789 w 3984959"/>
                  <a:gd name="connsiteY0" fmla="*/ 2382 h 2852487"/>
                  <a:gd name="connsiteX1" fmla="*/ 3984959 w 3984959"/>
                  <a:gd name="connsiteY1" fmla="*/ 0 h 2852487"/>
                  <a:gd name="connsiteX2" fmla="*/ 3984959 w 3984959"/>
                  <a:gd name="connsiteY2" fmla="*/ 2852487 h 2852487"/>
                  <a:gd name="connsiteX3" fmla="*/ 1300164 w 3984959"/>
                  <a:gd name="connsiteY3" fmla="*/ 2850356 h 2852487"/>
                  <a:gd name="connsiteX4" fmla="*/ 0 w 3984959"/>
                  <a:gd name="connsiteY4" fmla="*/ 2852487 h 2852487"/>
                  <a:gd name="connsiteX5" fmla="*/ 0 w 3984959"/>
                  <a:gd name="connsiteY5" fmla="*/ 0 h 2852487"/>
                  <a:gd name="connsiteX6" fmla="*/ 2043114 w 3984959"/>
                  <a:gd name="connsiteY6" fmla="*/ 0 h 2852487"/>
                  <a:gd name="connsiteX0" fmla="*/ 2871789 w 3984959"/>
                  <a:gd name="connsiteY0" fmla="*/ 2382 h 2852738"/>
                  <a:gd name="connsiteX1" fmla="*/ 3984959 w 3984959"/>
                  <a:gd name="connsiteY1" fmla="*/ 0 h 2852738"/>
                  <a:gd name="connsiteX2" fmla="*/ 3984959 w 3984959"/>
                  <a:gd name="connsiteY2" fmla="*/ 2852487 h 2852738"/>
                  <a:gd name="connsiteX3" fmla="*/ 1300164 w 3984959"/>
                  <a:gd name="connsiteY3" fmla="*/ 2850356 h 2852738"/>
                  <a:gd name="connsiteX4" fmla="*/ 721520 w 3984959"/>
                  <a:gd name="connsiteY4" fmla="*/ 2852738 h 2852738"/>
                  <a:gd name="connsiteX5" fmla="*/ 0 w 3984959"/>
                  <a:gd name="connsiteY5" fmla="*/ 2852487 h 2852738"/>
                  <a:gd name="connsiteX6" fmla="*/ 0 w 3984959"/>
                  <a:gd name="connsiteY6" fmla="*/ 0 h 2852738"/>
                  <a:gd name="connsiteX7" fmla="*/ 2043114 w 3984959"/>
                  <a:gd name="connsiteY7" fmla="*/ 0 h 285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4959" h="2852738">
                    <a:moveTo>
                      <a:pt x="2871789" y="2382"/>
                    </a:moveTo>
                    <a:lnTo>
                      <a:pt x="3984959" y="0"/>
                    </a:lnTo>
                    <a:lnTo>
                      <a:pt x="3984959" y="2852487"/>
                    </a:lnTo>
                    <a:lnTo>
                      <a:pt x="1300164" y="2850356"/>
                    </a:lnTo>
                    <a:lnTo>
                      <a:pt x="721520" y="2852738"/>
                    </a:lnTo>
                    <a:lnTo>
                      <a:pt x="0" y="2852487"/>
                    </a:lnTo>
                    <a:lnTo>
                      <a:pt x="0" y="0"/>
                    </a:lnTo>
                    <a:lnTo>
                      <a:pt x="2043114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ADDDD0A5-C112-461F-B3AC-B2C9003E67CF}"/>
                  </a:ext>
                </a:extLst>
              </p:cNvPr>
              <p:cNvCxnSpPr/>
              <p:nvPr/>
            </p:nvCxnSpPr>
            <p:spPr>
              <a:xfrm>
                <a:off x="4740442" y="1379949"/>
                <a:ext cx="393032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8F94F37E-82B1-4EEF-BA5F-7EDE0ABE1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1788" y="5744007"/>
                <a:ext cx="334376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8EBCFB62-C2A7-4CF8-BE6A-99DC2EB43F8D}"/>
                  </a:ext>
                </a:extLst>
              </p:cNvPr>
              <p:cNvSpPr/>
              <p:nvPr/>
            </p:nvSpPr>
            <p:spPr>
              <a:xfrm>
                <a:off x="4241800" y="2152650"/>
                <a:ext cx="927100" cy="1231900"/>
              </a:xfrm>
              <a:custGeom>
                <a:avLst/>
                <a:gdLst>
                  <a:gd name="connsiteX0" fmla="*/ 927100 w 927100"/>
                  <a:gd name="connsiteY0" fmla="*/ 0 h 1231900"/>
                  <a:gd name="connsiteX1" fmla="*/ 520700 w 927100"/>
                  <a:gd name="connsiteY1" fmla="*/ 361950 h 1231900"/>
                  <a:gd name="connsiteX2" fmla="*/ 0 w 927100"/>
                  <a:gd name="connsiteY2" fmla="*/ 1231900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100" h="1231900">
                    <a:moveTo>
                      <a:pt x="927100" y="0"/>
                    </a:moveTo>
                    <a:cubicBezTo>
                      <a:pt x="801158" y="78316"/>
                      <a:pt x="675217" y="156633"/>
                      <a:pt x="520700" y="361950"/>
                    </a:cubicBezTo>
                    <a:cubicBezTo>
                      <a:pt x="366183" y="567267"/>
                      <a:pt x="183091" y="899583"/>
                      <a:pt x="0" y="123190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C8C6192E-C044-4EDB-B491-0927B0D7BF91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>
                <a:off x="2997200" y="5010150"/>
                <a:ext cx="59372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1CE1BD8B-C7F3-4AD6-8B8D-51F46FEB305F}"/>
                  </a:ext>
                </a:extLst>
              </p:cNvPr>
              <p:cNvSpPr/>
              <p:nvPr/>
            </p:nvSpPr>
            <p:spPr>
              <a:xfrm>
                <a:off x="2997200" y="3479800"/>
                <a:ext cx="895350" cy="1530350"/>
              </a:xfrm>
              <a:custGeom>
                <a:avLst/>
                <a:gdLst>
                  <a:gd name="connsiteX0" fmla="*/ 0 w 895350"/>
                  <a:gd name="connsiteY0" fmla="*/ 1530350 h 1530350"/>
                  <a:gd name="connsiteX1" fmla="*/ 279400 w 895350"/>
                  <a:gd name="connsiteY1" fmla="*/ 1244600 h 1530350"/>
                  <a:gd name="connsiteX2" fmla="*/ 895350 w 895350"/>
                  <a:gd name="connsiteY2" fmla="*/ 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350" h="1530350">
                    <a:moveTo>
                      <a:pt x="0" y="1530350"/>
                    </a:moveTo>
                    <a:cubicBezTo>
                      <a:pt x="65087" y="1515004"/>
                      <a:pt x="130175" y="1499658"/>
                      <a:pt x="279400" y="1244600"/>
                    </a:cubicBezTo>
                    <a:cubicBezTo>
                      <a:pt x="428625" y="989542"/>
                      <a:pt x="661987" y="494771"/>
                      <a:pt x="89535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7F500290-FE4F-417D-856B-5A3538A33896}"/>
                  </a:ext>
                </a:extLst>
              </p:cNvPr>
              <p:cNvSpPr/>
              <p:nvPr/>
            </p:nvSpPr>
            <p:spPr>
              <a:xfrm>
                <a:off x="2374979" y="1384255"/>
                <a:ext cx="2366841" cy="4358688"/>
              </a:xfrm>
              <a:custGeom>
                <a:avLst/>
                <a:gdLst>
                  <a:gd name="connsiteX0" fmla="*/ 0 w 2839452"/>
                  <a:gd name="connsiteY0" fmla="*/ 3633209 h 4364058"/>
                  <a:gd name="connsiteX1" fmla="*/ 433137 w 2839452"/>
                  <a:gd name="connsiteY1" fmla="*/ 4298956 h 4364058"/>
                  <a:gd name="connsiteX2" fmla="*/ 1299410 w 2839452"/>
                  <a:gd name="connsiteY2" fmla="*/ 2213483 h 4364058"/>
                  <a:gd name="connsiteX3" fmla="*/ 2101515 w 2839452"/>
                  <a:gd name="connsiteY3" fmla="*/ 63840 h 4364058"/>
                  <a:gd name="connsiteX4" fmla="*/ 2839452 w 2839452"/>
                  <a:gd name="connsiteY4" fmla="*/ 777714 h 4364058"/>
                  <a:gd name="connsiteX0" fmla="*/ 0 w 2101515"/>
                  <a:gd name="connsiteY0" fmla="*/ 3569369 h 4300218"/>
                  <a:gd name="connsiteX1" fmla="*/ 433137 w 2101515"/>
                  <a:gd name="connsiteY1" fmla="*/ 4235116 h 4300218"/>
                  <a:gd name="connsiteX2" fmla="*/ 1299410 w 2101515"/>
                  <a:gd name="connsiteY2" fmla="*/ 2149643 h 4300218"/>
                  <a:gd name="connsiteX3" fmla="*/ 2101515 w 2101515"/>
                  <a:gd name="connsiteY3" fmla="*/ 0 h 4300218"/>
                  <a:gd name="connsiteX0" fmla="*/ 0 w 2177715"/>
                  <a:gd name="connsiteY0" fmla="*/ 3645569 h 4376418"/>
                  <a:gd name="connsiteX1" fmla="*/ 433137 w 2177715"/>
                  <a:gd name="connsiteY1" fmla="*/ 4311316 h 4376418"/>
                  <a:gd name="connsiteX2" fmla="*/ 1299410 w 2177715"/>
                  <a:gd name="connsiteY2" fmla="*/ 2225843 h 4376418"/>
                  <a:gd name="connsiteX3" fmla="*/ 2177715 w 2177715"/>
                  <a:gd name="connsiteY3" fmla="*/ 0 h 4376418"/>
                  <a:gd name="connsiteX0" fmla="*/ 0 w 2177715"/>
                  <a:gd name="connsiteY0" fmla="*/ 3645569 h 4376418"/>
                  <a:gd name="connsiteX1" fmla="*/ 433137 w 2177715"/>
                  <a:gd name="connsiteY1" fmla="*/ 4311316 h 4376418"/>
                  <a:gd name="connsiteX2" fmla="*/ 1299410 w 2177715"/>
                  <a:gd name="connsiteY2" fmla="*/ 2225843 h 4376418"/>
                  <a:gd name="connsiteX3" fmla="*/ 2177715 w 2177715"/>
                  <a:gd name="connsiteY3" fmla="*/ 0 h 4376418"/>
                  <a:gd name="connsiteX0" fmla="*/ 0 w 2199146"/>
                  <a:gd name="connsiteY0" fmla="*/ 3628901 h 4359750"/>
                  <a:gd name="connsiteX1" fmla="*/ 433137 w 2199146"/>
                  <a:gd name="connsiteY1" fmla="*/ 4294648 h 4359750"/>
                  <a:gd name="connsiteX2" fmla="*/ 1299410 w 2199146"/>
                  <a:gd name="connsiteY2" fmla="*/ 2209175 h 4359750"/>
                  <a:gd name="connsiteX3" fmla="*/ 2199146 w 2199146"/>
                  <a:gd name="connsiteY3" fmla="*/ 0 h 4359750"/>
                  <a:gd name="connsiteX0" fmla="*/ 0 w 2366841"/>
                  <a:gd name="connsiteY0" fmla="*/ 3628900 h 4359750"/>
                  <a:gd name="connsiteX1" fmla="*/ 600832 w 2366841"/>
                  <a:gd name="connsiteY1" fmla="*/ 4294648 h 4359750"/>
                  <a:gd name="connsiteX2" fmla="*/ 1467105 w 2366841"/>
                  <a:gd name="connsiteY2" fmla="*/ 2209175 h 4359750"/>
                  <a:gd name="connsiteX3" fmla="*/ 2366841 w 2366841"/>
                  <a:gd name="connsiteY3" fmla="*/ 0 h 4359750"/>
                  <a:gd name="connsiteX0" fmla="*/ 0 w 2366841"/>
                  <a:gd name="connsiteY0" fmla="*/ 3628900 h 4358689"/>
                  <a:gd name="connsiteX1" fmla="*/ 600832 w 2366841"/>
                  <a:gd name="connsiteY1" fmla="*/ 4294648 h 4358689"/>
                  <a:gd name="connsiteX2" fmla="*/ 1467105 w 2366841"/>
                  <a:gd name="connsiteY2" fmla="*/ 2209175 h 4358689"/>
                  <a:gd name="connsiteX3" fmla="*/ 2366841 w 2366841"/>
                  <a:gd name="connsiteY3" fmla="*/ 0 h 435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6841" h="4358689">
                    <a:moveTo>
                      <a:pt x="0" y="3628900"/>
                    </a:moveTo>
                    <a:cubicBezTo>
                      <a:pt x="217933" y="4067847"/>
                      <a:pt x="356315" y="4531269"/>
                      <a:pt x="600832" y="4294648"/>
                    </a:cubicBezTo>
                    <a:cubicBezTo>
                      <a:pt x="845349" y="4058027"/>
                      <a:pt x="1172770" y="2924950"/>
                      <a:pt x="1467105" y="2209175"/>
                    </a:cubicBezTo>
                    <a:cubicBezTo>
                      <a:pt x="1761440" y="1493400"/>
                      <a:pt x="2084767" y="182145"/>
                      <a:pt x="2366841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974BA1A5-C2D9-408E-AC6F-34265243823C}"/>
                  </a:ext>
                </a:extLst>
              </p:cNvPr>
              <p:cNvSpPr/>
              <p:nvPr/>
            </p:nvSpPr>
            <p:spPr>
              <a:xfrm>
                <a:off x="3201402" y="1379949"/>
                <a:ext cx="2506327" cy="4365630"/>
              </a:xfrm>
              <a:custGeom>
                <a:avLst/>
                <a:gdLst>
                  <a:gd name="connsiteX0" fmla="*/ 0 w 2839452"/>
                  <a:gd name="connsiteY0" fmla="*/ 3633209 h 4364058"/>
                  <a:gd name="connsiteX1" fmla="*/ 433137 w 2839452"/>
                  <a:gd name="connsiteY1" fmla="*/ 4298956 h 4364058"/>
                  <a:gd name="connsiteX2" fmla="*/ 1299410 w 2839452"/>
                  <a:gd name="connsiteY2" fmla="*/ 2213483 h 4364058"/>
                  <a:gd name="connsiteX3" fmla="*/ 2101515 w 2839452"/>
                  <a:gd name="connsiteY3" fmla="*/ 63840 h 4364058"/>
                  <a:gd name="connsiteX4" fmla="*/ 2839452 w 2839452"/>
                  <a:gd name="connsiteY4" fmla="*/ 777714 h 4364058"/>
                  <a:gd name="connsiteX0" fmla="*/ 0 w 2406315"/>
                  <a:gd name="connsiteY0" fmla="*/ 4298956 h 4298956"/>
                  <a:gd name="connsiteX1" fmla="*/ 866273 w 2406315"/>
                  <a:gd name="connsiteY1" fmla="*/ 2213483 h 4298956"/>
                  <a:gd name="connsiteX2" fmla="*/ 1668378 w 2406315"/>
                  <a:gd name="connsiteY2" fmla="*/ 63840 h 4298956"/>
                  <a:gd name="connsiteX3" fmla="*/ 2406315 w 2406315"/>
                  <a:gd name="connsiteY3" fmla="*/ 777714 h 4298956"/>
                  <a:gd name="connsiteX0" fmla="*/ 0 w 2501565"/>
                  <a:gd name="connsiteY0" fmla="*/ 4375156 h 4375156"/>
                  <a:gd name="connsiteX1" fmla="*/ 961523 w 2501565"/>
                  <a:gd name="connsiteY1" fmla="*/ 2213483 h 4375156"/>
                  <a:gd name="connsiteX2" fmla="*/ 1763628 w 2501565"/>
                  <a:gd name="connsiteY2" fmla="*/ 63840 h 4375156"/>
                  <a:gd name="connsiteX3" fmla="*/ 2501565 w 2501565"/>
                  <a:gd name="connsiteY3" fmla="*/ 777714 h 4375156"/>
                  <a:gd name="connsiteX0" fmla="*/ 0 w 2506327"/>
                  <a:gd name="connsiteY0" fmla="*/ 4360868 h 4360868"/>
                  <a:gd name="connsiteX1" fmla="*/ 966285 w 2506327"/>
                  <a:gd name="connsiteY1" fmla="*/ 2213483 h 4360868"/>
                  <a:gd name="connsiteX2" fmla="*/ 1768390 w 2506327"/>
                  <a:gd name="connsiteY2" fmla="*/ 63840 h 4360868"/>
                  <a:gd name="connsiteX3" fmla="*/ 2506327 w 2506327"/>
                  <a:gd name="connsiteY3" fmla="*/ 777714 h 4360868"/>
                  <a:gd name="connsiteX0" fmla="*/ 0 w 2506327"/>
                  <a:gd name="connsiteY0" fmla="*/ 4365630 h 4365630"/>
                  <a:gd name="connsiteX1" fmla="*/ 966285 w 2506327"/>
                  <a:gd name="connsiteY1" fmla="*/ 2213483 h 4365630"/>
                  <a:gd name="connsiteX2" fmla="*/ 1768390 w 2506327"/>
                  <a:gd name="connsiteY2" fmla="*/ 63840 h 4365630"/>
                  <a:gd name="connsiteX3" fmla="*/ 2506327 w 2506327"/>
                  <a:gd name="connsiteY3" fmla="*/ 777714 h 436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6327" h="4365630">
                    <a:moveTo>
                      <a:pt x="0" y="4365630"/>
                    </a:moveTo>
                    <a:cubicBezTo>
                      <a:pt x="216568" y="4129009"/>
                      <a:pt x="671553" y="2930448"/>
                      <a:pt x="966285" y="2213483"/>
                    </a:cubicBezTo>
                    <a:cubicBezTo>
                      <a:pt x="1261017" y="1496518"/>
                      <a:pt x="1511716" y="303135"/>
                      <a:pt x="1768390" y="63840"/>
                    </a:cubicBezTo>
                    <a:cubicBezTo>
                      <a:pt x="2025064" y="-175455"/>
                      <a:pt x="2265695" y="301129"/>
                      <a:pt x="2506327" y="777714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E9AE823-B8DB-4D66-8E57-3209281C4D1F}"/>
                </a:ext>
              </a:extLst>
            </p:cNvPr>
            <p:cNvSpPr/>
            <p:nvPr/>
          </p:nvSpPr>
          <p:spPr>
            <a:xfrm>
              <a:off x="4325772" y="2390274"/>
              <a:ext cx="861655" cy="1259305"/>
            </a:xfrm>
            <a:custGeom>
              <a:avLst/>
              <a:gdLst>
                <a:gd name="connsiteX0" fmla="*/ 0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984959 w 3984959"/>
                <a:gd name="connsiteY2" fmla="*/ 0 h 2852487"/>
                <a:gd name="connsiteX3" fmla="*/ 3984959 w 3984959"/>
                <a:gd name="connsiteY3" fmla="*/ 2852487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409951 w 3984959"/>
                <a:gd name="connsiteY2" fmla="*/ 0 h 2852487"/>
                <a:gd name="connsiteX3" fmla="*/ 3984959 w 3984959"/>
                <a:gd name="connsiteY3" fmla="*/ 0 h 2852487"/>
                <a:gd name="connsiteX4" fmla="*/ 3984959 w 3984959"/>
                <a:gd name="connsiteY4" fmla="*/ 2852487 h 2852487"/>
                <a:gd name="connsiteX5" fmla="*/ 0 w 3984959"/>
                <a:gd name="connsiteY5" fmla="*/ 2852487 h 2852487"/>
                <a:gd name="connsiteX6" fmla="*/ 0 w 3984959"/>
                <a:gd name="connsiteY6" fmla="*/ 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6" fmla="*/ 3501391 w 3984959"/>
                <a:gd name="connsiteY6" fmla="*/ 9144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1300164 w 3984959"/>
                <a:gd name="connsiteY3" fmla="*/ 2850356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6" fmla="*/ 2043114 w 3984959"/>
                <a:gd name="connsiteY6" fmla="*/ 0 h 2852487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043114 w 3984959"/>
                <a:gd name="connsiteY7" fmla="*/ 0 h 2852738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109188 w 3984959"/>
                <a:gd name="connsiteY7" fmla="*/ 0 h 285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959" h="2852738">
                  <a:moveTo>
                    <a:pt x="2871789" y="2382"/>
                  </a:moveTo>
                  <a:lnTo>
                    <a:pt x="3984959" y="0"/>
                  </a:lnTo>
                  <a:lnTo>
                    <a:pt x="3984959" y="2852487"/>
                  </a:lnTo>
                  <a:lnTo>
                    <a:pt x="1300164" y="2850356"/>
                  </a:lnTo>
                  <a:lnTo>
                    <a:pt x="721520" y="2852738"/>
                  </a:lnTo>
                  <a:lnTo>
                    <a:pt x="0" y="2852487"/>
                  </a:lnTo>
                  <a:lnTo>
                    <a:pt x="0" y="0"/>
                  </a:lnTo>
                  <a:lnTo>
                    <a:pt x="2109188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674A5C55-A6B7-40A9-9E51-DF0CBDB0E14D}"/>
                </a:ext>
              </a:extLst>
            </p:cNvPr>
            <p:cNvCxnSpPr/>
            <p:nvPr/>
          </p:nvCxnSpPr>
          <p:spPr>
            <a:xfrm>
              <a:off x="4854726" y="2168160"/>
              <a:ext cx="84984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C9EA10A-6558-480D-B999-EEDFA12C2D22}"/>
                </a:ext>
              </a:extLst>
            </p:cNvPr>
            <p:cNvCxnSpPr>
              <a:cxnSpLocks/>
            </p:cNvCxnSpPr>
            <p:nvPr/>
          </p:nvCxnSpPr>
          <p:spPr>
            <a:xfrm>
              <a:off x="4450376" y="3868931"/>
              <a:ext cx="7230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52BA67A-652D-4028-8228-3F14605EF534}"/>
                </a:ext>
              </a:extLst>
            </p:cNvPr>
            <p:cNvSpPr/>
            <p:nvPr/>
          </p:nvSpPr>
          <p:spPr>
            <a:xfrm>
              <a:off x="4746609" y="2387701"/>
              <a:ext cx="200464" cy="562844"/>
            </a:xfrm>
            <a:custGeom>
              <a:avLst/>
              <a:gdLst>
                <a:gd name="connsiteX0" fmla="*/ 927100 w 927100"/>
                <a:gd name="connsiteY0" fmla="*/ 0 h 1231900"/>
                <a:gd name="connsiteX1" fmla="*/ 520700 w 927100"/>
                <a:gd name="connsiteY1" fmla="*/ 361950 h 1231900"/>
                <a:gd name="connsiteX2" fmla="*/ 0 w 927100"/>
                <a:gd name="connsiteY2" fmla="*/ 1231900 h 1231900"/>
                <a:gd name="connsiteX0" fmla="*/ 927100 w 927100"/>
                <a:gd name="connsiteY0" fmla="*/ 0 h 1446022"/>
                <a:gd name="connsiteX1" fmla="*/ 520700 w 927100"/>
                <a:gd name="connsiteY1" fmla="*/ 576072 h 1446022"/>
                <a:gd name="connsiteX2" fmla="*/ 0 w 927100"/>
                <a:gd name="connsiteY2" fmla="*/ 1446022 h 1446022"/>
                <a:gd name="connsiteX0" fmla="*/ 927100 w 927100"/>
                <a:gd name="connsiteY0" fmla="*/ 0 h 1446022"/>
                <a:gd name="connsiteX1" fmla="*/ 579433 w 927100"/>
                <a:gd name="connsiteY1" fmla="*/ 396618 h 1446022"/>
                <a:gd name="connsiteX2" fmla="*/ 0 w 927100"/>
                <a:gd name="connsiteY2" fmla="*/ 1446022 h 14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1446022">
                  <a:moveTo>
                    <a:pt x="927100" y="0"/>
                  </a:moveTo>
                  <a:cubicBezTo>
                    <a:pt x="801158" y="78316"/>
                    <a:pt x="733950" y="191301"/>
                    <a:pt x="579433" y="396618"/>
                  </a:cubicBezTo>
                  <a:cubicBezTo>
                    <a:pt x="424916" y="601935"/>
                    <a:pt x="183091" y="1113705"/>
                    <a:pt x="0" y="14460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8F358C8-92F9-4353-A71D-E71647BFB010}"/>
                </a:ext>
              </a:extLst>
            </p:cNvPr>
            <p:cNvCxnSpPr>
              <a:cxnSpLocks/>
            </p:cNvCxnSpPr>
            <p:nvPr/>
          </p:nvCxnSpPr>
          <p:spPr>
            <a:xfrm>
              <a:off x="4476479" y="3645201"/>
              <a:ext cx="1138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50DF4A0-ED9F-41DE-BC4C-8681B1EFC4A1}"/>
                </a:ext>
              </a:extLst>
            </p:cNvPr>
            <p:cNvSpPr/>
            <p:nvPr/>
          </p:nvSpPr>
          <p:spPr>
            <a:xfrm>
              <a:off x="4472731" y="2987621"/>
              <a:ext cx="194197" cy="657580"/>
            </a:xfrm>
            <a:custGeom>
              <a:avLst/>
              <a:gdLst>
                <a:gd name="connsiteX0" fmla="*/ 0 w 895350"/>
                <a:gd name="connsiteY0" fmla="*/ 1530350 h 1530350"/>
                <a:gd name="connsiteX1" fmla="*/ 279400 w 895350"/>
                <a:gd name="connsiteY1" fmla="*/ 1244600 h 1530350"/>
                <a:gd name="connsiteX2" fmla="*/ 895350 w 895350"/>
                <a:gd name="connsiteY2" fmla="*/ 0 h 1530350"/>
                <a:gd name="connsiteX0" fmla="*/ 0 w 917373"/>
                <a:gd name="connsiteY0" fmla="*/ 1689413 h 1689413"/>
                <a:gd name="connsiteX1" fmla="*/ 301423 w 917373"/>
                <a:gd name="connsiteY1" fmla="*/ 1244600 h 1689413"/>
                <a:gd name="connsiteX2" fmla="*/ 917373 w 917373"/>
                <a:gd name="connsiteY2" fmla="*/ 0 h 16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7373" h="1689413">
                  <a:moveTo>
                    <a:pt x="0" y="1689413"/>
                  </a:moveTo>
                  <a:cubicBezTo>
                    <a:pt x="65087" y="1674067"/>
                    <a:pt x="152198" y="1499658"/>
                    <a:pt x="301423" y="1244600"/>
                  </a:cubicBezTo>
                  <a:cubicBezTo>
                    <a:pt x="450648" y="989542"/>
                    <a:pt x="684010" y="494771"/>
                    <a:pt x="91737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4C2FFA2-CF62-4EA6-9021-6901F0FAC4FB}"/>
                </a:ext>
              </a:extLst>
            </p:cNvPr>
            <p:cNvSpPr/>
            <p:nvPr/>
          </p:nvSpPr>
          <p:spPr>
            <a:xfrm>
              <a:off x="4352477" y="2171959"/>
              <a:ext cx="502249" cy="1698537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101515"/>
                <a:gd name="connsiteY0" fmla="*/ 3569369 h 4300218"/>
                <a:gd name="connsiteX1" fmla="*/ 433137 w 2101515"/>
                <a:gd name="connsiteY1" fmla="*/ 4235116 h 4300218"/>
                <a:gd name="connsiteX2" fmla="*/ 1299410 w 2101515"/>
                <a:gd name="connsiteY2" fmla="*/ 2149643 h 4300218"/>
                <a:gd name="connsiteX3" fmla="*/ 2101515 w 2101515"/>
                <a:gd name="connsiteY3" fmla="*/ 0 h 43002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99146"/>
                <a:gd name="connsiteY0" fmla="*/ 3628901 h 4359750"/>
                <a:gd name="connsiteX1" fmla="*/ 433137 w 2199146"/>
                <a:gd name="connsiteY1" fmla="*/ 4294648 h 4359750"/>
                <a:gd name="connsiteX2" fmla="*/ 1299410 w 2199146"/>
                <a:gd name="connsiteY2" fmla="*/ 2209175 h 4359750"/>
                <a:gd name="connsiteX3" fmla="*/ 2199146 w 2199146"/>
                <a:gd name="connsiteY3" fmla="*/ 0 h 4359750"/>
                <a:gd name="connsiteX0" fmla="*/ 0 w 2366841"/>
                <a:gd name="connsiteY0" fmla="*/ 3628900 h 4359750"/>
                <a:gd name="connsiteX1" fmla="*/ 600832 w 2366841"/>
                <a:gd name="connsiteY1" fmla="*/ 4294648 h 4359750"/>
                <a:gd name="connsiteX2" fmla="*/ 1467105 w 2366841"/>
                <a:gd name="connsiteY2" fmla="*/ 2209175 h 4359750"/>
                <a:gd name="connsiteX3" fmla="*/ 2366841 w 2366841"/>
                <a:gd name="connsiteY3" fmla="*/ 0 h 4359750"/>
                <a:gd name="connsiteX0" fmla="*/ 0 w 2366841"/>
                <a:gd name="connsiteY0" fmla="*/ 3628900 h 4358689"/>
                <a:gd name="connsiteX1" fmla="*/ 600832 w 2366841"/>
                <a:gd name="connsiteY1" fmla="*/ 4294648 h 4358689"/>
                <a:gd name="connsiteX2" fmla="*/ 1467105 w 2366841"/>
                <a:gd name="connsiteY2" fmla="*/ 2209175 h 4358689"/>
                <a:gd name="connsiteX3" fmla="*/ 2366841 w 2366841"/>
                <a:gd name="connsiteY3" fmla="*/ 0 h 4358689"/>
                <a:gd name="connsiteX0" fmla="*/ 0 w 2322790"/>
                <a:gd name="connsiteY0" fmla="*/ 3787961 h 4388231"/>
                <a:gd name="connsiteX1" fmla="*/ 556781 w 2322790"/>
                <a:gd name="connsiteY1" fmla="*/ 4294648 h 4388231"/>
                <a:gd name="connsiteX2" fmla="*/ 1423054 w 2322790"/>
                <a:gd name="connsiteY2" fmla="*/ 2209175 h 4388231"/>
                <a:gd name="connsiteX3" fmla="*/ 2322790 w 2322790"/>
                <a:gd name="connsiteY3" fmla="*/ 0 h 4388231"/>
                <a:gd name="connsiteX0" fmla="*/ 0 w 2322790"/>
                <a:gd name="connsiteY0" fmla="*/ 3812602 h 4393865"/>
                <a:gd name="connsiteX1" fmla="*/ 556781 w 2322790"/>
                <a:gd name="connsiteY1" fmla="*/ 4294648 h 4393865"/>
                <a:gd name="connsiteX2" fmla="*/ 1423054 w 2322790"/>
                <a:gd name="connsiteY2" fmla="*/ 2209175 h 4393865"/>
                <a:gd name="connsiteX3" fmla="*/ 2322790 w 2322790"/>
                <a:gd name="connsiteY3" fmla="*/ 0 h 43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790" h="4393865">
                  <a:moveTo>
                    <a:pt x="0" y="3812602"/>
                  </a:moveTo>
                  <a:cubicBezTo>
                    <a:pt x="217933" y="4251549"/>
                    <a:pt x="319605" y="4561886"/>
                    <a:pt x="556781" y="4294648"/>
                  </a:cubicBezTo>
                  <a:cubicBezTo>
                    <a:pt x="793957" y="4027410"/>
                    <a:pt x="1128719" y="2924950"/>
                    <a:pt x="1423054" y="2209175"/>
                  </a:cubicBezTo>
                  <a:cubicBezTo>
                    <a:pt x="1717389" y="1493400"/>
                    <a:pt x="2040716" y="182145"/>
                    <a:pt x="232279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D3DE21E-D296-45C1-B55F-AF28D25CCA08}"/>
                </a:ext>
              </a:extLst>
            </p:cNvPr>
            <p:cNvSpPr/>
            <p:nvPr/>
          </p:nvSpPr>
          <p:spPr>
            <a:xfrm>
              <a:off x="4521647" y="2177086"/>
              <a:ext cx="525266" cy="1692457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406315"/>
                <a:gd name="connsiteY0" fmla="*/ 4298956 h 4298956"/>
                <a:gd name="connsiteX1" fmla="*/ 866273 w 2406315"/>
                <a:gd name="connsiteY1" fmla="*/ 2213483 h 4298956"/>
                <a:gd name="connsiteX2" fmla="*/ 1668378 w 2406315"/>
                <a:gd name="connsiteY2" fmla="*/ 63840 h 4298956"/>
                <a:gd name="connsiteX3" fmla="*/ 2406315 w 2406315"/>
                <a:gd name="connsiteY3" fmla="*/ 777714 h 4298956"/>
                <a:gd name="connsiteX0" fmla="*/ 0 w 2501565"/>
                <a:gd name="connsiteY0" fmla="*/ 4375156 h 4375156"/>
                <a:gd name="connsiteX1" fmla="*/ 961523 w 2501565"/>
                <a:gd name="connsiteY1" fmla="*/ 2213483 h 4375156"/>
                <a:gd name="connsiteX2" fmla="*/ 1763628 w 2501565"/>
                <a:gd name="connsiteY2" fmla="*/ 63840 h 4375156"/>
                <a:gd name="connsiteX3" fmla="*/ 2501565 w 2501565"/>
                <a:gd name="connsiteY3" fmla="*/ 777714 h 4375156"/>
                <a:gd name="connsiteX0" fmla="*/ 0 w 2506327"/>
                <a:gd name="connsiteY0" fmla="*/ 4360868 h 4360868"/>
                <a:gd name="connsiteX1" fmla="*/ 966285 w 2506327"/>
                <a:gd name="connsiteY1" fmla="*/ 2213483 h 4360868"/>
                <a:gd name="connsiteX2" fmla="*/ 1768390 w 2506327"/>
                <a:gd name="connsiteY2" fmla="*/ 63840 h 4360868"/>
                <a:gd name="connsiteX3" fmla="*/ 2506327 w 2506327"/>
                <a:gd name="connsiteY3" fmla="*/ 777714 h 4360868"/>
                <a:gd name="connsiteX0" fmla="*/ 0 w 2506327"/>
                <a:gd name="connsiteY0" fmla="*/ 4365630 h 4365630"/>
                <a:gd name="connsiteX1" fmla="*/ 966285 w 2506327"/>
                <a:gd name="connsiteY1" fmla="*/ 2213483 h 4365630"/>
                <a:gd name="connsiteX2" fmla="*/ 1768390 w 2506327"/>
                <a:gd name="connsiteY2" fmla="*/ 63840 h 4365630"/>
                <a:gd name="connsiteX3" fmla="*/ 2506327 w 2506327"/>
                <a:gd name="connsiteY3" fmla="*/ 777714 h 4365630"/>
                <a:gd name="connsiteX0" fmla="*/ 0 w 2429237"/>
                <a:gd name="connsiteY0" fmla="*/ 4393801 h 4393801"/>
                <a:gd name="connsiteX1" fmla="*/ 966285 w 2429237"/>
                <a:gd name="connsiteY1" fmla="*/ 2241654 h 4393801"/>
                <a:gd name="connsiteX2" fmla="*/ 1768390 w 2429237"/>
                <a:gd name="connsiteY2" fmla="*/ 92011 h 4393801"/>
                <a:gd name="connsiteX3" fmla="*/ 2429237 w 2429237"/>
                <a:gd name="connsiteY3" fmla="*/ 579528 h 4393801"/>
                <a:gd name="connsiteX0" fmla="*/ 0 w 2429237"/>
                <a:gd name="connsiteY0" fmla="*/ 4358825 h 4358825"/>
                <a:gd name="connsiteX1" fmla="*/ 966285 w 2429237"/>
                <a:gd name="connsiteY1" fmla="*/ 2206678 h 4358825"/>
                <a:gd name="connsiteX2" fmla="*/ 1746361 w 2429237"/>
                <a:gd name="connsiteY2" fmla="*/ 99860 h 4358825"/>
                <a:gd name="connsiteX3" fmla="*/ 2429237 w 2429237"/>
                <a:gd name="connsiteY3" fmla="*/ 544552 h 4358825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46361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90412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48150 h 4348150"/>
                <a:gd name="connsiteX1" fmla="*/ 966285 w 2429237"/>
                <a:gd name="connsiteY1" fmla="*/ 2196003 h 4348150"/>
                <a:gd name="connsiteX2" fmla="*/ 1790412 w 2429237"/>
                <a:gd name="connsiteY2" fmla="*/ 89185 h 4348150"/>
                <a:gd name="connsiteX3" fmla="*/ 2429237 w 2429237"/>
                <a:gd name="connsiteY3" fmla="*/ 533877 h 43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9237" h="4348150">
                  <a:moveTo>
                    <a:pt x="0" y="4348150"/>
                  </a:moveTo>
                  <a:cubicBezTo>
                    <a:pt x="216568" y="4111529"/>
                    <a:pt x="667883" y="2905831"/>
                    <a:pt x="966285" y="2196003"/>
                  </a:cubicBezTo>
                  <a:cubicBezTo>
                    <a:pt x="1264687" y="1486175"/>
                    <a:pt x="1533738" y="328480"/>
                    <a:pt x="1790412" y="89185"/>
                  </a:cubicBezTo>
                  <a:cubicBezTo>
                    <a:pt x="1970001" y="-125639"/>
                    <a:pt x="2188605" y="57292"/>
                    <a:pt x="2429237" y="5338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A4A6518-C6BE-4DEC-86B5-DC617D173778}"/>
                </a:ext>
              </a:extLst>
            </p:cNvPr>
            <p:cNvCxnSpPr>
              <a:cxnSpLocks/>
              <a:stCxn id="60" idx="2"/>
              <a:endCxn id="14" idx="5"/>
            </p:cNvCxnSpPr>
            <p:nvPr/>
          </p:nvCxnSpPr>
          <p:spPr>
            <a:xfrm>
              <a:off x="3858126" y="3575283"/>
              <a:ext cx="467646" cy="7418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79468F-A428-4A8C-A69C-E48E994383FA}"/>
                </a:ext>
              </a:extLst>
            </p:cNvPr>
            <p:cNvCxnSpPr>
              <a:cxnSpLocks/>
              <a:stCxn id="60" idx="1"/>
              <a:endCxn id="14" idx="6"/>
            </p:cNvCxnSpPr>
            <p:nvPr/>
          </p:nvCxnSpPr>
          <p:spPr>
            <a:xfrm flipV="1">
              <a:off x="3858126" y="2390274"/>
              <a:ext cx="467646" cy="7471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2C21FC51-23AD-44DC-8C89-8405BB1B5BCD}"/>
                </a:ext>
              </a:extLst>
            </p:cNvPr>
            <p:cNvSpPr/>
            <p:nvPr/>
          </p:nvSpPr>
          <p:spPr>
            <a:xfrm>
              <a:off x="5647175" y="2352679"/>
              <a:ext cx="861655" cy="1343022"/>
            </a:xfrm>
            <a:custGeom>
              <a:avLst/>
              <a:gdLst>
                <a:gd name="connsiteX0" fmla="*/ 0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984959 w 3984959"/>
                <a:gd name="connsiteY2" fmla="*/ 0 h 2852487"/>
                <a:gd name="connsiteX3" fmla="*/ 3984959 w 3984959"/>
                <a:gd name="connsiteY3" fmla="*/ 2852487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409951 w 3984959"/>
                <a:gd name="connsiteY2" fmla="*/ 0 h 2852487"/>
                <a:gd name="connsiteX3" fmla="*/ 3984959 w 3984959"/>
                <a:gd name="connsiteY3" fmla="*/ 0 h 2852487"/>
                <a:gd name="connsiteX4" fmla="*/ 3984959 w 3984959"/>
                <a:gd name="connsiteY4" fmla="*/ 2852487 h 2852487"/>
                <a:gd name="connsiteX5" fmla="*/ 0 w 3984959"/>
                <a:gd name="connsiteY5" fmla="*/ 2852487 h 2852487"/>
                <a:gd name="connsiteX6" fmla="*/ 0 w 3984959"/>
                <a:gd name="connsiteY6" fmla="*/ 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6" fmla="*/ 3501391 w 3984959"/>
                <a:gd name="connsiteY6" fmla="*/ 9144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1300164 w 3984959"/>
                <a:gd name="connsiteY3" fmla="*/ 2850356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6" fmla="*/ 2043114 w 3984959"/>
                <a:gd name="connsiteY6" fmla="*/ 0 h 2852487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043114 w 3984959"/>
                <a:gd name="connsiteY7" fmla="*/ 0 h 2852738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109188 w 3984959"/>
                <a:gd name="connsiteY7" fmla="*/ 0 h 285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959" h="2852738">
                  <a:moveTo>
                    <a:pt x="2871789" y="2382"/>
                  </a:moveTo>
                  <a:lnTo>
                    <a:pt x="3984959" y="0"/>
                  </a:lnTo>
                  <a:lnTo>
                    <a:pt x="3984959" y="2852487"/>
                  </a:lnTo>
                  <a:lnTo>
                    <a:pt x="1300164" y="2850356"/>
                  </a:lnTo>
                  <a:lnTo>
                    <a:pt x="721520" y="2852738"/>
                  </a:lnTo>
                  <a:lnTo>
                    <a:pt x="0" y="2852487"/>
                  </a:lnTo>
                  <a:lnTo>
                    <a:pt x="0" y="0"/>
                  </a:lnTo>
                  <a:lnTo>
                    <a:pt x="2109188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8D376EE-7C8E-4715-A971-920357DFE2CD}"/>
                </a:ext>
              </a:extLst>
            </p:cNvPr>
            <p:cNvCxnSpPr/>
            <p:nvPr/>
          </p:nvCxnSpPr>
          <p:spPr>
            <a:xfrm>
              <a:off x="6176129" y="2181482"/>
              <a:ext cx="84984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70A4D6A-3DEC-4FB3-91D4-59BD3B56D626}"/>
                </a:ext>
              </a:extLst>
            </p:cNvPr>
            <p:cNvCxnSpPr>
              <a:cxnSpLocks/>
            </p:cNvCxnSpPr>
            <p:nvPr/>
          </p:nvCxnSpPr>
          <p:spPr>
            <a:xfrm>
              <a:off x="5766290" y="3877050"/>
              <a:ext cx="73754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CF0DC73-73E4-4FB5-82AA-C7DB7387C696}"/>
                </a:ext>
              </a:extLst>
            </p:cNvPr>
            <p:cNvSpPr/>
            <p:nvPr/>
          </p:nvSpPr>
          <p:spPr>
            <a:xfrm>
              <a:off x="6068012" y="2354544"/>
              <a:ext cx="213164" cy="604119"/>
            </a:xfrm>
            <a:custGeom>
              <a:avLst/>
              <a:gdLst>
                <a:gd name="connsiteX0" fmla="*/ 927100 w 927100"/>
                <a:gd name="connsiteY0" fmla="*/ 0 h 1231900"/>
                <a:gd name="connsiteX1" fmla="*/ 520700 w 927100"/>
                <a:gd name="connsiteY1" fmla="*/ 361950 h 1231900"/>
                <a:gd name="connsiteX2" fmla="*/ 0 w 927100"/>
                <a:gd name="connsiteY2" fmla="*/ 1231900 h 1231900"/>
                <a:gd name="connsiteX0" fmla="*/ 927100 w 927100"/>
                <a:gd name="connsiteY0" fmla="*/ 0 h 1446022"/>
                <a:gd name="connsiteX1" fmla="*/ 520700 w 927100"/>
                <a:gd name="connsiteY1" fmla="*/ 576072 h 1446022"/>
                <a:gd name="connsiteX2" fmla="*/ 0 w 927100"/>
                <a:gd name="connsiteY2" fmla="*/ 1446022 h 1446022"/>
                <a:gd name="connsiteX0" fmla="*/ 985835 w 985835"/>
                <a:gd name="connsiteY0" fmla="*/ 0 h 1552063"/>
                <a:gd name="connsiteX1" fmla="*/ 520700 w 985835"/>
                <a:gd name="connsiteY1" fmla="*/ 682113 h 1552063"/>
                <a:gd name="connsiteX2" fmla="*/ 0 w 985835"/>
                <a:gd name="connsiteY2" fmla="*/ 1552063 h 1552063"/>
                <a:gd name="connsiteX0" fmla="*/ 985835 w 985835"/>
                <a:gd name="connsiteY0" fmla="*/ 0 h 1552063"/>
                <a:gd name="connsiteX1" fmla="*/ 520699 w 985835"/>
                <a:gd name="connsiteY1" fmla="*/ 559758 h 1552063"/>
                <a:gd name="connsiteX2" fmla="*/ 0 w 985835"/>
                <a:gd name="connsiteY2" fmla="*/ 1552063 h 155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835" h="1552063">
                  <a:moveTo>
                    <a:pt x="985835" y="0"/>
                  </a:moveTo>
                  <a:cubicBezTo>
                    <a:pt x="859893" y="78316"/>
                    <a:pt x="675216" y="354441"/>
                    <a:pt x="520699" y="559758"/>
                  </a:cubicBezTo>
                  <a:cubicBezTo>
                    <a:pt x="366182" y="765075"/>
                    <a:pt x="183091" y="1219746"/>
                    <a:pt x="0" y="15520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FDE983BD-CF21-46D4-A33C-F2AF5C236284}"/>
                </a:ext>
              </a:extLst>
            </p:cNvPr>
            <p:cNvCxnSpPr>
              <a:cxnSpLocks/>
            </p:cNvCxnSpPr>
            <p:nvPr/>
          </p:nvCxnSpPr>
          <p:spPr>
            <a:xfrm>
              <a:off x="5783596" y="3693797"/>
              <a:ext cx="1138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E412814-1EE0-400A-9D24-36BAC956B519}"/>
                </a:ext>
              </a:extLst>
            </p:cNvPr>
            <p:cNvSpPr/>
            <p:nvPr/>
          </p:nvSpPr>
          <p:spPr>
            <a:xfrm>
              <a:off x="5779846" y="2995740"/>
              <a:ext cx="208485" cy="693299"/>
            </a:xfrm>
            <a:custGeom>
              <a:avLst/>
              <a:gdLst>
                <a:gd name="connsiteX0" fmla="*/ 0 w 895350"/>
                <a:gd name="connsiteY0" fmla="*/ 1530350 h 1530350"/>
                <a:gd name="connsiteX1" fmla="*/ 279400 w 895350"/>
                <a:gd name="connsiteY1" fmla="*/ 1244600 h 1530350"/>
                <a:gd name="connsiteX2" fmla="*/ 895350 w 895350"/>
                <a:gd name="connsiteY2" fmla="*/ 0 h 1530350"/>
                <a:gd name="connsiteX0" fmla="*/ 0 w 917373"/>
                <a:gd name="connsiteY0" fmla="*/ 1689413 h 1689413"/>
                <a:gd name="connsiteX1" fmla="*/ 301423 w 917373"/>
                <a:gd name="connsiteY1" fmla="*/ 1244600 h 1689413"/>
                <a:gd name="connsiteX2" fmla="*/ 917373 w 917373"/>
                <a:gd name="connsiteY2" fmla="*/ 0 h 1689413"/>
                <a:gd name="connsiteX0" fmla="*/ 0 w 984869"/>
                <a:gd name="connsiteY0" fmla="*/ 1781180 h 1781180"/>
                <a:gd name="connsiteX1" fmla="*/ 368919 w 984869"/>
                <a:gd name="connsiteY1" fmla="*/ 1244600 h 1781180"/>
                <a:gd name="connsiteX2" fmla="*/ 984869 w 984869"/>
                <a:gd name="connsiteY2" fmla="*/ 0 h 1781180"/>
                <a:gd name="connsiteX0" fmla="*/ 0 w 984869"/>
                <a:gd name="connsiteY0" fmla="*/ 1781180 h 1781180"/>
                <a:gd name="connsiteX1" fmla="*/ 402668 w 984869"/>
                <a:gd name="connsiteY1" fmla="*/ 1250717 h 1781180"/>
                <a:gd name="connsiteX2" fmla="*/ 984869 w 984869"/>
                <a:gd name="connsiteY2" fmla="*/ 0 h 178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869" h="1781180">
                  <a:moveTo>
                    <a:pt x="0" y="1781180"/>
                  </a:moveTo>
                  <a:cubicBezTo>
                    <a:pt x="65087" y="1765834"/>
                    <a:pt x="253443" y="1505775"/>
                    <a:pt x="402668" y="1250717"/>
                  </a:cubicBezTo>
                  <a:cubicBezTo>
                    <a:pt x="551893" y="995659"/>
                    <a:pt x="751506" y="494771"/>
                    <a:pt x="9848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BC487E1-266E-4898-8F40-A8BE7A80C221}"/>
                </a:ext>
              </a:extLst>
            </p:cNvPr>
            <p:cNvSpPr/>
            <p:nvPr/>
          </p:nvSpPr>
          <p:spPr>
            <a:xfrm>
              <a:off x="5685786" y="2180078"/>
              <a:ext cx="490343" cy="1688342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101515"/>
                <a:gd name="connsiteY0" fmla="*/ 3569369 h 4300218"/>
                <a:gd name="connsiteX1" fmla="*/ 433137 w 2101515"/>
                <a:gd name="connsiteY1" fmla="*/ 4235116 h 4300218"/>
                <a:gd name="connsiteX2" fmla="*/ 1299410 w 2101515"/>
                <a:gd name="connsiteY2" fmla="*/ 2149643 h 4300218"/>
                <a:gd name="connsiteX3" fmla="*/ 2101515 w 2101515"/>
                <a:gd name="connsiteY3" fmla="*/ 0 h 43002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99146"/>
                <a:gd name="connsiteY0" fmla="*/ 3628901 h 4359750"/>
                <a:gd name="connsiteX1" fmla="*/ 433137 w 2199146"/>
                <a:gd name="connsiteY1" fmla="*/ 4294648 h 4359750"/>
                <a:gd name="connsiteX2" fmla="*/ 1299410 w 2199146"/>
                <a:gd name="connsiteY2" fmla="*/ 2209175 h 4359750"/>
                <a:gd name="connsiteX3" fmla="*/ 2199146 w 2199146"/>
                <a:gd name="connsiteY3" fmla="*/ 0 h 4359750"/>
                <a:gd name="connsiteX0" fmla="*/ 0 w 2366841"/>
                <a:gd name="connsiteY0" fmla="*/ 3628900 h 4359750"/>
                <a:gd name="connsiteX1" fmla="*/ 600832 w 2366841"/>
                <a:gd name="connsiteY1" fmla="*/ 4294648 h 4359750"/>
                <a:gd name="connsiteX2" fmla="*/ 1467105 w 2366841"/>
                <a:gd name="connsiteY2" fmla="*/ 2209175 h 4359750"/>
                <a:gd name="connsiteX3" fmla="*/ 2366841 w 2366841"/>
                <a:gd name="connsiteY3" fmla="*/ 0 h 4359750"/>
                <a:gd name="connsiteX0" fmla="*/ 0 w 2366841"/>
                <a:gd name="connsiteY0" fmla="*/ 3628900 h 4358689"/>
                <a:gd name="connsiteX1" fmla="*/ 600832 w 2366841"/>
                <a:gd name="connsiteY1" fmla="*/ 4294648 h 4358689"/>
                <a:gd name="connsiteX2" fmla="*/ 1467105 w 2366841"/>
                <a:gd name="connsiteY2" fmla="*/ 2209175 h 4358689"/>
                <a:gd name="connsiteX3" fmla="*/ 2366841 w 2366841"/>
                <a:gd name="connsiteY3" fmla="*/ 0 h 4358689"/>
                <a:gd name="connsiteX0" fmla="*/ 0 w 2322790"/>
                <a:gd name="connsiteY0" fmla="*/ 3787961 h 4388231"/>
                <a:gd name="connsiteX1" fmla="*/ 556781 w 2322790"/>
                <a:gd name="connsiteY1" fmla="*/ 4294648 h 4388231"/>
                <a:gd name="connsiteX2" fmla="*/ 1423054 w 2322790"/>
                <a:gd name="connsiteY2" fmla="*/ 2209175 h 4388231"/>
                <a:gd name="connsiteX3" fmla="*/ 2322790 w 2322790"/>
                <a:gd name="connsiteY3" fmla="*/ 0 h 4388231"/>
                <a:gd name="connsiteX0" fmla="*/ 0 w 2322790"/>
                <a:gd name="connsiteY0" fmla="*/ 3812602 h 4393865"/>
                <a:gd name="connsiteX1" fmla="*/ 556781 w 2322790"/>
                <a:gd name="connsiteY1" fmla="*/ 4294648 h 4393865"/>
                <a:gd name="connsiteX2" fmla="*/ 1423054 w 2322790"/>
                <a:gd name="connsiteY2" fmla="*/ 2209175 h 4393865"/>
                <a:gd name="connsiteX3" fmla="*/ 2322790 w 2322790"/>
                <a:gd name="connsiteY3" fmla="*/ 0 h 4393865"/>
                <a:gd name="connsiteX0" fmla="*/ 0 w 2267727"/>
                <a:gd name="connsiteY0" fmla="*/ 3917323 h 4421725"/>
                <a:gd name="connsiteX1" fmla="*/ 501718 w 2267727"/>
                <a:gd name="connsiteY1" fmla="*/ 4294648 h 4421725"/>
                <a:gd name="connsiteX2" fmla="*/ 1367991 w 2267727"/>
                <a:gd name="connsiteY2" fmla="*/ 2209175 h 4421725"/>
                <a:gd name="connsiteX3" fmla="*/ 2267727 w 2267727"/>
                <a:gd name="connsiteY3" fmla="*/ 0 h 4421725"/>
                <a:gd name="connsiteX0" fmla="*/ 0 w 2267727"/>
                <a:gd name="connsiteY0" fmla="*/ 3917323 h 4366397"/>
                <a:gd name="connsiteX1" fmla="*/ 534758 w 2267727"/>
                <a:gd name="connsiteY1" fmla="*/ 4220729 h 4366397"/>
                <a:gd name="connsiteX2" fmla="*/ 1367991 w 2267727"/>
                <a:gd name="connsiteY2" fmla="*/ 2209175 h 4366397"/>
                <a:gd name="connsiteX3" fmla="*/ 2267727 w 2267727"/>
                <a:gd name="connsiteY3" fmla="*/ 0 h 4366397"/>
                <a:gd name="connsiteX0" fmla="*/ 0 w 2267727"/>
                <a:gd name="connsiteY0" fmla="*/ 3917323 h 4404677"/>
                <a:gd name="connsiteX1" fmla="*/ 534758 w 2267727"/>
                <a:gd name="connsiteY1" fmla="*/ 4220729 h 4404677"/>
                <a:gd name="connsiteX2" fmla="*/ 1367991 w 2267727"/>
                <a:gd name="connsiteY2" fmla="*/ 2209175 h 4404677"/>
                <a:gd name="connsiteX3" fmla="*/ 2267727 w 2267727"/>
                <a:gd name="connsiteY3" fmla="*/ 0 h 4404677"/>
                <a:gd name="connsiteX0" fmla="*/ 0 w 2267727"/>
                <a:gd name="connsiteY0" fmla="*/ 3917323 h 4378369"/>
                <a:gd name="connsiteX1" fmla="*/ 545770 w 2267727"/>
                <a:gd name="connsiteY1" fmla="*/ 4183770 h 4378369"/>
                <a:gd name="connsiteX2" fmla="*/ 1367991 w 2267727"/>
                <a:gd name="connsiteY2" fmla="*/ 2209175 h 4378369"/>
                <a:gd name="connsiteX3" fmla="*/ 2267727 w 2267727"/>
                <a:gd name="connsiteY3" fmla="*/ 0 h 4378369"/>
                <a:gd name="connsiteX0" fmla="*/ 0 w 2267727"/>
                <a:gd name="connsiteY0" fmla="*/ 3917323 h 4367491"/>
                <a:gd name="connsiteX1" fmla="*/ 545770 w 2267727"/>
                <a:gd name="connsiteY1" fmla="*/ 4183770 h 4367491"/>
                <a:gd name="connsiteX2" fmla="*/ 1367991 w 2267727"/>
                <a:gd name="connsiteY2" fmla="*/ 2209175 h 4367491"/>
                <a:gd name="connsiteX3" fmla="*/ 2267727 w 2267727"/>
                <a:gd name="connsiteY3" fmla="*/ 0 h 43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727" h="4367491">
                  <a:moveTo>
                    <a:pt x="0" y="3917323"/>
                  </a:moveTo>
                  <a:cubicBezTo>
                    <a:pt x="217933" y="4356270"/>
                    <a:pt x="350812" y="4530059"/>
                    <a:pt x="545770" y="4183770"/>
                  </a:cubicBezTo>
                  <a:cubicBezTo>
                    <a:pt x="740728" y="3837481"/>
                    <a:pt x="1080998" y="2906470"/>
                    <a:pt x="1367991" y="2209175"/>
                  </a:cubicBezTo>
                  <a:cubicBezTo>
                    <a:pt x="1654984" y="1511880"/>
                    <a:pt x="1985653" y="182145"/>
                    <a:pt x="2267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E07B2BB-EB0F-400F-8E7D-18E57CE42536}"/>
                </a:ext>
              </a:extLst>
            </p:cNvPr>
            <p:cNvSpPr/>
            <p:nvPr/>
          </p:nvSpPr>
          <p:spPr>
            <a:xfrm>
              <a:off x="5843050" y="2178287"/>
              <a:ext cx="518916" cy="1699375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406315"/>
                <a:gd name="connsiteY0" fmla="*/ 4298956 h 4298956"/>
                <a:gd name="connsiteX1" fmla="*/ 866273 w 2406315"/>
                <a:gd name="connsiteY1" fmla="*/ 2213483 h 4298956"/>
                <a:gd name="connsiteX2" fmla="*/ 1668378 w 2406315"/>
                <a:gd name="connsiteY2" fmla="*/ 63840 h 4298956"/>
                <a:gd name="connsiteX3" fmla="*/ 2406315 w 2406315"/>
                <a:gd name="connsiteY3" fmla="*/ 777714 h 4298956"/>
                <a:gd name="connsiteX0" fmla="*/ 0 w 2501565"/>
                <a:gd name="connsiteY0" fmla="*/ 4375156 h 4375156"/>
                <a:gd name="connsiteX1" fmla="*/ 961523 w 2501565"/>
                <a:gd name="connsiteY1" fmla="*/ 2213483 h 4375156"/>
                <a:gd name="connsiteX2" fmla="*/ 1763628 w 2501565"/>
                <a:gd name="connsiteY2" fmla="*/ 63840 h 4375156"/>
                <a:gd name="connsiteX3" fmla="*/ 2501565 w 2501565"/>
                <a:gd name="connsiteY3" fmla="*/ 777714 h 4375156"/>
                <a:gd name="connsiteX0" fmla="*/ 0 w 2506327"/>
                <a:gd name="connsiteY0" fmla="*/ 4360868 h 4360868"/>
                <a:gd name="connsiteX1" fmla="*/ 966285 w 2506327"/>
                <a:gd name="connsiteY1" fmla="*/ 2213483 h 4360868"/>
                <a:gd name="connsiteX2" fmla="*/ 1768390 w 2506327"/>
                <a:gd name="connsiteY2" fmla="*/ 63840 h 4360868"/>
                <a:gd name="connsiteX3" fmla="*/ 2506327 w 2506327"/>
                <a:gd name="connsiteY3" fmla="*/ 777714 h 4360868"/>
                <a:gd name="connsiteX0" fmla="*/ 0 w 2506327"/>
                <a:gd name="connsiteY0" fmla="*/ 4365630 h 4365630"/>
                <a:gd name="connsiteX1" fmla="*/ 966285 w 2506327"/>
                <a:gd name="connsiteY1" fmla="*/ 2213483 h 4365630"/>
                <a:gd name="connsiteX2" fmla="*/ 1768390 w 2506327"/>
                <a:gd name="connsiteY2" fmla="*/ 63840 h 4365630"/>
                <a:gd name="connsiteX3" fmla="*/ 2506327 w 2506327"/>
                <a:gd name="connsiteY3" fmla="*/ 777714 h 4365630"/>
                <a:gd name="connsiteX0" fmla="*/ 0 w 2429237"/>
                <a:gd name="connsiteY0" fmla="*/ 4393801 h 4393801"/>
                <a:gd name="connsiteX1" fmla="*/ 966285 w 2429237"/>
                <a:gd name="connsiteY1" fmla="*/ 2241654 h 4393801"/>
                <a:gd name="connsiteX2" fmla="*/ 1768390 w 2429237"/>
                <a:gd name="connsiteY2" fmla="*/ 92011 h 4393801"/>
                <a:gd name="connsiteX3" fmla="*/ 2429237 w 2429237"/>
                <a:gd name="connsiteY3" fmla="*/ 579528 h 4393801"/>
                <a:gd name="connsiteX0" fmla="*/ 0 w 2429237"/>
                <a:gd name="connsiteY0" fmla="*/ 4358825 h 4358825"/>
                <a:gd name="connsiteX1" fmla="*/ 966285 w 2429237"/>
                <a:gd name="connsiteY1" fmla="*/ 2206678 h 4358825"/>
                <a:gd name="connsiteX2" fmla="*/ 1746361 w 2429237"/>
                <a:gd name="connsiteY2" fmla="*/ 99860 h 4358825"/>
                <a:gd name="connsiteX3" fmla="*/ 2429237 w 2429237"/>
                <a:gd name="connsiteY3" fmla="*/ 544552 h 4358825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46361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90412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48150 h 4348150"/>
                <a:gd name="connsiteX1" fmla="*/ 966285 w 2429237"/>
                <a:gd name="connsiteY1" fmla="*/ 2196003 h 4348150"/>
                <a:gd name="connsiteX2" fmla="*/ 1790412 w 2429237"/>
                <a:gd name="connsiteY2" fmla="*/ 89185 h 4348150"/>
                <a:gd name="connsiteX3" fmla="*/ 2429237 w 2429237"/>
                <a:gd name="connsiteY3" fmla="*/ 533877 h 4348150"/>
                <a:gd name="connsiteX0" fmla="*/ 0 w 2399870"/>
                <a:gd name="connsiteY0" fmla="*/ 4377346 h 4377346"/>
                <a:gd name="connsiteX1" fmla="*/ 966285 w 2399870"/>
                <a:gd name="connsiteY1" fmla="*/ 2225199 h 4377346"/>
                <a:gd name="connsiteX2" fmla="*/ 1790412 w 2399870"/>
                <a:gd name="connsiteY2" fmla="*/ 118381 h 4377346"/>
                <a:gd name="connsiteX3" fmla="*/ 2399870 w 2399870"/>
                <a:gd name="connsiteY3" fmla="*/ 440717 h 4377346"/>
                <a:gd name="connsiteX0" fmla="*/ 0 w 2399870"/>
                <a:gd name="connsiteY0" fmla="*/ 4354774 h 4354774"/>
                <a:gd name="connsiteX1" fmla="*/ 966285 w 2399870"/>
                <a:gd name="connsiteY1" fmla="*/ 2202627 h 4354774"/>
                <a:gd name="connsiteX2" fmla="*/ 1805096 w 2399870"/>
                <a:gd name="connsiteY2" fmla="*/ 128437 h 4354774"/>
                <a:gd name="connsiteX3" fmla="*/ 2399870 w 2399870"/>
                <a:gd name="connsiteY3" fmla="*/ 418145 h 4354774"/>
                <a:gd name="connsiteX0" fmla="*/ 0 w 2399870"/>
                <a:gd name="connsiteY0" fmla="*/ 4365924 h 4365924"/>
                <a:gd name="connsiteX1" fmla="*/ 966285 w 2399870"/>
                <a:gd name="connsiteY1" fmla="*/ 2213777 h 4365924"/>
                <a:gd name="connsiteX2" fmla="*/ 1775729 w 2399870"/>
                <a:gd name="connsiteY2" fmla="*/ 123272 h 4365924"/>
                <a:gd name="connsiteX3" fmla="*/ 2399870 w 2399870"/>
                <a:gd name="connsiteY3" fmla="*/ 429295 h 4365924"/>
                <a:gd name="connsiteX0" fmla="*/ 0 w 2399870"/>
                <a:gd name="connsiteY0" fmla="*/ 4365924 h 4365924"/>
                <a:gd name="connsiteX1" fmla="*/ 966285 w 2399870"/>
                <a:gd name="connsiteY1" fmla="*/ 2213777 h 4365924"/>
                <a:gd name="connsiteX2" fmla="*/ 1775729 w 2399870"/>
                <a:gd name="connsiteY2" fmla="*/ 123272 h 4365924"/>
                <a:gd name="connsiteX3" fmla="*/ 2399870 w 2399870"/>
                <a:gd name="connsiteY3" fmla="*/ 429295 h 436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870" h="4365924">
                  <a:moveTo>
                    <a:pt x="0" y="4365924"/>
                  </a:moveTo>
                  <a:cubicBezTo>
                    <a:pt x="216568" y="4129303"/>
                    <a:pt x="670330" y="2920886"/>
                    <a:pt x="966285" y="2213777"/>
                  </a:cubicBezTo>
                  <a:cubicBezTo>
                    <a:pt x="1262240" y="1506668"/>
                    <a:pt x="1519055" y="362567"/>
                    <a:pt x="1775729" y="123272"/>
                  </a:cubicBezTo>
                  <a:cubicBezTo>
                    <a:pt x="1999369" y="-91551"/>
                    <a:pt x="2159238" y="-47290"/>
                    <a:pt x="2399870" y="4292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D3B3D0F-23D4-440B-92B6-3EFF734350FC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V="1">
              <a:off x="5187427" y="2240280"/>
              <a:ext cx="457874" cy="14999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2166502-EE9E-4464-B0A4-FFBE777E5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5300" y="2240280"/>
              <a:ext cx="1" cy="15592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6F8741B8-9032-4130-813B-EED2E882E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7426" y="3649579"/>
              <a:ext cx="457874" cy="14999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C98D097C-BEF8-4F6A-B2CD-78599DEE0529}"/>
                </a:ext>
              </a:extLst>
            </p:cNvPr>
            <p:cNvSpPr/>
            <p:nvPr/>
          </p:nvSpPr>
          <p:spPr>
            <a:xfrm>
              <a:off x="6973931" y="2301877"/>
              <a:ext cx="861655" cy="1466845"/>
            </a:xfrm>
            <a:custGeom>
              <a:avLst/>
              <a:gdLst>
                <a:gd name="connsiteX0" fmla="*/ 0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984959 w 3984959"/>
                <a:gd name="connsiteY2" fmla="*/ 0 h 2852487"/>
                <a:gd name="connsiteX3" fmla="*/ 3984959 w 3984959"/>
                <a:gd name="connsiteY3" fmla="*/ 2852487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0" fmla="*/ 0 w 3984959"/>
                <a:gd name="connsiteY0" fmla="*/ 0 h 2852487"/>
                <a:gd name="connsiteX1" fmla="*/ 2043114 w 3984959"/>
                <a:gd name="connsiteY1" fmla="*/ 0 h 2852487"/>
                <a:gd name="connsiteX2" fmla="*/ 3409951 w 3984959"/>
                <a:gd name="connsiteY2" fmla="*/ 0 h 2852487"/>
                <a:gd name="connsiteX3" fmla="*/ 3984959 w 3984959"/>
                <a:gd name="connsiteY3" fmla="*/ 0 h 2852487"/>
                <a:gd name="connsiteX4" fmla="*/ 3984959 w 3984959"/>
                <a:gd name="connsiteY4" fmla="*/ 2852487 h 2852487"/>
                <a:gd name="connsiteX5" fmla="*/ 0 w 3984959"/>
                <a:gd name="connsiteY5" fmla="*/ 2852487 h 2852487"/>
                <a:gd name="connsiteX6" fmla="*/ 0 w 3984959"/>
                <a:gd name="connsiteY6" fmla="*/ 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6" fmla="*/ 3501391 w 3984959"/>
                <a:gd name="connsiteY6" fmla="*/ 91440 h 2852487"/>
                <a:gd name="connsiteX0" fmla="*/ 3409951 w 3984959"/>
                <a:gd name="connsiteY0" fmla="*/ 0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0 w 3984959"/>
                <a:gd name="connsiteY3" fmla="*/ 2852487 h 2852487"/>
                <a:gd name="connsiteX4" fmla="*/ 0 w 3984959"/>
                <a:gd name="connsiteY4" fmla="*/ 0 h 2852487"/>
                <a:gd name="connsiteX5" fmla="*/ 2043114 w 3984959"/>
                <a:gd name="connsiteY5" fmla="*/ 0 h 2852487"/>
                <a:gd name="connsiteX0" fmla="*/ 2871789 w 3984959"/>
                <a:gd name="connsiteY0" fmla="*/ 2382 h 2852487"/>
                <a:gd name="connsiteX1" fmla="*/ 3984959 w 3984959"/>
                <a:gd name="connsiteY1" fmla="*/ 0 h 2852487"/>
                <a:gd name="connsiteX2" fmla="*/ 3984959 w 3984959"/>
                <a:gd name="connsiteY2" fmla="*/ 2852487 h 2852487"/>
                <a:gd name="connsiteX3" fmla="*/ 1300164 w 3984959"/>
                <a:gd name="connsiteY3" fmla="*/ 2850356 h 2852487"/>
                <a:gd name="connsiteX4" fmla="*/ 0 w 3984959"/>
                <a:gd name="connsiteY4" fmla="*/ 2852487 h 2852487"/>
                <a:gd name="connsiteX5" fmla="*/ 0 w 3984959"/>
                <a:gd name="connsiteY5" fmla="*/ 0 h 2852487"/>
                <a:gd name="connsiteX6" fmla="*/ 2043114 w 3984959"/>
                <a:gd name="connsiteY6" fmla="*/ 0 h 2852487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043114 w 3984959"/>
                <a:gd name="connsiteY7" fmla="*/ 0 h 2852738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109188 w 3984959"/>
                <a:gd name="connsiteY7" fmla="*/ 0 h 2852738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167923 w 3984959"/>
                <a:gd name="connsiteY7" fmla="*/ 0 h 2852738"/>
                <a:gd name="connsiteX0" fmla="*/ 2871789 w 3984959"/>
                <a:gd name="connsiteY0" fmla="*/ 2382 h 2852738"/>
                <a:gd name="connsiteX1" fmla="*/ 3984959 w 3984959"/>
                <a:gd name="connsiteY1" fmla="*/ 0 h 2852738"/>
                <a:gd name="connsiteX2" fmla="*/ 3984959 w 3984959"/>
                <a:gd name="connsiteY2" fmla="*/ 2852487 h 2852738"/>
                <a:gd name="connsiteX3" fmla="*/ 1300164 w 3984959"/>
                <a:gd name="connsiteY3" fmla="*/ 2850356 h 2852738"/>
                <a:gd name="connsiteX4" fmla="*/ 721520 w 3984959"/>
                <a:gd name="connsiteY4" fmla="*/ 2852738 h 2852738"/>
                <a:gd name="connsiteX5" fmla="*/ 0 w 3984959"/>
                <a:gd name="connsiteY5" fmla="*/ 2852487 h 2852738"/>
                <a:gd name="connsiteX6" fmla="*/ 0 w 3984959"/>
                <a:gd name="connsiteY6" fmla="*/ 0 h 2852738"/>
                <a:gd name="connsiteX7" fmla="*/ 2222985 w 3984959"/>
                <a:gd name="connsiteY7" fmla="*/ 0 h 285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4959" h="2852738">
                  <a:moveTo>
                    <a:pt x="2871789" y="2382"/>
                  </a:moveTo>
                  <a:lnTo>
                    <a:pt x="3984959" y="0"/>
                  </a:lnTo>
                  <a:lnTo>
                    <a:pt x="3984959" y="2852487"/>
                  </a:lnTo>
                  <a:lnTo>
                    <a:pt x="1300164" y="2850356"/>
                  </a:lnTo>
                  <a:lnTo>
                    <a:pt x="721520" y="2852738"/>
                  </a:lnTo>
                  <a:lnTo>
                    <a:pt x="0" y="2852487"/>
                  </a:lnTo>
                  <a:lnTo>
                    <a:pt x="0" y="0"/>
                  </a:lnTo>
                  <a:lnTo>
                    <a:pt x="2222985" y="0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704633D-974F-432D-BEFC-274C9E013AD0}"/>
                </a:ext>
              </a:extLst>
            </p:cNvPr>
            <p:cNvCxnSpPr/>
            <p:nvPr/>
          </p:nvCxnSpPr>
          <p:spPr>
            <a:xfrm>
              <a:off x="7502885" y="2183273"/>
              <a:ext cx="84984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C785FFA-B33C-4011-97D5-70274F06BF8B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V="1">
              <a:off x="7097077" y="3879453"/>
              <a:ext cx="72729" cy="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6ED9813-28CB-4CA9-9FFA-44887B8621FD}"/>
                </a:ext>
              </a:extLst>
            </p:cNvPr>
            <p:cNvSpPr/>
            <p:nvPr/>
          </p:nvSpPr>
          <p:spPr>
            <a:xfrm>
              <a:off x="7394767" y="2308710"/>
              <a:ext cx="203639" cy="651744"/>
            </a:xfrm>
            <a:custGeom>
              <a:avLst/>
              <a:gdLst>
                <a:gd name="connsiteX0" fmla="*/ 927100 w 927100"/>
                <a:gd name="connsiteY0" fmla="*/ 0 h 1231900"/>
                <a:gd name="connsiteX1" fmla="*/ 520700 w 927100"/>
                <a:gd name="connsiteY1" fmla="*/ 361950 h 1231900"/>
                <a:gd name="connsiteX2" fmla="*/ 0 w 927100"/>
                <a:gd name="connsiteY2" fmla="*/ 1231900 h 1231900"/>
                <a:gd name="connsiteX0" fmla="*/ 927100 w 927100"/>
                <a:gd name="connsiteY0" fmla="*/ 0 h 1446022"/>
                <a:gd name="connsiteX1" fmla="*/ 520700 w 927100"/>
                <a:gd name="connsiteY1" fmla="*/ 576072 h 1446022"/>
                <a:gd name="connsiteX2" fmla="*/ 0 w 927100"/>
                <a:gd name="connsiteY2" fmla="*/ 1446022 h 1446022"/>
                <a:gd name="connsiteX0" fmla="*/ 985835 w 985835"/>
                <a:gd name="connsiteY0" fmla="*/ 0 h 1552063"/>
                <a:gd name="connsiteX1" fmla="*/ 520700 w 985835"/>
                <a:gd name="connsiteY1" fmla="*/ 682113 h 1552063"/>
                <a:gd name="connsiteX2" fmla="*/ 0 w 985835"/>
                <a:gd name="connsiteY2" fmla="*/ 1552063 h 1552063"/>
                <a:gd name="connsiteX0" fmla="*/ 985835 w 985835"/>
                <a:gd name="connsiteY0" fmla="*/ 0 h 1552063"/>
                <a:gd name="connsiteX1" fmla="*/ 520699 w 985835"/>
                <a:gd name="connsiteY1" fmla="*/ 559758 h 1552063"/>
                <a:gd name="connsiteX2" fmla="*/ 0 w 985835"/>
                <a:gd name="connsiteY2" fmla="*/ 1552063 h 1552063"/>
                <a:gd name="connsiteX0" fmla="*/ 941784 w 941784"/>
                <a:gd name="connsiteY0" fmla="*/ 0 h 1674418"/>
                <a:gd name="connsiteX1" fmla="*/ 520699 w 941784"/>
                <a:gd name="connsiteY1" fmla="*/ 682113 h 1674418"/>
                <a:gd name="connsiteX2" fmla="*/ 0 w 941784"/>
                <a:gd name="connsiteY2" fmla="*/ 1674418 h 1674418"/>
                <a:gd name="connsiteX0" fmla="*/ 941784 w 941784"/>
                <a:gd name="connsiteY0" fmla="*/ 0 h 1674418"/>
                <a:gd name="connsiteX1" fmla="*/ 550066 w 941784"/>
                <a:gd name="connsiteY1" fmla="*/ 470031 h 1674418"/>
                <a:gd name="connsiteX2" fmla="*/ 0 w 941784"/>
                <a:gd name="connsiteY2" fmla="*/ 1674418 h 1674418"/>
                <a:gd name="connsiteX0" fmla="*/ 941784 w 941784"/>
                <a:gd name="connsiteY0" fmla="*/ 0 h 1674418"/>
                <a:gd name="connsiteX1" fmla="*/ 550066 w 941784"/>
                <a:gd name="connsiteY1" fmla="*/ 470031 h 1674418"/>
                <a:gd name="connsiteX2" fmla="*/ 0 w 941784"/>
                <a:gd name="connsiteY2" fmla="*/ 1674418 h 1674418"/>
                <a:gd name="connsiteX0" fmla="*/ 941784 w 941784"/>
                <a:gd name="connsiteY0" fmla="*/ 0 h 1674418"/>
                <a:gd name="connsiteX1" fmla="*/ 550066 w 941784"/>
                <a:gd name="connsiteY1" fmla="*/ 470031 h 1674418"/>
                <a:gd name="connsiteX2" fmla="*/ 0 w 941784"/>
                <a:gd name="connsiteY2" fmla="*/ 1674418 h 167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1784" h="1674418">
                  <a:moveTo>
                    <a:pt x="941784" y="0"/>
                  </a:moveTo>
                  <a:cubicBezTo>
                    <a:pt x="815842" y="78316"/>
                    <a:pt x="778002" y="150515"/>
                    <a:pt x="550066" y="470031"/>
                  </a:cubicBezTo>
                  <a:cubicBezTo>
                    <a:pt x="351497" y="822174"/>
                    <a:pt x="183091" y="1342101"/>
                    <a:pt x="0" y="16744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F93BF977-1B7F-4F8E-AA5B-91125125657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277" y="3767027"/>
              <a:ext cx="10619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7F7956D-0B9A-419D-AA3B-3DDFD32E778B}"/>
                </a:ext>
              </a:extLst>
            </p:cNvPr>
            <p:cNvSpPr/>
            <p:nvPr/>
          </p:nvSpPr>
          <p:spPr>
            <a:xfrm>
              <a:off x="7097077" y="2997531"/>
              <a:ext cx="218010" cy="771881"/>
            </a:xfrm>
            <a:custGeom>
              <a:avLst/>
              <a:gdLst>
                <a:gd name="connsiteX0" fmla="*/ 0 w 895350"/>
                <a:gd name="connsiteY0" fmla="*/ 1530350 h 1530350"/>
                <a:gd name="connsiteX1" fmla="*/ 279400 w 895350"/>
                <a:gd name="connsiteY1" fmla="*/ 1244600 h 1530350"/>
                <a:gd name="connsiteX2" fmla="*/ 895350 w 895350"/>
                <a:gd name="connsiteY2" fmla="*/ 0 h 1530350"/>
                <a:gd name="connsiteX0" fmla="*/ 0 w 917373"/>
                <a:gd name="connsiteY0" fmla="*/ 1689413 h 1689413"/>
                <a:gd name="connsiteX1" fmla="*/ 301423 w 917373"/>
                <a:gd name="connsiteY1" fmla="*/ 1244600 h 1689413"/>
                <a:gd name="connsiteX2" fmla="*/ 917373 w 917373"/>
                <a:gd name="connsiteY2" fmla="*/ 0 h 1689413"/>
                <a:gd name="connsiteX0" fmla="*/ 0 w 984869"/>
                <a:gd name="connsiteY0" fmla="*/ 1781180 h 1781180"/>
                <a:gd name="connsiteX1" fmla="*/ 368919 w 984869"/>
                <a:gd name="connsiteY1" fmla="*/ 1244600 h 1781180"/>
                <a:gd name="connsiteX2" fmla="*/ 984869 w 984869"/>
                <a:gd name="connsiteY2" fmla="*/ 0 h 1781180"/>
                <a:gd name="connsiteX0" fmla="*/ 0 w 984869"/>
                <a:gd name="connsiteY0" fmla="*/ 1781180 h 1781180"/>
                <a:gd name="connsiteX1" fmla="*/ 402668 w 984869"/>
                <a:gd name="connsiteY1" fmla="*/ 1250717 h 1781180"/>
                <a:gd name="connsiteX2" fmla="*/ 984869 w 984869"/>
                <a:gd name="connsiteY2" fmla="*/ 0 h 1781180"/>
                <a:gd name="connsiteX0" fmla="*/ 0 w 1029864"/>
                <a:gd name="connsiteY0" fmla="*/ 1983068 h 1983068"/>
                <a:gd name="connsiteX1" fmla="*/ 447663 w 1029864"/>
                <a:gd name="connsiteY1" fmla="*/ 1250717 h 1983068"/>
                <a:gd name="connsiteX2" fmla="*/ 1029864 w 1029864"/>
                <a:gd name="connsiteY2" fmla="*/ 0 h 198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864" h="1983068">
                  <a:moveTo>
                    <a:pt x="0" y="1983068"/>
                  </a:moveTo>
                  <a:cubicBezTo>
                    <a:pt x="65087" y="1967722"/>
                    <a:pt x="298438" y="1505775"/>
                    <a:pt x="447663" y="1250717"/>
                  </a:cubicBezTo>
                  <a:cubicBezTo>
                    <a:pt x="596888" y="995659"/>
                    <a:pt x="796501" y="494771"/>
                    <a:pt x="10298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028C8BA-66B7-46F9-8425-18CC1A99BF18}"/>
                </a:ext>
              </a:extLst>
            </p:cNvPr>
            <p:cNvSpPr/>
            <p:nvPr/>
          </p:nvSpPr>
          <p:spPr>
            <a:xfrm>
              <a:off x="7022068" y="2181870"/>
              <a:ext cx="480818" cy="1693863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101515"/>
                <a:gd name="connsiteY0" fmla="*/ 3569369 h 4300218"/>
                <a:gd name="connsiteX1" fmla="*/ 433137 w 2101515"/>
                <a:gd name="connsiteY1" fmla="*/ 4235116 h 4300218"/>
                <a:gd name="connsiteX2" fmla="*/ 1299410 w 2101515"/>
                <a:gd name="connsiteY2" fmla="*/ 2149643 h 4300218"/>
                <a:gd name="connsiteX3" fmla="*/ 2101515 w 2101515"/>
                <a:gd name="connsiteY3" fmla="*/ 0 h 43002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77715"/>
                <a:gd name="connsiteY0" fmla="*/ 3645569 h 4376418"/>
                <a:gd name="connsiteX1" fmla="*/ 433137 w 2177715"/>
                <a:gd name="connsiteY1" fmla="*/ 4311316 h 4376418"/>
                <a:gd name="connsiteX2" fmla="*/ 1299410 w 2177715"/>
                <a:gd name="connsiteY2" fmla="*/ 2225843 h 4376418"/>
                <a:gd name="connsiteX3" fmla="*/ 2177715 w 2177715"/>
                <a:gd name="connsiteY3" fmla="*/ 0 h 4376418"/>
                <a:gd name="connsiteX0" fmla="*/ 0 w 2199146"/>
                <a:gd name="connsiteY0" fmla="*/ 3628901 h 4359750"/>
                <a:gd name="connsiteX1" fmla="*/ 433137 w 2199146"/>
                <a:gd name="connsiteY1" fmla="*/ 4294648 h 4359750"/>
                <a:gd name="connsiteX2" fmla="*/ 1299410 w 2199146"/>
                <a:gd name="connsiteY2" fmla="*/ 2209175 h 4359750"/>
                <a:gd name="connsiteX3" fmla="*/ 2199146 w 2199146"/>
                <a:gd name="connsiteY3" fmla="*/ 0 h 4359750"/>
                <a:gd name="connsiteX0" fmla="*/ 0 w 2366841"/>
                <a:gd name="connsiteY0" fmla="*/ 3628900 h 4359750"/>
                <a:gd name="connsiteX1" fmla="*/ 600832 w 2366841"/>
                <a:gd name="connsiteY1" fmla="*/ 4294648 h 4359750"/>
                <a:gd name="connsiteX2" fmla="*/ 1467105 w 2366841"/>
                <a:gd name="connsiteY2" fmla="*/ 2209175 h 4359750"/>
                <a:gd name="connsiteX3" fmla="*/ 2366841 w 2366841"/>
                <a:gd name="connsiteY3" fmla="*/ 0 h 4359750"/>
                <a:gd name="connsiteX0" fmla="*/ 0 w 2366841"/>
                <a:gd name="connsiteY0" fmla="*/ 3628900 h 4358689"/>
                <a:gd name="connsiteX1" fmla="*/ 600832 w 2366841"/>
                <a:gd name="connsiteY1" fmla="*/ 4294648 h 4358689"/>
                <a:gd name="connsiteX2" fmla="*/ 1467105 w 2366841"/>
                <a:gd name="connsiteY2" fmla="*/ 2209175 h 4358689"/>
                <a:gd name="connsiteX3" fmla="*/ 2366841 w 2366841"/>
                <a:gd name="connsiteY3" fmla="*/ 0 h 4358689"/>
                <a:gd name="connsiteX0" fmla="*/ 0 w 2322790"/>
                <a:gd name="connsiteY0" fmla="*/ 3787961 h 4388231"/>
                <a:gd name="connsiteX1" fmla="*/ 556781 w 2322790"/>
                <a:gd name="connsiteY1" fmla="*/ 4294648 h 4388231"/>
                <a:gd name="connsiteX2" fmla="*/ 1423054 w 2322790"/>
                <a:gd name="connsiteY2" fmla="*/ 2209175 h 4388231"/>
                <a:gd name="connsiteX3" fmla="*/ 2322790 w 2322790"/>
                <a:gd name="connsiteY3" fmla="*/ 0 h 4388231"/>
                <a:gd name="connsiteX0" fmla="*/ 0 w 2322790"/>
                <a:gd name="connsiteY0" fmla="*/ 3812602 h 4393865"/>
                <a:gd name="connsiteX1" fmla="*/ 556781 w 2322790"/>
                <a:gd name="connsiteY1" fmla="*/ 4294648 h 4393865"/>
                <a:gd name="connsiteX2" fmla="*/ 1423054 w 2322790"/>
                <a:gd name="connsiteY2" fmla="*/ 2209175 h 4393865"/>
                <a:gd name="connsiteX3" fmla="*/ 2322790 w 2322790"/>
                <a:gd name="connsiteY3" fmla="*/ 0 h 4393865"/>
                <a:gd name="connsiteX0" fmla="*/ 0 w 2267727"/>
                <a:gd name="connsiteY0" fmla="*/ 3917323 h 4421725"/>
                <a:gd name="connsiteX1" fmla="*/ 501718 w 2267727"/>
                <a:gd name="connsiteY1" fmla="*/ 4294648 h 4421725"/>
                <a:gd name="connsiteX2" fmla="*/ 1367991 w 2267727"/>
                <a:gd name="connsiteY2" fmla="*/ 2209175 h 4421725"/>
                <a:gd name="connsiteX3" fmla="*/ 2267727 w 2267727"/>
                <a:gd name="connsiteY3" fmla="*/ 0 h 4421725"/>
                <a:gd name="connsiteX0" fmla="*/ 0 w 2267727"/>
                <a:gd name="connsiteY0" fmla="*/ 3917323 h 4366397"/>
                <a:gd name="connsiteX1" fmla="*/ 534758 w 2267727"/>
                <a:gd name="connsiteY1" fmla="*/ 4220729 h 4366397"/>
                <a:gd name="connsiteX2" fmla="*/ 1367991 w 2267727"/>
                <a:gd name="connsiteY2" fmla="*/ 2209175 h 4366397"/>
                <a:gd name="connsiteX3" fmla="*/ 2267727 w 2267727"/>
                <a:gd name="connsiteY3" fmla="*/ 0 h 4366397"/>
                <a:gd name="connsiteX0" fmla="*/ 0 w 2267727"/>
                <a:gd name="connsiteY0" fmla="*/ 3917323 h 4404677"/>
                <a:gd name="connsiteX1" fmla="*/ 534758 w 2267727"/>
                <a:gd name="connsiteY1" fmla="*/ 4220729 h 4404677"/>
                <a:gd name="connsiteX2" fmla="*/ 1367991 w 2267727"/>
                <a:gd name="connsiteY2" fmla="*/ 2209175 h 4404677"/>
                <a:gd name="connsiteX3" fmla="*/ 2267727 w 2267727"/>
                <a:gd name="connsiteY3" fmla="*/ 0 h 4404677"/>
                <a:gd name="connsiteX0" fmla="*/ 0 w 2267727"/>
                <a:gd name="connsiteY0" fmla="*/ 3917323 h 4378369"/>
                <a:gd name="connsiteX1" fmla="*/ 545770 w 2267727"/>
                <a:gd name="connsiteY1" fmla="*/ 4183770 h 4378369"/>
                <a:gd name="connsiteX2" fmla="*/ 1367991 w 2267727"/>
                <a:gd name="connsiteY2" fmla="*/ 2209175 h 4378369"/>
                <a:gd name="connsiteX3" fmla="*/ 2267727 w 2267727"/>
                <a:gd name="connsiteY3" fmla="*/ 0 h 4378369"/>
                <a:gd name="connsiteX0" fmla="*/ 0 w 2267727"/>
                <a:gd name="connsiteY0" fmla="*/ 3917323 h 4367491"/>
                <a:gd name="connsiteX1" fmla="*/ 545770 w 2267727"/>
                <a:gd name="connsiteY1" fmla="*/ 4183770 h 4367491"/>
                <a:gd name="connsiteX2" fmla="*/ 1367991 w 2267727"/>
                <a:gd name="connsiteY2" fmla="*/ 2209175 h 4367491"/>
                <a:gd name="connsiteX3" fmla="*/ 2267727 w 2267727"/>
                <a:gd name="connsiteY3" fmla="*/ 0 h 4367491"/>
                <a:gd name="connsiteX0" fmla="*/ 0 w 2223676"/>
                <a:gd name="connsiteY0" fmla="*/ 4114443 h 4432827"/>
                <a:gd name="connsiteX1" fmla="*/ 501719 w 2223676"/>
                <a:gd name="connsiteY1" fmla="*/ 4183770 h 4432827"/>
                <a:gd name="connsiteX2" fmla="*/ 1323940 w 2223676"/>
                <a:gd name="connsiteY2" fmla="*/ 2209175 h 4432827"/>
                <a:gd name="connsiteX3" fmla="*/ 2223676 w 2223676"/>
                <a:gd name="connsiteY3" fmla="*/ 0 h 4432827"/>
                <a:gd name="connsiteX0" fmla="*/ 0 w 2223676"/>
                <a:gd name="connsiteY0" fmla="*/ 4114443 h 4385454"/>
                <a:gd name="connsiteX1" fmla="*/ 501719 w 2223676"/>
                <a:gd name="connsiteY1" fmla="*/ 4183770 h 4385454"/>
                <a:gd name="connsiteX2" fmla="*/ 1323940 w 2223676"/>
                <a:gd name="connsiteY2" fmla="*/ 2209175 h 4385454"/>
                <a:gd name="connsiteX3" fmla="*/ 2223676 w 2223676"/>
                <a:gd name="connsiteY3" fmla="*/ 0 h 4385454"/>
                <a:gd name="connsiteX0" fmla="*/ 0 w 2223676"/>
                <a:gd name="connsiteY0" fmla="*/ 4114443 h 4399834"/>
                <a:gd name="connsiteX1" fmla="*/ 501719 w 2223676"/>
                <a:gd name="connsiteY1" fmla="*/ 4183770 h 4399834"/>
                <a:gd name="connsiteX2" fmla="*/ 1323940 w 2223676"/>
                <a:gd name="connsiteY2" fmla="*/ 2209175 h 4399834"/>
                <a:gd name="connsiteX3" fmla="*/ 2223676 w 2223676"/>
                <a:gd name="connsiteY3" fmla="*/ 0 h 4399834"/>
                <a:gd name="connsiteX0" fmla="*/ 0 w 2223676"/>
                <a:gd name="connsiteY0" fmla="*/ 4114443 h 4375652"/>
                <a:gd name="connsiteX1" fmla="*/ 501719 w 2223676"/>
                <a:gd name="connsiteY1" fmla="*/ 4183770 h 4375652"/>
                <a:gd name="connsiteX2" fmla="*/ 1323940 w 2223676"/>
                <a:gd name="connsiteY2" fmla="*/ 2209175 h 4375652"/>
                <a:gd name="connsiteX3" fmla="*/ 2223676 w 2223676"/>
                <a:gd name="connsiteY3" fmla="*/ 0 h 4375652"/>
                <a:gd name="connsiteX0" fmla="*/ 0 w 2223676"/>
                <a:gd name="connsiteY0" fmla="*/ 4114443 h 4355040"/>
                <a:gd name="connsiteX1" fmla="*/ 501719 w 2223676"/>
                <a:gd name="connsiteY1" fmla="*/ 4183770 h 4355040"/>
                <a:gd name="connsiteX2" fmla="*/ 1323940 w 2223676"/>
                <a:gd name="connsiteY2" fmla="*/ 2209175 h 4355040"/>
                <a:gd name="connsiteX3" fmla="*/ 2223676 w 2223676"/>
                <a:gd name="connsiteY3" fmla="*/ 0 h 4355040"/>
                <a:gd name="connsiteX0" fmla="*/ 0 w 2223676"/>
                <a:gd name="connsiteY0" fmla="*/ 4114443 h 4402144"/>
                <a:gd name="connsiteX1" fmla="*/ 490707 w 2223676"/>
                <a:gd name="connsiteY1" fmla="*/ 4257689 h 4402144"/>
                <a:gd name="connsiteX2" fmla="*/ 1323940 w 2223676"/>
                <a:gd name="connsiteY2" fmla="*/ 2209175 h 4402144"/>
                <a:gd name="connsiteX3" fmla="*/ 2223676 w 2223676"/>
                <a:gd name="connsiteY3" fmla="*/ 0 h 4402144"/>
                <a:gd name="connsiteX0" fmla="*/ 0 w 2223676"/>
                <a:gd name="connsiteY0" fmla="*/ 4114443 h 4373859"/>
                <a:gd name="connsiteX1" fmla="*/ 479696 w 2223676"/>
                <a:gd name="connsiteY1" fmla="*/ 4214569 h 4373859"/>
                <a:gd name="connsiteX2" fmla="*/ 1323940 w 2223676"/>
                <a:gd name="connsiteY2" fmla="*/ 2209175 h 4373859"/>
                <a:gd name="connsiteX3" fmla="*/ 2223676 w 2223676"/>
                <a:gd name="connsiteY3" fmla="*/ 0 h 4373859"/>
                <a:gd name="connsiteX0" fmla="*/ 0 w 2223676"/>
                <a:gd name="connsiteY0" fmla="*/ 4114443 h 4381772"/>
                <a:gd name="connsiteX1" fmla="*/ 479696 w 2223676"/>
                <a:gd name="connsiteY1" fmla="*/ 4214569 h 4381772"/>
                <a:gd name="connsiteX2" fmla="*/ 1323940 w 2223676"/>
                <a:gd name="connsiteY2" fmla="*/ 2209175 h 4381772"/>
                <a:gd name="connsiteX3" fmla="*/ 2223676 w 2223676"/>
                <a:gd name="connsiteY3" fmla="*/ 0 h 4381772"/>
                <a:gd name="connsiteX0" fmla="*/ 0 w 2223676"/>
                <a:gd name="connsiteY0" fmla="*/ 4114443 h 4381772"/>
                <a:gd name="connsiteX1" fmla="*/ 479696 w 2223676"/>
                <a:gd name="connsiteY1" fmla="*/ 4214569 h 4381772"/>
                <a:gd name="connsiteX2" fmla="*/ 1323940 w 2223676"/>
                <a:gd name="connsiteY2" fmla="*/ 2209175 h 4381772"/>
                <a:gd name="connsiteX3" fmla="*/ 2223676 w 2223676"/>
                <a:gd name="connsiteY3" fmla="*/ 0 h 438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3676" h="4381772">
                  <a:moveTo>
                    <a:pt x="0" y="4114443"/>
                  </a:moveTo>
                  <a:cubicBezTo>
                    <a:pt x="228945" y="4387072"/>
                    <a:pt x="336129" y="4501316"/>
                    <a:pt x="479696" y="4214569"/>
                  </a:cubicBezTo>
                  <a:cubicBezTo>
                    <a:pt x="623263" y="3927822"/>
                    <a:pt x="1033277" y="2911603"/>
                    <a:pt x="1323940" y="2209175"/>
                  </a:cubicBezTo>
                  <a:cubicBezTo>
                    <a:pt x="1614603" y="1506747"/>
                    <a:pt x="1941602" y="182145"/>
                    <a:pt x="222367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697790-2F38-483A-9884-D7FDE898C915}"/>
                </a:ext>
              </a:extLst>
            </p:cNvPr>
            <p:cNvSpPr/>
            <p:nvPr/>
          </p:nvSpPr>
          <p:spPr>
            <a:xfrm>
              <a:off x="7169806" y="2185618"/>
              <a:ext cx="506216" cy="1693835"/>
            </a:xfrm>
            <a:custGeom>
              <a:avLst/>
              <a:gdLst>
                <a:gd name="connsiteX0" fmla="*/ 0 w 2839452"/>
                <a:gd name="connsiteY0" fmla="*/ 3633209 h 4364058"/>
                <a:gd name="connsiteX1" fmla="*/ 433137 w 2839452"/>
                <a:gd name="connsiteY1" fmla="*/ 4298956 h 4364058"/>
                <a:gd name="connsiteX2" fmla="*/ 1299410 w 2839452"/>
                <a:gd name="connsiteY2" fmla="*/ 2213483 h 4364058"/>
                <a:gd name="connsiteX3" fmla="*/ 2101515 w 2839452"/>
                <a:gd name="connsiteY3" fmla="*/ 63840 h 4364058"/>
                <a:gd name="connsiteX4" fmla="*/ 2839452 w 2839452"/>
                <a:gd name="connsiteY4" fmla="*/ 777714 h 4364058"/>
                <a:gd name="connsiteX0" fmla="*/ 0 w 2406315"/>
                <a:gd name="connsiteY0" fmla="*/ 4298956 h 4298956"/>
                <a:gd name="connsiteX1" fmla="*/ 866273 w 2406315"/>
                <a:gd name="connsiteY1" fmla="*/ 2213483 h 4298956"/>
                <a:gd name="connsiteX2" fmla="*/ 1668378 w 2406315"/>
                <a:gd name="connsiteY2" fmla="*/ 63840 h 4298956"/>
                <a:gd name="connsiteX3" fmla="*/ 2406315 w 2406315"/>
                <a:gd name="connsiteY3" fmla="*/ 777714 h 4298956"/>
                <a:gd name="connsiteX0" fmla="*/ 0 w 2501565"/>
                <a:gd name="connsiteY0" fmla="*/ 4375156 h 4375156"/>
                <a:gd name="connsiteX1" fmla="*/ 961523 w 2501565"/>
                <a:gd name="connsiteY1" fmla="*/ 2213483 h 4375156"/>
                <a:gd name="connsiteX2" fmla="*/ 1763628 w 2501565"/>
                <a:gd name="connsiteY2" fmla="*/ 63840 h 4375156"/>
                <a:gd name="connsiteX3" fmla="*/ 2501565 w 2501565"/>
                <a:gd name="connsiteY3" fmla="*/ 777714 h 4375156"/>
                <a:gd name="connsiteX0" fmla="*/ 0 w 2506327"/>
                <a:gd name="connsiteY0" fmla="*/ 4360868 h 4360868"/>
                <a:gd name="connsiteX1" fmla="*/ 966285 w 2506327"/>
                <a:gd name="connsiteY1" fmla="*/ 2213483 h 4360868"/>
                <a:gd name="connsiteX2" fmla="*/ 1768390 w 2506327"/>
                <a:gd name="connsiteY2" fmla="*/ 63840 h 4360868"/>
                <a:gd name="connsiteX3" fmla="*/ 2506327 w 2506327"/>
                <a:gd name="connsiteY3" fmla="*/ 777714 h 4360868"/>
                <a:gd name="connsiteX0" fmla="*/ 0 w 2506327"/>
                <a:gd name="connsiteY0" fmla="*/ 4365630 h 4365630"/>
                <a:gd name="connsiteX1" fmla="*/ 966285 w 2506327"/>
                <a:gd name="connsiteY1" fmla="*/ 2213483 h 4365630"/>
                <a:gd name="connsiteX2" fmla="*/ 1768390 w 2506327"/>
                <a:gd name="connsiteY2" fmla="*/ 63840 h 4365630"/>
                <a:gd name="connsiteX3" fmla="*/ 2506327 w 2506327"/>
                <a:gd name="connsiteY3" fmla="*/ 777714 h 4365630"/>
                <a:gd name="connsiteX0" fmla="*/ 0 w 2429237"/>
                <a:gd name="connsiteY0" fmla="*/ 4393801 h 4393801"/>
                <a:gd name="connsiteX1" fmla="*/ 966285 w 2429237"/>
                <a:gd name="connsiteY1" fmla="*/ 2241654 h 4393801"/>
                <a:gd name="connsiteX2" fmla="*/ 1768390 w 2429237"/>
                <a:gd name="connsiteY2" fmla="*/ 92011 h 4393801"/>
                <a:gd name="connsiteX3" fmla="*/ 2429237 w 2429237"/>
                <a:gd name="connsiteY3" fmla="*/ 579528 h 4393801"/>
                <a:gd name="connsiteX0" fmla="*/ 0 w 2429237"/>
                <a:gd name="connsiteY0" fmla="*/ 4358825 h 4358825"/>
                <a:gd name="connsiteX1" fmla="*/ 966285 w 2429237"/>
                <a:gd name="connsiteY1" fmla="*/ 2206678 h 4358825"/>
                <a:gd name="connsiteX2" fmla="*/ 1746361 w 2429237"/>
                <a:gd name="connsiteY2" fmla="*/ 99860 h 4358825"/>
                <a:gd name="connsiteX3" fmla="*/ 2429237 w 2429237"/>
                <a:gd name="connsiteY3" fmla="*/ 544552 h 4358825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46361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72200 h 4372200"/>
                <a:gd name="connsiteX1" fmla="*/ 966285 w 2429237"/>
                <a:gd name="connsiteY1" fmla="*/ 2220053 h 4372200"/>
                <a:gd name="connsiteX2" fmla="*/ 1790412 w 2429237"/>
                <a:gd name="connsiteY2" fmla="*/ 113235 h 4372200"/>
                <a:gd name="connsiteX3" fmla="*/ 2429237 w 2429237"/>
                <a:gd name="connsiteY3" fmla="*/ 557927 h 4372200"/>
                <a:gd name="connsiteX0" fmla="*/ 0 w 2429237"/>
                <a:gd name="connsiteY0" fmla="*/ 4348150 h 4348150"/>
                <a:gd name="connsiteX1" fmla="*/ 966285 w 2429237"/>
                <a:gd name="connsiteY1" fmla="*/ 2196003 h 4348150"/>
                <a:gd name="connsiteX2" fmla="*/ 1790412 w 2429237"/>
                <a:gd name="connsiteY2" fmla="*/ 89185 h 4348150"/>
                <a:gd name="connsiteX3" fmla="*/ 2429237 w 2429237"/>
                <a:gd name="connsiteY3" fmla="*/ 533877 h 4348150"/>
                <a:gd name="connsiteX0" fmla="*/ 0 w 2399870"/>
                <a:gd name="connsiteY0" fmla="*/ 4377346 h 4377346"/>
                <a:gd name="connsiteX1" fmla="*/ 966285 w 2399870"/>
                <a:gd name="connsiteY1" fmla="*/ 2225199 h 4377346"/>
                <a:gd name="connsiteX2" fmla="*/ 1790412 w 2399870"/>
                <a:gd name="connsiteY2" fmla="*/ 118381 h 4377346"/>
                <a:gd name="connsiteX3" fmla="*/ 2399870 w 2399870"/>
                <a:gd name="connsiteY3" fmla="*/ 440717 h 4377346"/>
                <a:gd name="connsiteX0" fmla="*/ 0 w 2399870"/>
                <a:gd name="connsiteY0" fmla="*/ 4354774 h 4354774"/>
                <a:gd name="connsiteX1" fmla="*/ 966285 w 2399870"/>
                <a:gd name="connsiteY1" fmla="*/ 2202627 h 4354774"/>
                <a:gd name="connsiteX2" fmla="*/ 1805096 w 2399870"/>
                <a:gd name="connsiteY2" fmla="*/ 128437 h 4354774"/>
                <a:gd name="connsiteX3" fmla="*/ 2399870 w 2399870"/>
                <a:gd name="connsiteY3" fmla="*/ 418145 h 4354774"/>
                <a:gd name="connsiteX0" fmla="*/ 0 w 2399870"/>
                <a:gd name="connsiteY0" fmla="*/ 4365924 h 4365924"/>
                <a:gd name="connsiteX1" fmla="*/ 966285 w 2399870"/>
                <a:gd name="connsiteY1" fmla="*/ 2213777 h 4365924"/>
                <a:gd name="connsiteX2" fmla="*/ 1775729 w 2399870"/>
                <a:gd name="connsiteY2" fmla="*/ 123272 h 4365924"/>
                <a:gd name="connsiteX3" fmla="*/ 2399870 w 2399870"/>
                <a:gd name="connsiteY3" fmla="*/ 429295 h 4365924"/>
                <a:gd name="connsiteX0" fmla="*/ 0 w 2399870"/>
                <a:gd name="connsiteY0" fmla="*/ 4365924 h 4365924"/>
                <a:gd name="connsiteX1" fmla="*/ 966285 w 2399870"/>
                <a:gd name="connsiteY1" fmla="*/ 2213777 h 4365924"/>
                <a:gd name="connsiteX2" fmla="*/ 1775729 w 2399870"/>
                <a:gd name="connsiteY2" fmla="*/ 123272 h 4365924"/>
                <a:gd name="connsiteX3" fmla="*/ 2399870 w 2399870"/>
                <a:gd name="connsiteY3" fmla="*/ 429295 h 4365924"/>
                <a:gd name="connsiteX0" fmla="*/ 0 w 2341135"/>
                <a:gd name="connsiteY0" fmla="*/ 4415269 h 4415269"/>
                <a:gd name="connsiteX1" fmla="*/ 966285 w 2341135"/>
                <a:gd name="connsiteY1" fmla="*/ 2263122 h 4415269"/>
                <a:gd name="connsiteX2" fmla="*/ 1775729 w 2341135"/>
                <a:gd name="connsiteY2" fmla="*/ 172617 h 4415269"/>
                <a:gd name="connsiteX3" fmla="*/ 2341135 w 2341135"/>
                <a:gd name="connsiteY3" fmla="*/ 348128 h 4415269"/>
                <a:gd name="connsiteX0" fmla="*/ 0 w 2341135"/>
                <a:gd name="connsiteY0" fmla="*/ 4351691 h 4351691"/>
                <a:gd name="connsiteX1" fmla="*/ 966285 w 2341135"/>
                <a:gd name="connsiteY1" fmla="*/ 2199544 h 4351691"/>
                <a:gd name="connsiteX2" fmla="*/ 1775729 w 2341135"/>
                <a:gd name="connsiteY2" fmla="*/ 109039 h 4351691"/>
                <a:gd name="connsiteX3" fmla="*/ 2341135 w 2341135"/>
                <a:gd name="connsiteY3" fmla="*/ 284550 h 435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135" h="4351691">
                  <a:moveTo>
                    <a:pt x="0" y="4351691"/>
                  </a:moveTo>
                  <a:cubicBezTo>
                    <a:pt x="216568" y="4115070"/>
                    <a:pt x="670330" y="2906653"/>
                    <a:pt x="966285" y="2199544"/>
                  </a:cubicBezTo>
                  <a:cubicBezTo>
                    <a:pt x="1262240" y="1492435"/>
                    <a:pt x="1519055" y="348334"/>
                    <a:pt x="1775729" y="109039"/>
                  </a:cubicBezTo>
                  <a:cubicBezTo>
                    <a:pt x="1999369" y="-105784"/>
                    <a:pt x="2173922" y="20047"/>
                    <a:pt x="2341135" y="2845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B3EFF9A6-DBD8-468F-9E06-64BA1E18FA95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V="1">
              <a:off x="6508830" y="2180078"/>
              <a:ext cx="461354" cy="1726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C8F90EA4-3A2B-4A1C-A703-BDDC3970601E}"/>
                </a:ext>
              </a:extLst>
            </p:cNvPr>
            <p:cNvCxnSpPr>
              <a:cxnSpLocks/>
            </p:cNvCxnSpPr>
            <p:nvPr/>
          </p:nvCxnSpPr>
          <p:spPr>
            <a:xfrm>
              <a:off x="6972057" y="2180078"/>
              <a:ext cx="0" cy="168885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3EDBE8B-8A49-474B-8513-C19A438EB7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8830" y="3689862"/>
              <a:ext cx="461354" cy="1726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FFD07C6F-D690-4EB5-89BC-CE50012F14F9}"/>
                </a:ext>
              </a:extLst>
            </p:cNvPr>
            <p:cNvGrpSpPr/>
            <p:nvPr/>
          </p:nvGrpSpPr>
          <p:grpSpPr>
            <a:xfrm>
              <a:off x="7835586" y="2208136"/>
              <a:ext cx="899340" cy="100574"/>
              <a:chOff x="7835586" y="2208136"/>
              <a:chExt cx="899340" cy="100574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D8885877-5214-44B4-8356-21989052A03C}"/>
                  </a:ext>
                </a:extLst>
              </p:cNvPr>
              <p:cNvCxnSpPr>
                <a:cxnSpLocks/>
                <a:stCxn id="35" idx="1"/>
              </p:cNvCxnSpPr>
              <p:nvPr/>
            </p:nvCxnSpPr>
            <p:spPr>
              <a:xfrm flipV="1">
                <a:off x="7835586" y="2208136"/>
                <a:ext cx="327402" cy="93741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A14199BF-0D01-4FE7-9FF5-9BAB7653925E}"/>
                  </a:ext>
                </a:extLst>
              </p:cNvPr>
              <p:cNvCxnSpPr/>
              <p:nvPr/>
            </p:nvCxnSpPr>
            <p:spPr>
              <a:xfrm>
                <a:off x="8162988" y="2208136"/>
                <a:ext cx="480438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E2E69BDF-FC11-4FE3-AF22-3F2B26646081}"/>
                  </a:ext>
                </a:extLst>
              </p:cNvPr>
              <p:cNvCxnSpPr/>
              <p:nvPr/>
            </p:nvCxnSpPr>
            <p:spPr>
              <a:xfrm>
                <a:off x="8646695" y="2208136"/>
                <a:ext cx="88231" cy="10057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55BDD66B-6F51-4CFF-92C1-C955CA0B8FF6}"/>
                </a:ext>
              </a:extLst>
            </p:cNvPr>
            <p:cNvGrpSpPr/>
            <p:nvPr/>
          </p:nvGrpSpPr>
          <p:grpSpPr>
            <a:xfrm flipV="1">
              <a:off x="7835228" y="3765306"/>
              <a:ext cx="899340" cy="100574"/>
              <a:chOff x="7835586" y="2208136"/>
              <a:chExt cx="899340" cy="100574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71900D3A-F1FD-4AD9-AAAF-FC86EBDAB4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5586" y="2208136"/>
                <a:ext cx="327402" cy="93741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551644AE-761A-4D84-935B-1D2F09B3F89E}"/>
                  </a:ext>
                </a:extLst>
              </p:cNvPr>
              <p:cNvCxnSpPr/>
              <p:nvPr/>
            </p:nvCxnSpPr>
            <p:spPr>
              <a:xfrm>
                <a:off x="8162988" y="2208136"/>
                <a:ext cx="480438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84A96B35-1DD5-4E87-8254-4E2B1AABCEC1}"/>
                  </a:ext>
                </a:extLst>
              </p:cNvPr>
              <p:cNvCxnSpPr/>
              <p:nvPr/>
            </p:nvCxnSpPr>
            <p:spPr>
              <a:xfrm>
                <a:off x="8646695" y="2208136"/>
                <a:ext cx="88231" cy="100574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B2DB249-CDB3-4154-AC8B-5F90901CAC5D}"/>
                </a:ext>
              </a:extLst>
            </p:cNvPr>
            <p:cNvCxnSpPr/>
            <p:nvPr/>
          </p:nvCxnSpPr>
          <p:spPr>
            <a:xfrm>
              <a:off x="8734568" y="2301877"/>
              <a:ext cx="0" cy="146342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A4F30C-2842-4D23-8695-46EDB85F32CB}"/>
                </a:ext>
              </a:extLst>
            </p:cNvPr>
            <p:cNvSpPr/>
            <p:nvPr/>
          </p:nvSpPr>
          <p:spPr>
            <a:xfrm>
              <a:off x="2266020" y="1826084"/>
              <a:ext cx="6468548" cy="3128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58BBF60-BB2E-4052-8239-95C8F937D1EC}"/>
                </a:ext>
              </a:extLst>
            </p:cNvPr>
            <p:cNvSpPr/>
            <p:nvPr/>
          </p:nvSpPr>
          <p:spPr>
            <a:xfrm>
              <a:off x="3867150" y="2124075"/>
              <a:ext cx="361950" cy="285750"/>
            </a:xfrm>
            <a:custGeom>
              <a:avLst/>
              <a:gdLst>
                <a:gd name="connsiteX0" fmla="*/ 0 w 361950"/>
                <a:gd name="connsiteY0" fmla="*/ 19050 h 285750"/>
                <a:gd name="connsiteX1" fmla="*/ 9525 w 361950"/>
                <a:gd name="connsiteY1" fmla="*/ 285750 h 285750"/>
                <a:gd name="connsiteX2" fmla="*/ 361950 w 361950"/>
                <a:gd name="connsiteY2" fmla="*/ 228600 h 285750"/>
                <a:gd name="connsiteX3" fmla="*/ 361950 w 361950"/>
                <a:gd name="connsiteY3" fmla="*/ 0 h 285750"/>
                <a:gd name="connsiteX4" fmla="*/ 0 w 361950"/>
                <a:gd name="connsiteY4" fmla="*/ 190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285750">
                  <a:moveTo>
                    <a:pt x="0" y="19050"/>
                  </a:moveTo>
                  <a:lnTo>
                    <a:pt x="9525" y="285750"/>
                  </a:lnTo>
                  <a:lnTo>
                    <a:pt x="361950" y="228600"/>
                  </a:lnTo>
                  <a:lnTo>
                    <a:pt x="361950" y="0"/>
                  </a:lnTo>
                  <a:lnTo>
                    <a:pt x="0" y="190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B4B568B-EC9B-4030-939B-8C418C07AAFF}"/>
                </a:ext>
              </a:extLst>
            </p:cNvPr>
            <p:cNvSpPr/>
            <p:nvPr/>
          </p:nvSpPr>
          <p:spPr>
            <a:xfrm>
              <a:off x="5238750" y="2085975"/>
              <a:ext cx="323850" cy="238125"/>
            </a:xfrm>
            <a:custGeom>
              <a:avLst/>
              <a:gdLst>
                <a:gd name="connsiteX0" fmla="*/ 0 w 323850"/>
                <a:gd name="connsiteY0" fmla="*/ 47625 h 238125"/>
                <a:gd name="connsiteX1" fmla="*/ 0 w 323850"/>
                <a:gd name="connsiteY1" fmla="*/ 238125 h 238125"/>
                <a:gd name="connsiteX2" fmla="*/ 323850 w 323850"/>
                <a:gd name="connsiteY2" fmla="*/ 152400 h 238125"/>
                <a:gd name="connsiteX3" fmla="*/ 323850 w 323850"/>
                <a:gd name="connsiteY3" fmla="*/ 0 h 238125"/>
                <a:gd name="connsiteX4" fmla="*/ 19050 w 323850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238125">
                  <a:moveTo>
                    <a:pt x="0" y="47625"/>
                  </a:moveTo>
                  <a:lnTo>
                    <a:pt x="0" y="238125"/>
                  </a:lnTo>
                  <a:lnTo>
                    <a:pt x="323850" y="152400"/>
                  </a:lnTo>
                  <a:lnTo>
                    <a:pt x="323850" y="0"/>
                  </a:lnTo>
                  <a:lnTo>
                    <a:pt x="19050" y="0"/>
                  </a:lnTo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A958E8D-1ACB-4FD4-8524-7C0450CBD377}"/>
                </a:ext>
              </a:extLst>
            </p:cNvPr>
            <p:cNvSpPr/>
            <p:nvPr/>
          </p:nvSpPr>
          <p:spPr>
            <a:xfrm>
              <a:off x="6543675" y="2085975"/>
              <a:ext cx="333375" cy="209550"/>
            </a:xfrm>
            <a:custGeom>
              <a:avLst/>
              <a:gdLst>
                <a:gd name="connsiteX0" fmla="*/ 0 w 333375"/>
                <a:gd name="connsiteY0" fmla="*/ 38100 h 209550"/>
                <a:gd name="connsiteX1" fmla="*/ 0 w 333375"/>
                <a:gd name="connsiteY1" fmla="*/ 209550 h 209550"/>
                <a:gd name="connsiteX2" fmla="*/ 333375 w 333375"/>
                <a:gd name="connsiteY2" fmla="*/ 104775 h 209550"/>
                <a:gd name="connsiteX3" fmla="*/ 333375 w 333375"/>
                <a:gd name="connsiteY3" fmla="*/ 0 h 209550"/>
                <a:gd name="connsiteX4" fmla="*/ 47625 w 33337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209550">
                  <a:moveTo>
                    <a:pt x="0" y="38100"/>
                  </a:moveTo>
                  <a:lnTo>
                    <a:pt x="0" y="209550"/>
                  </a:lnTo>
                  <a:lnTo>
                    <a:pt x="333375" y="104775"/>
                  </a:lnTo>
                  <a:lnTo>
                    <a:pt x="333375" y="0"/>
                  </a:lnTo>
                  <a:lnTo>
                    <a:pt x="47625" y="0"/>
                  </a:lnTo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A4610F3-7C4B-4BF3-8C16-BB18308FE8B8}"/>
                </a:ext>
              </a:extLst>
            </p:cNvPr>
            <p:cNvSpPr/>
            <p:nvPr/>
          </p:nvSpPr>
          <p:spPr>
            <a:xfrm>
              <a:off x="7905750" y="2066925"/>
              <a:ext cx="238125" cy="190500"/>
            </a:xfrm>
            <a:custGeom>
              <a:avLst/>
              <a:gdLst>
                <a:gd name="connsiteX0" fmla="*/ 0 w 238125"/>
                <a:gd name="connsiteY0" fmla="*/ 76200 h 190500"/>
                <a:gd name="connsiteX1" fmla="*/ 0 w 238125"/>
                <a:gd name="connsiteY1" fmla="*/ 190500 h 190500"/>
                <a:gd name="connsiteX2" fmla="*/ 238125 w 238125"/>
                <a:gd name="connsiteY2" fmla="*/ 123825 h 190500"/>
                <a:gd name="connsiteX3" fmla="*/ 238125 w 238125"/>
                <a:gd name="connsiteY3" fmla="*/ 28575 h 190500"/>
                <a:gd name="connsiteX4" fmla="*/ 38100 w 238125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90500">
                  <a:moveTo>
                    <a:pt x="0" y="76200"/>
                  </a:moveTo>
                  <a:lnTo>
                    <a:pt x="0" y="190500"/>
                  </a:lnTo>
                  <a:lnTo>
                    <a:pt x="238125" y="123825"/>
                  </a:lnTo>
                  <a:lnTo>
                    <a:pt x="238125" y="28575"/>
                  </a:lnTo>
                  <a:lnTo>
                    <a:pt x="38100" y="0"/>
                  </a:lnTo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1" name="Image 70" descr="Une image contenant fruit, graine comestible&#10;&#10;Description générée automatiquement">
            <a:extLst>
              <a:ext uri="{FF2B5EF4-FFF2-40B4-BE49-F238E27FC236}">
                <a16:creationId xmlns:a16="http://schemas.microsoft.com/office/drawing/2014/main" id="{7E82A82C-2E5A-4726-9576-BBED1242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3166942"/>
            <a:ext cx="1570943" cy="1452989"/>
          </a:xfrm>
          <a:prstGeom prst="rect">
            <a:avLst/>
          </a:prstGeom>
        </p:spPr>
      </p:pic>
      <p:pic>
        <p:nvPicPr>
          <p:cNvPr id="73" name="Image 72" descr="Une image contenant intérieur, rampe, truc&#10;&#10;Description générée automatiquement">
            <a:extLst>
              <a:ext uri="{FF2B5EF4-FFF2-40B4-BE49-F238E27FC236}">
                <a16:creationId xmlns:a16="http://schemas.microsoft.com/office/drawing/2014/main" id="{8C72E729-1D74-4F14-A473-F613C9B3F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63" y="4779079"/>
            <a:ext cx="1580894" cy="21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42AAEA6_F2AF_4BA3_8627_62D2B330CAD4&quot;,&quot;SourceFullName&quot;:&quot;Classeur1&quot;,&quot;LastUpdate&quot;:&quot;2022-03-17 6:33 PM&quot;,&quot;UpdatedBy&quot;:&quot;pcarre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245B648_5BC5_4C2F_84DC_B22EC97714D7&quot;,&quot;SourceFullName&quot;:&quot;Classeur1&quot;,&quot;LastUpdate&quot;:&quot;2022-03-17 6:39 PM&quot;,&quot;UpdatedBy&quot;:&quot;pcarre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500A659_C9BD_4215_B63B_6384239E5EC8&quot;,&quot;SourceFullName&quot;:&quot;Classeur1&quot;,&quot;LastUpdate&quot;:&quot;2022-03-17 7:03 PM&quot;,&quot;UpdatedBy&quot;:&quot;pcarre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5B469AD_EFBA_411D_A2B9_8833C4540DF0&quot;,&quot;SourceFullName&quot;:&quot;Classeur1&quot;,&quot;LastUpdate&quot;:&quot;2022-03-18 10:28 AM&quot;,&quot;UpdatedBy&quot;:&quot;pcarre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DAD117B_6588_412C_AF50_C238CA46F83F&quot;,&quot;SourceFullName&quot;:&quot;Classeur1&quot;,&quot;LastUpdate&quot;:&quot;2022-03-18 10:29 AM&quot;,&quot;UpdatedBy&quot;:&quot;pcarre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2A2483F_F4E4_4A88_B22E_80D634BFF344&quot;,&quot;SourceFullName&quot;:&quot;https://terresinoviafr-my.sharepoint.com/personal/pcarre_terresinovia_fr/Documents/Documents/Projets/Actifs/NUTRALP/Modele-nutralp-PCP-final.xlsx&quot;,&quot;LastUpdate&quot;:&quot;2022-03-18 3:46 PM&quot;,&quot;UpdatedBy&quot;:&quot;pcarre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A88CFDC3_EA1A_4E2B_B1B1_BBFAC8F12DCB&quot;,&quot;SourceFullName&quot;:&quot;C:\\Users\\carre\\Documents\\CARRE\\Communications\\EFL2017\\Res-DA10011-2.xlsx&quot;,&quot;LastUpdate&quot;:&quot;2022-03-18 4:47 PM&quot;,&quot;UpdatedBy&quot;:&quot;pcarre&quot;,&quot;IsLinked&quot;:false,&quot;IsBrokenLink&quot;:false,&quot;Type&quot;: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F34225A_6CEF_479C_8EFB_8782141BEB64&quot;,&quot;SourceFullName&quot;:&quot;C:\\Users\\carre\\Documents\\CARRE\\Communications\\BSAS\\tableau_recapitulatif_colza.xls&quot;,&quot;LastUpdate&quot;:&quot;2022-03-18 5:16 PM&quot;,&quot;UpdatedBy&quot;:&quot;pcarre&quot;,&quot;IsLinked&quot;:false,&quot;IsBrokenLink&quot;:false,&quot;Type&quot;: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2A64A5A_AC08_4C07_BBAE_5AD72E17071C&quot;,&quot;SourceFullName&quot;:&quot;https://terresinoviafr-my.sharepoint.com/personal/pcarre_terresinovia_fr/Documents/Mes Documents/CARRE/Projets/Actifs/Document-TTsoja-Bio/données biblio calculées.xlsx&quot;,&quot;LastUpdate&quot;:&quot;2022-03-18 6:15 PM&quot;,&quot;UpdatedBy&quot;:&quot;pcarre&quot;,&quot;IsLinked&quot;:false,&quot;IsBrokenLink&quot;:false,&quot;Type&quot;:1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449</Words>
  <Application>Microsoft Office PowerPoint</Application>
  <PresentationFormat>Grand écran</PresentationFormat>
  <Paragraphs>132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Thème Office</vt:lpstr>
      <vt:lpstr>Les procédés de transformation</vt:lpstr>
      <vt:lpstr>L’autonomie protéique : une question de concentration</vt:lpstr>
      <vt:lpstr>Teneur en protéines et balance commerciale</vt:lpstr>
      <vt:lpstr>Le décorticage des oléagineux: un moyen d’accroitre la concentration</vt:lpstr>
      <vt:lpstr>Teneur en huile résiduelle</vt:lpstr>
      <vt:lpstr>Efficacité alimentaire des protéines : colza de commodité</vt:lpstr>
      <vt:lpstr>Réduire la dégradabilité ruminale des protéines de légumineuses</vt:lpstr>
      <vt:lpstr>Réduire les facteurs antinutritionnels sans surcuisson</vt:lpstr>
      <vt:lpstr>Activité Terres Inovia sur les procédés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procédés de transformation</dc:title>
  <dc:creator>Patrick CARRE</dc:creator>
  <cp:lastModifiedBy>Patrick CARRE</cp:lastModifiedBy>
  <cp:revision>1</cp:revision>
  <dcterms:created xsi:type="dcterms:W3CDTF">2022-03-17T15:10:07Z</dcterms:created>
  <dcterms:modified xsi:type="dcterms:W3CDTF">2022-03-22T11:55:41Z</dcterms:modified>
</cp:coreProperties>
</file>