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30600650" cy="43200638"/>
  <p:notesSz cx="6797675" cy="9926638"/>
  <p:defaultTextStyle>
    <a:defPPr>
      <a:defRPr lang="en-GB"/>
    </a:defPPr>
    <a:lvl1pPr algn="l" rtl="0" eaLnBrk="0" fontAlgn="base" hangingPunct="0">
      <a:spcBef>
        <a:spcPct val="0"/>
      </a:spcBef>
      <a:spcAft>
        <a:spcPct val="0"/>
      </a:spcAft>
      <a:defRPr kern="1200">
        <a:solidFill>
          <a:schemeClr val="bg1"/>
        </a:solidFill>
        <a:latin typeface="Times New Roman" charset="0"/>
        <a:ea typeface="+mn-ea"/>
        <a:cs typeface="Arial Unicode MS" charset="0"/>
      </a:defRPr>
    </a:lvl1pPr>
    <a:lvl2pPr marL="2108000" algn="l" rtl="0" eaLnBrk="0" fontAlgn="base" hangingPunct="0">
      <a:spcBef>
        <a:spcPct val="0"/>
      </a:spcBef>
      <a:spcAft>
        <a:spcPct val="0"/>
      </a:spcAft>
      <a:defRPr kern="1200">
        <a:solidFill>
          <a:schemeClr val="bg1"/>
        </a:solidFill>
        <a:latin typeface="Times New Roman" charset="0"/>
        <a:ea typeface="+mn-ea"/>
        <a:cs typeface="Arial Unicode MS" charset="0"/>
      </a:defRPr>
    </a:lvl2pPr>
    <a:lvl3pPr marL="4216001" algn="l" rtl="0" eaLnBrk="0" fontAlgn="base" hangingPunct="0">
      <a:spcBef>
        <a:spcPct val="0"/>
      </a:spcBef>
      <a:spcAft>
        <a:spcPct val="0"/>
      </a:spcAft>
      <a:defRPr kern="1200">
        <a:solidFill>
          <a:schemeClr val="bg1"/>
        </a:solidFill>
        <a:latin typeface="Times New Roman" charset="0"/>
        <a:ea typeface="+mn-ea"/>
        <a:cs typeface="Arial Unicode MS" charset="0"/>
      </a:defRPr>
    </a:lvl3pPr>
    <a:lvl4pPr marL="6324000" algn="l" rtl="0" eaLnBrk="0" fontAlgn="base" hangingPunct="0">
      <a:spcBef>
        <a:spcPct val="0"/>
      </a:spcBef>
      <a:spcAft>
        <a:spcPct val="0"/>
      </a:spcAft>
      <a:defRPr kern="1200">
        <a:solidFill>
          <a:schemeClr val="bg1"/>
        </a:solidFill>
        <a:latin typeface="Times New Roman" charset="0"/>
        <a:ea typeface="+mn-ea"/>
        <a:cs typeface="Arial Unicode MS" charset="0"/>
      </a:defRPr>
    </a:lvl4pPr>
    <a:lvl5pPr marL="8432000" algn="l" rtl="0" eaLnBrk="0" fontAlgn="base" hangingPunct="0">
      <a:spcBef>
        <a:spcPct val="0"/>
      </a:spcBef>
      <a:spcAft>
        <a:spcPct val="0"/>
      </a:spcAft>
      <a:defRPr kern="1200">
        <a:solidFill>
          <a:schemeClr val="bg1"/>
        </a:solidFill>
        <a:latin typeface="Times New Roman" charset="0"/>
        <a:ea typeface="+mn-ea"/>
        <a:cs typeface="Arial Unicode MS" charset="0"/>
      </a:defRPr>
    </a:lvl5pPr>
    <a:lvl6pPr marL="10539996" algn="l" defTabSz="4216001" rtl="0" eaLnBrk="1" latinLnBrk="0" hangingPunct="1">
      <a:defRPr kern="1200">
        <a:solidFill>
          <a:schemeClr val="bg1"/>
        </a:solidFill>
        <a:latin typeface="Times New Roman" charset="0"/>
        <a:ea typeface="+mn-ea"/>
        <a:cs typeface="Arial Unicode MS" charset="0"/>
      </a:defRPr>
    </a:lvl6pPr>
    <a:lvl7pPr marL="12647997" algn="l" defTabSz="4216001" rtl="0" eaLnBrk="1" latinLnBrk="0" hangingPunct="1">
      <a:defRPr kern="1200">
        <a:solidFill>
          <a:schemeClr val="bg1"/>
        </a:solidFill>
        <a:latin typeface="Times New Roman" charset="0"/>
        <a:ea typeface="+mn-ea"/>
        <a:cs typeface="Arial Unicode MS" charset="0"/>
      </a:defRPr>
    </a:lvl7pPr>
    <a:lvl8pPr marL="14755997" algn="l" defTabSz="4216001" rtl="0" eaLnBrk="1" latinLnBrk="0" hangingPunct="1">
      <a:defRPr kern="1200">
        <a:solidFill>
          <a:schemeClr val="bg1"/>
        </a:solidFill>
        <a:latin typeface="Times New Roman" charset="0"/>
        <a:ea typeface="+mn-ea"/>
        <a:cs typeface="Arial Unicode MS" charset="0"/>
      </a:defRPr>
    </a:lvl8pPr>
    <a:lvl9pPr marL="16863997" algn="l" defTabSz="4216001" rtl="0" eaLnBrk="1" latinLnBrk="0" hangingPunct="1">
      <a:defRPr kern="1200">
        <a:solidFill>
          <a:schemeClr val="bg1"/>
        </a:solidFill>
        <a:latin typeface="Times New Roman" charset="0"/>
        <a:ea typeface="+mn-ea"/>
        <a:cs typeface="Arial Unicode MS" charset="0"/>
      </a:defRPr>
    </a:lvl9pPr>
  </p:defaultTextStyle>
  <p:extLst>
    <p:ext uri="{EFAFB233-063F-42B5-8137-9DF3F51BA10A}">
      <p15:sldGuideLst xmlns:p15="http://schemas.microsoft.com/office/powerpoint/2012/main">
        <p15:guide id="1" orient="horz" pos="1042" userDrawn="1">
          <p15:clr>
            <a:srgbClr val="A4A3A4"/>
          </p15:clr>
        </p15:guide>
        <p15:guide id="2" pos="9638" userDrawn="1">
          <p15:clr>
            <a:srgbClr val="A4A3A4"/>
          </p15:clr>
        </p15:guide>
      </p15:sldGuideLst>
    </p:ext>
    <p:ext uri="{2D200454-40CA-4A62-9FC3-DE9A4176ACB9}">
      <p15:notesGuideLst xmlns:p15="http://schemas.microsoft.com/office/powerpoint/2012/main">
        <p15:guide id="1" orient="horz" pos="2882" userDrawn="1">
          <p15:clr>
            <a:srgbClr val="A4A3A4"/>
          </p15:clr>
        </p15:guide>
        <p15:guide id="2"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6274" autoAdjust="0"/>
  </p:normalViewPr>
  <p:slideViewPr>
    <p:cSldViewPr showGuides="1">
      <p:cViewPr varScale="1">
        <p:scale>
          <a:sx n="17" d="100"/>
          <a:sy n="17" d="100"/>
        </p:scale>
        <p:origin x="3798" y="144"/>
      </p:cViewPr>
      <p:guideLst>
        <p:guide orient="horz" pos="1042"/>
        <p:guide pos="9638"/>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882"/>
        <p:guide pos="216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le MESTRIES" userId="338ef446-e088-40a8-9e13-24a281585c25" providerId="ADAL" clId="{B44027D2-8263-4046-8D4E-A704EFACE14B}"/>
    <pc:docChg chg="modSld">
      <pc:chgData name="Emmanuelle MESTRIES" userId="338ef446-e088-40a8-9e13-24a281585c25" providerId="ADAL" clId="{B44027D2-8263-4046-8D4E-A704EFACE14B}" dt="2022-06-08T14:34:55.670" v="0" actId="20577"/>
      <pc:docMkLst>
        <pc:docMk/>
      </pc:docMkLst>
      <pc:sldChg chg="modSp mod">
        <pc:chgData name="Emmanuelle MESTRIES" userId="338ef446-e088-40a8-9e13-24a281585c25" providerId="ADAL" clId="{B44027D2-8263-4046-8D4E-A704EFACE14B}" dt="2022-06-08T14:34:55.670" v="0" actId="20577"/>
        <pc:sldMkLst>
          <pc:docMk/>
          <pc:sldMk cId="0" sldId="256"/>
        </pc:sldMkLst>
        <pc:spChg chg="mod">
          <ac:chgData name="Emmanuelle MESTRIES" userId="338ef446-e088-40a8-9e13-24a281585c25" providerId="ADAL" clId="{B44027D2-8263-4046-8D4E-A704EFACE14B}" dt="2022-06-08T14:34:55.670" v="0" actId="20577"/>
          <ac:spMkLst>
            <pc:docMk/>
            <pc:sldMk cId="0" sldId="256"/>
            <ac:spMk id="205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noTextEdit="1"/>
          </p:cNvSpPr>
          <p:nvPr>
            <p:ph type="sldImg"/>
          </p:nvPr>
        </p:nvSpPr>
        <p:spPr bwMode="auto">
          <a:xfrm>
            <a:off x="0" y="328613"/>
            <a:ext cx="1588" cy="1587"/>
          </a:xfrm>
          <a:prstGeom prst="rect">
            <a:avLst/>
          </a:prstGeom>
          <a:solidFill>
            <a:srgbClr val="FFFFFF"/>
          </a:solidFill>
          <a:ln w="9525">
            <a:solidFill>
              <a:srgbClr val="000000"/>
            </a:solidFill>
            <a:miter lim="800000"/>
            <a:headEnd/>
            <a:tailEnd/>
          </a:ln>
        </p:spPr>
      </p:sp>
      <p:sp>
        <p:nvSpPr>
          <p:cNvPr id="2050" name="Text Box 2"/>
          <p:cNvSpPr txBox="1">
            <a:spLocks noGrp="1" noChangeArrowheads="1"/>
          </p:cNvSpPr>
          <p:nvPr>
            <p:ph type="body" idx="1"/>
          </p:nvPr>
        </p:nvSpPr>
        <p:spPr bwMode="auto">
          <a:xfrm>
            <a:off x="499292" y="4685285"/>
            <a:ext cx="5803862" cy="44072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2900563758"/>
      </p:ext>
    </p:extLst>
  </p:cSld>
  <p:clrMap bg1="lt1" tx1="dk1" bg2="lt2" tx2="dk2" accent1="accent1" accent2="accent2" accent3="accent3" accent4="accent4" accent5="accent5" accent6="accent6" hlink="hlink" folHlink="folHlink"/>
  <p:notesStyle>
    <a:lvl1pPr algn="l" defTabSz="2071406" rtl="0" eaLnBrk="0" fontAlgn="base" hangingPunct="0">
      <a:spcBef>
        <a:spcPct val="30000"/>
      </a:spcBef>
      <a:spcAft>
        <a:spcPct val="0"/>
      </a:spcAft>
      <a:buClr>
        <a:srgbClr val="000000"/>
      </a:buClr>
      <a:buSzPct val="100000"/>
      <a:buFont typeface="Times New Roman" charset="0"/>
      <a:defRPr sz="5534" kern="1200">
        <a:solidFill>
          <a:srgbClr val="000000"/>
        </a:solidFill>
        <a:latin typeface="Times New Roman" charset="0"/>
        <a:ea typeface="ＭＳ Ｐゴシック" charset="-128"/>
        <a:cs typeface="ＭＳ Ｐゴシック" charset="-128"/>
      </a:defRPr>
    </a:lvl1pPr>
    <a:lvl2pPr marL="3425499" indent="-1317499" algn="l" defTabSz="2071406" rtl="0" eaLnBrk="0" fontAlgn="base" hangingPunct="0">
      <a:spcBef>
        <a:spcPct val="30000"/>
      </a:spcBef>
      <a:spcAft>
        <a:spcPct val="0"/>
      </a:spcAft>
      <a:buClr>
        <a:srgbClr val="000000"/>
      </a:buClr>
      <a:buSzPct val="100000"/>
      <a:buFont typeface="Times New Roman" charset="0"/>
      <a:defRPr sz="5534" kern="1200">
        <a:solidFill>
          <a:srgbClr val="000000"/>
        </a:solidFill>
        <a:latin typeface="Times New Roman" charset="0"/>
        <a:ea typeface="ＭＳ Ｐゴシック" charset="-128"/>
        <a:cs typeface="+mn-cs"/>
      </a:defRPr>
    </a:lvl2pPr>
    <a:lvl3pPr marL="5270000" indent="-1054001" algn="l" defTabSz="2071406" rtl="0" eaLnBrk="0" fontAlgn="base" hangingPunct="0">
      <a:spcBef>
        <a:spcPct val="30000"/>
      </a:spcBef>
      <a:spcAft>
        <a:spcPct val="0"/>
      </a:spcAft>
      <a:buClr>
        <a:srgbClr val="000000"/>
      </a:buClr>
      <a:buSzPct val="100000"/>
      <a:buFont typeface="Times New Roman" charset="0"/>
      <a:defRPr sz="5534" kern="1200">
        <a:solidFill>
          <a:srgbClr val="000000"/>
        </a:solidFill>
        <a:latin typeface="Times New Roman" charset="0"/>
        <a:ea typeface="ＭＳ Ｐゴシック" charset="-128"/>
        <a:cs typeface="+mn-cs"/>
      </a:defRPr>
    </a:lvl3pPr>
    <a:lvl4pPr marL="7377996" indent="-1054001" algn="l" defTabSz="2071406" rtl="0" eaLnBrk="0" fontAlgn="base" hangingPunct="0">
      <a:spcBef>
        <a:spcPct val="30000"/>
      </a:spcBef>
      <a:spcAft>
        <a:spcPct val="0"/>
      </a:spcAft>
      <a:buClr>
        <a:srgbClr val="000000"/>
      </a:buClr>
      <a:buSzPct val="100000"/>
      <a:buFont typeface="Times New Roman" charset="0"/>
      <a:defRPr sz="5534" kern="1200">
        <a:solidFill>
          <a:srgbClr val="000000"/>
        </a:solidFill>
        <a:latin typeface="Times New Roman" charset="0"/>
        <a:ea typeface="ＭＳ Ｐゴシック" charset="-128"/>
        <a:cs typeface="+mn-cs"/>
      </a:defRPr>
    </a:lvl4pPr>
    <a:lvl5pPr marL="9485995" indent="-1054001" algn="l" defTabSz="2071406" rtl="0" eaLnBrk="0" fontAlgn="base" hangingPunct="0">
      <a:spcBef>
        <a:spcPct val="30000"/>
      </a:spcBef>
      <a:spcAft>
        <a:spcPct val="0"/>
      </a:spcAft>
      <a:buClr>
        <a:srgbClr val="000000"/>
      </a:buClr>
      <a:buSzPct val="100000"/>
      <a:buFont typeface="Times New Roman" charset="0"/>
      <a:defRPr sz="5534" kern="1200">
        <a:solidFill>
          <a:srgbClr val="000000"/>
        </a:solidFill>
        <a:latin typeface="Times New Roman" charset="0"/>
        <a:ea typeface="ＭＳ Ｐゴシック" charset="-128"/>
        <a:cs typeface="+mn-cs"/>
      </a:defRPr>
    </a:lvl5pPr>
    <a:lvl6pPr marL="10539996" algn="l" defTabSz="2108000" rtl="0" eaLnBrk="1" latinLnBrk="0" hangingPunct="1">
      <a:defRPr sz="5534" kern="1200">
        <a:solidFill>
          <a:schemeClr val="tx1"/>
        </a:solidFill>
        <a:latin typeface="+mn-lt"/>
        <a:ea typeface="+mn-ea"/>
        <a:cs typeface="+mn-cs"/>
      </a:defRPr>
    </a:lvl6pPr>
    <a:lvl7pPr marL="12647997" algn="l" defTabSz="2108000" rtl="0" eaLnBrk="1" latinLnBrk="0" hangingPunct="1">
      <a:defRPr sz="5534" kern="1200">
        <a:solidFill>
          <a:schemeClr val="tx1"/>
        </a:solidFill>
        <a:latin typeface="+mn-lt"/>
        <a:ea typeface="+mn-ea"/>
        <a:cs typeface="+mn-cs"/>
      </a:defRPr>
    </a:lvl7pPr>
    <a:lvl8pPr marL="14755997" algn="l" defTabSz="2108000" rtl="0" eaLnBrk="1" latinLnBrk="0" hangingPunct="1">
      <a:defRPr sz="5534" kern="1200">
        <a:solidFill>
          <a:schemeClr val="tx1"/>
        </a:solidFill>
        <a:latin typeface="+mn-lt"/>
        <a:ea typeface="+mn-ea"/>
        <a:cs typeface="+mn-cs"/>
      </a:defRPr>
    </a:lvl8pPr>
    <a:lvl9pPr marL="16863997" algn="l" defTabSz="2108000" rtl="0" eaLnBrk="1" latinLnBrk="0" hangingPunct="1">
      <a:defRPr sz="55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ln/>
        </p:spPr>
      </p:sp>
      <p:sp>
        <p:nvSpPr>
          <p:cNvPr id="4099" name="Text Box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ln/>
        </p:spPr>
      </p:sp>
      <p:sp>
        <p:nvSpPr>
          <p:cNvPr id="4099" name="Text Box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6000" dirty="0">
                <a:solidFill>
                  <a:schemeClr val="tx1"/>
                </a:solidFill>
                <a:latin typeface="Calibri" panose="020F0502020204030204" pitchFamily="34" charset="0"/>
                <a:cs typeface="Calibri" panose="020F0502020204030204" pitchFamily="34" charset="0"/>
              </a:rPr>
              <a:t>Two complementary PCR-based approaches have been used for the development of molecular markers :</a:t>
            </a:r>
          </a:p>
          <a:p>
            <a:pPr marL="457656" indent="-457656">
              <a:buFont typeface="Arial" panose="020B0604020202020204" pitchFamily="34" charset="0"/>
              <a:buChar char="•"/>
            </a:pPr>
            <a:r>
              <a:rPr lang="en-US" sz="6000" dirty="0">
                <a:solidFill>
                  <a:schemeClr val="tx1"/>
                </a:solidFill>
                <a:latin typeface="Calibri" panose="020F0502020204030204" pitchFamily="34" charset="0"/>
                <a:cs typeface="Calibri" panose="020F0502020204030204" pitchFamily="34" charset="0"/>
              </a:rPr>
              <a:t>High resolution melting (HRM) analysis</a:t>
            </a:r>
          </a:p>
          <a:p>
            <a:pPr marL="457656" indent="-457656">
              <a:buFont typeface="Arial" panose="020B0604020202020204" pitchFamily="34" charset="0"/>
              <a:buChar char="•"/>
            </a:pPr>
            <a:r>
              <a:rPr lang="fr-FR" sz="6000" dirty="0" err="1">
                <a:solidFill>
                  <a:schemeClr val="tx1"/>
                </a:solidFill>
                <a:latin typeface="Calibri" panose="020F0502020204030204" pitchFamily="34" charset="0"/>
                <a:cs typeface="Calibri" panose="020F0502020204030204" pitchFamily="34" charset="0"/>
              </a:rPr>
              <a:t>Competitive</a:t>
            </a:r>
            <a:r>
              <a:rPr lang="fr-FR" sz="6000" dirty="0">
                <a:solidFill>
                  <a:schemeClr val="tx1"/>
                </a:solidFill>
                <a:latin typeface="Calibri" panose="020F0502020204030204" pitchFamily="34" charset="0"/>
                <a:cs typeface="Calibri" panose="020F0502020204030204" pitchFamily="34" charset="0"/>
              </a:rPr>
              <a:t> </a:t>
            </a:r>
            <a:r>
              <a:rPr lang="fr-FR" sz="6000" dirty="0" err="1">
                <a:solidFill>
                  <a:schemeClr val="tx1"/>
                </a:solidFill>
                <a:latin typeface="Calibri" panose="020F0502020204030204" pitchFamily="34" charset="0"/>
                <a:cs typeface="Calibri" panose="020F0502020204030204" pitchFamily="34" charset="0"/>
              </a:rPr>
              <a:t>Allele-Specific</a:t>
            </a:r>
            <a:r>
              <a:rPr lang="fr-FR" sz="6000" dirty="0">
                <a:solidFill>
                  <a:schemeClr val="tx1"/>
                </a:solidFill>
                <a:latin typeface="Calibri" panose="020F0502020204030204" pitchFamily="34" charset="0"/>
                <a:cs typeface="Calibri" panose="020F0502020204030204" pitchFamily="34" charset="0"/>
              </a:rPr>
              <a:t> PCR (</a:t>
            </a:r>
            <a:r>
              <a:rPr lang="en-US" sz="6000" dirty="0" err="1">
                <a:solidFill>
                  <a:schemeClr val="tx1"/>
                </a:solidFill>
                <a:latin typeface="Calibri" panose="020F0502020204030204" pitchFamily="34" charset="0"/>
                <a:cs typeface="Calibri" panose="020F0502020204030204" pitchFamily="34" charset="0"/>
              </a:rPr>
              <a:t>KASPar</a:t>
            </a:r>
            <a:r>
              <a:rPr lang="en-US" sz="6000" dirty="0">
                <a:solidFill>
                  <a:schemeClr val="tx1"/>
                </a:solidFill>
                <a:latin typeface="Calibri" panose="020F0502020204030204" pitchFamily="34" charset="0"/>
                <a:cs typeface="Calibri" panose="020F0502020204030204" pitchFamily="34" charset="0"/>
              </a:rPr>
              <a:t>) technology.</a:t>
            </a:r>
          </a:p>
          <a:p>
            <a:r>
              <a:rPr lang="en-US" sz="6000" dirty="0">
                <a:solidFill>
                  <a:schemeClr val="tx1"/>
                </a:solidFill>
                <a:latin typeface="Calibri" panose="020F0502020204030204" pitchFamily="34" charset="0"/>
                <a:cs typeface="Calibri" panose="020F0502020204030204" pitchFamily="34" charset="0"/>
              </a:rPr>
              <a:t>The design of the </a:t>
            </a:r>
            <a:r>
              <a:rPr lang="en-US" sz="6000" dirty="0" err="1">
                <a:solidFill>
                  <a:schemeClr val="tx1"/>
                </a:solidFill>
                <a:latin typeface="Calibri" panose="020F0502020204030204" pitchFamily="34" charset="0"/>
                <a:cs typeface="Calibri" panose="020F0502020204030204" pitchFamily="34" charset="0"/>
              </a:rPr>
              <a:t>InDel</a:t>
            </a:r>
            <a:r>
              <a:rPr lang="en-US" sz="6000" dirty="0">
                <a:solidFill>
                  <a:schemeClr val="tx1"/>
                </a:solidFill>
                <a:latin typeface="Calibri" panose="020F0502020204030204" pitchFamily="34" charset="0"/>
                <a:cs typeface="Calibri" panose="020F0502020204030204" pitchFamily="34" charset="0"/>
              </a:rPr>
              <a:t> and SNP markers was based on the sequenced genome of 17 pathotypes and whose polymorphism was again analyzed. It also used a previously developed set of 13 CASP (Cleaved Amplified Polymorphic Sequence) markers based on pathogenicity effectors </a:t>
            </a:r>
            <a:r>
              <a:rPr lang="en-US" sz="4400" dirty="0">
                <a:solidFill>
                  <a:schemeClr val="tx1"/>
                </a:solidFill>
                <a:latin typeface="Calibri" panose="020F0502020204030204" pitchFamily="34" charset="0"/>
                <a:cs typeface="Calibri" panose="020F0502020204030204" pitchFamily="34" charset="0"/>
              </a:rPr>
              <a:t>(</a:t>
            </a:r>
            <a:r>
              <a:rPr lang="en-US" sz="4400" dirty="0" err="1">
                <a:solidFill>
                  <a:schemeClr val="tx1"/>
                </a:solidFill>
                <a:latin typeface="Calibri" panose="020F0502020204030204" pitchFamily="34" charset="0"/>
                <a:cs typeface="Calibri" panose="020F0502020204030204" pitchFamily="34" charset="0"/>
              </a:rPr>
              <a:t>Gascuel</a:t>
            </a:r>
            <a:r>
              <a:rPr lang="en-US" sz="4400" dirty="0">
                <a:solidFill>
                  <a:schemeClr val="tx1"/>
                </a:solidFill>
                <a:latin typeface="Calibri" panose="020F0502020204030204" pitchFamily="34" charset="0"/>
                <a:cs typeface="Calibri" panose="020F0502020204030204" pitchFamily="34" charset="0"/>
              </a:rPr>
              <a:t> </a:t>
            </a:r>
            <a:r>
              <a:rPr lang="en-US" sz="4400" i="1" dirty="0">
                <a:solidFill>
                  <a:schemeClr val="tx1"/>
                </a:solidFill>
                <a:latin typeface="Calibri" panose="020F0502020204030204" pitchFamily="34" charset="0"/>
                <a:cs typeface="Calibri" panose="020F0502020204030204" pitchFamily="34" charset="0"/>
              </a:rPr>
              <a:t>et al</a:t>
            </a:r>
            <a:r>
              <a:rPr lang="en-US" sz="4400" dirty="0">
                <a:solidFill>
                  <a:schemeClr val="tx1"/>
                </a:solidFill>
                <a:latin typeface="Calibri" panose="020F0502020204030204" pitchFamily="34" charset="0"/>
                <a:cs typeface="Calibri" panose="020F0502020204030204" pitchFamily="34" charset="0"/>
              </a:rPr>
              <a:t>., 2016; Godiard, 2018; </a:t>
            </a:r>
            <a:r>
              <a:rPr lang="en-US" sz="4400" dirty="0" err="1">
                <a:solidFill>
                  <a:schemeClr val="tx1"/>
                </a:solidFill>
                <a:latin typeface="Calibri" panose="020F0502020204030204" pitchFamily="34" charset="0"/>
                <a:cs typeface="Calibri" panose="020F0502020204030204" pitchFamily="34" charset="0"/>
              </a:rPr>
              <a:t>Pecrix</a:t>
            </a:r>
            <a:r>
              <a:rPr lang="en-US" sz="4400" dirty="0">
                <a:solidFill>
                  <a:schemeClr val="tx1"/>
                </a:solidFill>
                <a:latin typeface="Calibri" panose="020F0502020204030204" pitchFamily="34" charset="0"/>
                <a:cs typeface="Calibri" panose="020F0502020204030204" pitchFamily="34" charset="0"/>
              </a:rPr>
              <a:t> </a:t>
            </a:r>
            <a:r>
              <a:rPr lang="en-US" sz="4400" i="1" dirty="0">
                <a:solidFill>
                  <a:schemeClr val="tx1"/>
                </a:solidFill>
                <a:latin typeface="Calibri" panose="020F0502020204030204" pitchFamily="34" charset="0"/>
                <a:cs typeface="Calibri" panose="020F0502020204030204" pitchFamily="34" charset="0"/>
              </a:rPr>
              <a:t>et al</a:t>
            </a:r>
            <a:r>
              <a:rPr lang="en-US" sz="4400" dirty="0">
                <a:solidFill>
                  <a:schemeClr val="tx1"/>
                </a:solidFill>
                <a:latin typeface="Calibri" panose="020F0502020204030204" pitchFamily="34" charset="0"/>
                <a:cs typeface="Calibri" panose="020F0502020204030204" pitchFamily="34" charset="0"/>
              </a:rPr>
              <a:t>., 2019)</a:t>
            </a:r>
            <a:r>
              <a:rPr lang="en-US" sz="6000" dirty="0">
                <a:solidFill>
                  <a:schemeClr val="tx1"/>
                </a:solidFill>
                <a:latin typeface="Calibri" panose="020F0502020204030204" pitchFamily="34" charset="0"/>
                <a:cs typeface="Calibri" panose="020F0502020204030204" pitchFamily="34" charset="0"/>
              </a:rPr>
              <a:t>. </a:t>
            </a:r>
          </a:p>
          <a:p>
            <a:r>
              <a:rPr lang="en-US" sz="6000" dirty="0">
                <a:solidFill>
                  <a:schemeClr val="tx1"/>
                </a:solidFill>
                <a:latin typeface="Calibri" panose="020F0502020204030204" pitchFamily="34" charset="0"/>
                <a:cs typeface="Calibri" panose="020F0502020204030204" pitchFamily="34" charset="0"/>
              </a:rPr>
              <a:t>The markers were tested on 17 reference pathotypes and validated on a total of 78 isolates mainly from the territory’s monitoring (100, 300, 304, 307, 314, 330, 334, 700, 703, 704, 707, 710, 714, 717, 730, 774)</a:t>
            </a:r>
            <a:endParaRPr lang="en-US" dirty="0"/>
          </a:p>
        </p:txBody>
      </p:sp>
    </p:spTree>
    <p:extLst>
      <p:ext uri="{BB962C8B-B14F-4D97-AF65-F5344CB8AC3E}">
        <p14:creationId xmlns:p14="http://schemas.microsoft.com/office/powerpoint/2010/main" val="120472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2995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1530032" y="39338083"/>
            <a:ext cx="7140152" cy="30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bg1"/>
                </a:solidFill>
                <a:latin typeface="Times New Roman" charset="0"/>
                <a:cs typeface="Arial Unicode MS" charset="0"/>
              </a:defRPr>
            </a:lvl1pPr>
            <a:lvl2pPr marL="742950" indent="-285750">
              <a:defRPr>
                <a:solidFill>
                  <a:schemeClr val="bg1"/>
                </a:solidFill>
                <a:latin typeface="Times New Roman" charset="0"/>
                <a:cs typeface="Arial Unicode MS" charset="0"/>
              </a:defRPr>
            </a:lvl2pPr>
            <a:lvl3pPr marL="1143000" indent="-228600">
              <a:defRPr>
                <a:solidFill>
                  <a:schemeClr val="bg1"/>
                </a:solidFill>
                <a:latin typeface="Times New Roman" charset="0"/>
                <a:cs typeface="Arial Unicode MS" charset="0"/>
              </a:defRPr>
            </a:lvl3pPr>
            <a:lvl4pPr marL="1600200" indent="-228600">
              <a:defRPr>
                <a:solidFill>
                  <a:schemeClr val="bg1"/>
                </a:solidFill>
                <a:latin typeface="Times New Roman" charset="0"/>
                <a:cs typeface="Arial Unicode MS" charset="0"/>
              </a:defRPr>
            </a:lvl4pPr>
            <a:lvl5pPr marL="2057400" indent="-228600">
              <a:defRPr>
                <a:solidFill>
                  <a:schemeClr val="bg1"/>
                </a:solidFill>
                <a:latin typeface="Times New Roman" charset="0"/>
                <a:cs typeface="Arial Unicode MS" charset="0"/>
              </a:defRPr>
            </a:lvl5pPr>
            <a:lvl6pPr marL="2514600" indent="-228600" eaLnBrk="0" fontAlgn="base" hangingPunct="0">
              <a:spcBef>
                <a:spcPct val="0"/>
              </a:spcBef>
              <a:spcAft>
                <a:spcPct val="0"/>
              </a:spcAft>
              <a:defRPr>
                <a:solidFill>
                  <a:schemeClr val="bg1"/>
                </a:solidFill>
                <a:latin typeface="Times New Roman" charset="0"/>
                <a:cs typeface="Arial Unicode MS" charset="0"/>
              </a:defRPr>
            </a:lvl6pPr>
            <a:lvl7pPr marL="2971800" indent="-228600" eaLnBrk="0" fontAlgn="base" hangingPunct="0">
              <a:spcBef>
                <a:spcPct val="0"/>
              </a:spcBef>
              <a:spcAft>
                <a:spcPct val="0"/>
              </a:spcAft>
              <a:defRPr>
                <a:solidFill>
                  <a:schemeClr val="bg1"/>
                </a:solidFill>
                <a:latin typeface="Times New Roman" charset="0"/>
                <a:cs typeface="Arial Unicode MS" charset="0"/>
              </a:defRPr>
            </a:lvl7pPr>
            <a:lvl8pPr marL="3429000" indent="-228600" eaLnBrk="0" fontAlgn="base" hangingPunct="0">
              <a:spcBef>
                <a:spcPct val="0"/>
              </a:spcBef>
              <a:spcAft>
                <a:spcPct val="0"/>
              </a:spcAft>
              <a:defRPr>
                <a:solidFill>
                  <a:schemeClr val="bg1"/>
                </a:solidFill>
                <a:latin typeface="Times New Roman" charset="0"/>
                <a:cs typeface="Arial Unicode MS" charset="0"/>
              </a:defRPr>
            </a:lvl8pPr>
            <a:lvl9pPr marL="3886200" indent="-228600" eaLnBrk="0" fontAlgn="base" hangingPunct="0">
              <a:spcBef>
                <a:spcPct val="0"/>
              </a:spcBef>
              <a:spcAft>
                <a:spcPct val="0"/>
              </a:spcAft>
              <a:defRPr>
                <a:solidFill>
                  <a:schemeClr val="bg1"/>
                </a:solidFill>
                <a:latin typeface="Times New Roman" charset="0"/>
                <a:cs typeface="Arial Unicode MS" charset="0"/>
              </a:defRPr>
            </a:lvl9pPr>
          </a:lstStyle>
          <a:p>
            <a:endParaRPr lang="fr-FR"/>
          </a:p>
        </p:txBody>
      </p:sp>
      <p:sp>
        <p:nvSpPr>
          <p:cNvPr id="1027" name="Text Box 2"/>
          <p:cNvSpPr txBox="1">
            <a:spLocks noChangeArrowheads="1"/>
          </p:cNvSpPr>
          <p:nvPr/>
        </p:nvSpPr>
        <p:spPr bwMode="auto">
          <a:xfrm>
            <a:off x="10455222" y="39338083"/>
            <a:ext cx="9690206" cy="30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bg1"/>
                </a:solidFill>
                <a:latin typeface="Times New Roman" charset="0"/>
                <a:cs typeface="Arial Unicode MS" charset="0"/>
              </a:defRPr>
            </a:lvl1pPr>
            <a:lvl2pPr marL="742950" indent="-285750">
              <a:defRPr>
                <a:solidFill>
                  <a:schemeClr val="bg1"/>
                </a:solidFill>
                <a:latin typeface="Times New Roman" charset="0"/>
                <a:cs typeface="Arial Unicode MS" charset="0"/>
              </a:defRPr>
            </a:lvl2pPr>
            <a:lvl3pPr marL="1143000" indent="-228600">
              <a:defRPr>
                <a:solidFill>
                  <a:schemeClr val="bg1"/>
                </a:solidFill>
                <a:latin typeface="Times New Roman" charset="0"/>
                <a:cs typeface="Arial Unicode MS" charset="0"/>
              </a:defRPr>
            </a:lvl3pPr>
            <a:lvl4pPr marL="1600200" indent="-228600">
              <a:defRPr>
                <a:solidFill>
                  <a:schemeClr val="bg1"/>
                </a:solidFill>
                <a:latin typeface="Times New Roman" charset="0"/>
                <a:cs typeface="Arial Unicode MS" charset="0"/>
              </a:defRPr>
            </a:lvl4pPr>
            <a:lvl5pPr marL="2057400" indent="-228600">
              <a:defRPr>
                <a:solidFill>
                  <a:schemeClr val="bg1"/>
                </a:solidFill>
                <a:latin typeface="Times New Roman" charset="0"/>
                <a:cs typeface="Arial Unicode MS" charset="0"/>
              </a:defRPr>
            </a:lvl5pPr>
            <a:lvl6pPr marL="2514600" indent="-228600" eaLnBrk="0" fontAlgn="base" hangingPunct="0">
              <a:spcBef>
                <a:spcPct val="0"/>
              </a:spcBef>
              <a:spcAft>
                <a:spcPct val="0"/>
              </a:spcAft>
              <a:defRPr>
                <a:solidFill>
                  <a:schemeClr val="bg1"/>
                </a:solidFill>
                <a:latin typeface="Times New Roman" charset="0"/>
                <a:cs typeface="Arial Unicode MS" charset="0"/>
              </a:defRPr>
            </a:lvl6pPr>
            <a:lvl7pPr marL="2971800" indent="-228600" eaLnBrk="0" fontAlgn="base" hangingPunct="0">
              <a:spcBef>
                <a:spcPct val="0"/>
              </a:spcBef>
              <a:spcAft>
                <a:spcPct val="0"/>
              </a:spcAft>
              <a:defRPr>
                <a:solidFill>
                  <a:schemeClr val="bg1"/>
                </a:solidFill>
                <a:latin typeface="Times New Roman" charset="0"/>
                <a:cs typeface="Arial Unicode MS" charset="0"/>
              </a:defRPr>
            </a:lvl7pPr>
            <a:lvl8pPr marL="3429000" indent="-228600" eaLnBrk="0" fontAlgn="base" hangingPunct="0">
              <a:spcBef>
                <a:spcPct val="0"/>
              </a:spcBef>
              <a:spcAft>
                <a:spcPct val="0"/>
              </a:spcAft>
              <a:defRPr>
                <a:solidFill>
                  <a:schemeClr val="bg1"/>
                </a:solidFill>
                <a:latin typeface="Times New Roman" charset="0"/>
                <a:cs typeface="Arial Unicode MS" charset="0"/>
              </a:defRPr>
            </a:lvl8pPr>
            <a:lvl9pPr marL="3886200" indent="-228600" eaLnBrk="0" fontAlgn="base" hangingPunct="0">
              <a:spcBef>
                <a:spcPct val="0"/>
              </a:spcBef>
              <a:spcAft>
                <a:spcPct val="0"/>
              </a:spcAft>
              <a:defRPr>
                <a:solidFill>
                  <a:schemeClr val="bg1"/>
                </a:solidFill>
                <a:latin typeface="Times New Roman" charset="0"/>
                <a:cs typeface="Arial Unicode MS" charset="0"/>
              </a:defRPr>
            </a:lvl9pPr>
          </a:lstStyle>
          <a:p>
            <a:endParaRPr lang="fr-F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004612" rtl="0" eaLnBrk="0" fontAlgn="base" hangingPunct="0">
        <a:spcBef>
          <a:spcPct val="0"/>
        </a:spcBef>
        <a:spcAft>
          <a:spcPct val="0"/>
        </a:spcAft>
        <a:buClr>
          <a:srgbClr val="000000"/>
        </a:buClr>
        <a:buSzPct val="100000"/>
        <a:buFont typeface="Arial" charset="0"/>
        <a:defRPr sz="19633">
          <a:solidFill>
            <a:srgbClr val="000000"/>
          </a:solidFill>
          <a:latin typeface="+mj-lt"/>
          <a:ea typeface="+mj-ea"/>
          <a:cs typeface="+mj-cs"/>
        </a:defRPr>
      </a:lvl1pPr>
      <a:lvl2pPr algn="ctr" defTabSz="2004612" rtl="0" eaLnBrk="0" fontAlgn="base" hangingPunct="0">
        <a:spcBef>
          <a:spcPct val="0"/>
        </a:spcBef>
        <a:spcAft>
          <a:spcPct val="0"/>
        </a:spcAft>
        <a:buClr>
          <a:srgbClr val="000000"/>
        </a:buClr>
        <a:buSzPct val="100000"/>
        <a:buFont typeface="Arial" charset="0"/>
        <a:defRPr sz="19633">
          <a:solidFill>
            <a:srgbClr val="000000"/>
          </a:solidFill>
          <a:latin typeface="Arial" charset="0"/>
          <a:ea typeface="Arial Unicode MS" charset="0"/>
          <a:cs typeface="Arial Unicode MS" charset="0"/>
        </a:defRPr>
      </a:lvl2pPr>
      <a:lvl3pPr algn="ctr" defTabSz="2004612" rtl="0" eaLnBrk="0" fontAlgn="base" hangingPunct="0">
        <a:spcBef>
          <a:spcPct val="0"/>
        </a:spcBef>
        <a:spcAft>
          <a:spcPct val="0"/>
        </a:spcAft>
        <a:buClr>
          <a:srgbClr val="000000"/>
        </a:buClr>
        <a:buSzPct val="100000"/>
        <a:buFont typeface="Arial" charset="0"/>
        <a:defRPr sz="19633">
          <a:solidFill>
            <a:srgbClr val="000000"/>
          </a:solidFill>
          <a:latin typeface="Arial" charset="0"/>
          <a:ea typeface="Arial Unicode MS" charset="0"/>
          <a:cs typeface="Arial Unicode MS" charset="0"/>
        </a:defRPr>
      </a:lvl3pPr>
      <a:lvl4pPr algn="ctr" defTabSz="2004612" rtl="0" eaLnBrk="0" fontAlgn="base" hangingPunct="0">
        <a:spcBef>
          <a:spcPct val="0"/>
        </a:spcBef>
        <a:spcAft>
          <a:spcPct val="0"/>
        </a:spcAft>
        <a:buClr>
          <a:srgbClr val="000000"/>
        </a:buClr>
        <a:buSzPct val="100000"/>
        <a:buFont typeface="Arial" charset="0"/>
        <a:defRPr sz="19633">
          <a:solidFill>
            <a:srgbClr val="000000"/>
          </a:solidFill>
          <a:latin typeface="Arial" charset="0"/>
          <a:ea typeface="Arial Unicode MS" charset="0"/>
          <a:cs typeface="Arial Unicode MS" charset="0"/>
        </a:defRPr>
      </a:lvl4pPr>
      <a:lvl5pPr algn="ctr" defTabSz="2004612" rtl="0" eaLnBrk="0" fontAlgn="base" hangingPunct="0">
        <a:spcBef>
          <a:spcPct val="0"/>
        </a:spcBef>
        <a:spcAft>
          <a:spcPct val="0"/>
        </a:spcAft>
        <a:buClr>
          <a:srgbClr val="000000"/>
        </a:buClr>
        <a:buSzPct val="100000"/>
        <a:buFont typeface="Arial" charset="0"/>
        <a:defRPr sz="19633">
          <a:solidFill>
            <a:srgbClr val="000000"/>
          </a:solidFill>
          <a:latin typeface="Arial" charset="0"/>
          <a:ea typeface="Arial Unicode MS" charset="0"/>
          <a:cs typeface="Arial Unicode MS" charset="0"/>
        </a:defRPr>
      </a:lvl5pPr>
      <a:lvl6pPr marL="2040026" algn="l" defTabSz="2004612" rtl="0" fontAlgn="base">
        <a:spcBef>
          <a:spcPct val="0"/>
        </a:spcBef>
        <a:spcAft>
          <a:spcPct val="0"/>
        </a:spcAft>
        <a:buClr>
          <a:srgbClr val="000000"/>
        </a:buClr>
        <a:buSzPct val="100000"/>
        <a:buFont typeface="Arial" charset="0"/>
        <a:defRPr sz="19633">
          <a:solidFill>
            <a:srgbClr val="000000"/>
          </a:solidFill>
          <a:latin typeface="Times New Roman" charset="0"/>
          <a:ea typeface="Arial Unicode MS" charset="0"/>
          <a:cs typeface="Arial Unicode MS" charset="0"/>
        </a:defRPr>
      </a:lvl6pPr>
      <a:lvl7pPr marL="4080053" algn="l" defTabSz="2004612" rtl="0" fontAlgn="base">
        <a:spcBef>
          <a:spcPct val="0"/>
        </a:spcBef>
        <a:spcAft>
          <a:spcPct val="0"/>
        </a:spcAft>
        <a:buClr>
          <a:srgbClr val="000000"/>
        </a:buClr>
        <a:buSzPct val="100000"/>
        <a:buFont typeface="Arial" charset="0"/>
        <a:defRPr sz="19633">
          <a:solidFill>
            <a:srgbClr val="000000"/>
          </a:solidFill>
          <a:latin typeface="Times New Roman" charset="0"/>
          <a:ea typeface="Arial Unicode MS" charset="0"/>
          <a:cs typeface="Arial Unicode MS" charset="0"/>
        </a:defRPr>
      </a:lvl7pPr>
      <a:lvl8pPr marL="6120079" algn="l" defTabSz="2004612" rtl="0" fontAlgn="base">
        <a:spcBef>
          <a:spcPct val="0"/>
        </a:spcBef>
        <a:spcAft>
          <a:spcPct val="0"/>
        </a:spcAft>
        <a:buClr>
          <a:srgbClr val="000000"/>
        </a:buClr>
        <a:buSzPct val="100000"/>
        <a:buFont typeface="Arial" charset="0"/>
        <a:defRPr sz="19633">
          <a:solidFill>
            <a:srgbClr val="000000"/>
          </a:solidFill>
          <a:latin typeface="Times New Roman" charset="0"/>
          <a:ea typeface="Arial Unicode MS" charset="0"/>
          <a:cs typeface="Arial Unicode MS" charset="0"/>
        </a:defRPr>
      </a:lvl8pPr>
      <a:lvl9pPr marL="8160106" algn="l" defTabSz="2004612" rtl="0" fontAlgn="base">
        <a:spcBef>
          <a:spcPct val="0"/>
        </a:spcBef>
        <a:spcAft>
          <a:spcPct val="0"/>
        </a:spcAft>
        <a:buClr>
          <a:srgbClr val="000000"/>
        </a:buClr>
        <a:buSzPct val="100000"/>
        <a:buFont typeface="Arial" charset="0"/>
        <a:defRPr sz="19633">
          <a:solidFill>
            <a:srgbClr val="000000"/>
          </a:solidFill>
          <a:latin typeface="Times New Roman" charset="0"/>
          <a:ea typeface="Arial Unicode MS" charset="0"/>
          <a:cs typeface="Arial Unicode MS" charset="0"/>
        </a:defRPr>
      </a:lvl9pPr>
    </p:titleStyle>
    <p:bodyStyle>
      <a:lvl1pPr marL="1522939" indent="-1522939" algn="l" defTabSz="2004612" rtl="0" eaLnBrk="0" fontAlgn="base" hangingPunct="0">
        <a:spcBef>
          <a:spcPts val="3570"/>
        </a:spcBef>
        <a:spcAft>
          <a:spcPct val="0"/>
        </a:spcAft>
        <a:buClr>
          <a:srgbClr val="000000"/>
        </a:buClr>
        <a:buSzPct val="100000"/>
        <a:buFont typeface="Arial" charset="0"/>
        <a:buChar char="•"/>
        <a:defRPr sz="14278">
          <a:solidFill>
            <a:srgbClr val="000000"/>
          </a:solidFill>
          <a:latin typeface="+mn-lt"/>
          <a:ea typeface="+mn-ea"/>
          <a:cs typeface="+mn-cs"/>
        </a:defRPr>
      </a:lvl1pPr>
      <a:lvl2pPr marL="3307962" indent="-1267935" algn="l" defTabSz="2004612" rtl="0" eaLnBrk="0" fontAlgn="base" hangingPunct="0">
        <a:spcBef>
          <a:spcPts val="3123"/>
        </a:spcBef>
        <a:spcAft>
          <a:spcPct val="0"/>
        </a:spcAft>
        <a:buClr>
          <a:srgbClr val="000000"/>
        </a:buClr>
        <a:buSzPct val="100000"/>
        <a:buFont typeface="Arial" charset="0"/>
        <a:buChar char="–"/>
        <a:defRPr sz="12494">
          <a:solidFill>
            <a:srgbClr val="000000"/>
          </a:solidFill>
          <a:latin typeface="+mn-lt"/>
          <a:ea typeface="+mn-ea"/>
          <a:cs typeface="+mn-cs"/>
        </a:defRPr>
      </a:lvl2pPr>
      <a:lvl3pPr marL="5100066" indent="-1020013" algn="l" defTabSz="2004612" rtl="0" eaLnBrk="0" fontAlgn="base" hangingPunct="0">
        <a:spcBef>
          <a:spcPts val="2677"/>
        </a:spcBef>
        <a:spcAft>
          <a:spcPct val="0"/>
        </a:spcAft>
        <a:buClr>
          <a:srgbClr val="000000"/>
        </a:buClr>
        <a:buSzPct val="100000"/>
        <a:buFont typeface="Arial" charset="0"/>
        <a:buChar char="•"/>
        <a:defRPr sz="10709">
          <a:solidFill>
            <a:srgbClr val="000000"/>
          </a:solidFill>
          <a:latin typeface="+mn-lt"/>
          <a:ea typeface="+mn-ea"/>
          <a:cs typeface="+mn-cs"/>
        </a:defRPr>
      </a:lvl3pPr>
      <a:lvl4pPr marL="7140092" indent="-1020013" algn="l" defTabSz="2004612" rtl="0" eaLnBrk="0" fontAlgn="base" hangingPunct="0">
        <a:spcBef>
          <a:spcPts val="2231"/>
        </a:spcBef>
        <a:spcAft>
          <a:spcPct val="0"/>
        </a:spcAft>
        <a:buClr>
          <a:srgbClr val="000000"/>
        </a:buClr>
        <a:buSzPct val="100000"/>
        <a:buFont typeface="Arial" charset="0"/>
        <a:buChar char="–"/>
        <a:defRPr sz="8924">
          <a:solidFill>
            <a:srgbClr val="000000"/>
          </a:solidFill>
          <a:latin typeface="+mn-lt"/>
          <a:ea typeface="+mn-ea"/>
          <a:cs typeface="+mn-cs"/>
        </a:defRPr>
      </a:lvl4pPr>
      <a:lvl5pPr marL="9180119" indent="-1020013" algn="l" defTabSz="2004612" rtl="0" eaLnBrk="0" fontAlgn="base" hangingPunct="0">
        <a:spcBef>
          <a:spcPts val="2231"/>
        </a:spcBef>
        <a:spcAft>
          <a:spcPct val="0"/>
        </a:spcAft>
        <a:buClr>
          <a:srgbClr val="000000"/>
        </a:buClr>
        <a:buSzPct val="100000"/>
        <a:buFont typeface="Arial" charset="0"/>
        <a:buChar char="»"/>
        <a:defRPr sz="8924">
          <a:solidFill>
            <a:srgbClr val="000000"/>
          </a:solidFill>
          <a:latin typeface="+mn-lt"/>
          <a:ea typeface="+mn-ea"/>
          <a:cs typeface="+mn-cs"/>
        </a:defRPr>
      </a:lvl5pPr>
      <a:lvl6pPr marL="11220145" indent="-1020013" algn="l" defTabSz="2004612" rtl="0" fontAlgn="base">
        <a:spcBef>
          <a:spcPts val="2231"/>
        </a:spcBef>
        <a:spcAft>
          <a:spcPct val="0"/>
        </a:spcAft>
        <a:buClr>
          <a:srgbClr val="000000"/>
        </a:buClr>
        <a:buSzPct val="100000"/>
        <a:buFont typeface="Arial" charset="0"/>
        <a:buChar char="»"/>
        <a:defRPr sz="8924">
          <a:solidFill>
            <a:srgbClr val="000000"/>
          </a:solidFill>
          <a:latin typeface="+mn-lt"/>
          <a:ea typeface="+mn-ea"/>
          <a:cs typeface="+mn-cs"/>
        </a:defRPr>
      </a:lvl6pPr>
      <a:lvl7pPr marL="13260172" indent="-1020013" algn="l" defTabSz="2004612" rtl="0" fontAlgn="base">
        <a:spcBef>
          <a:spcPts val="2231"/>
        </a:spcBef>
        <a:spcAft>
          <a:spcPct val="0"/>
        </a:spcAft>
        <a:buClr>
          <a:srgbClr val="000000"/>
        </a:buClr>
        <a:buSzPct val="100000"/>
        <a:buFont typeface="Arial" charset="0"/>
        <a:buChar char="»"/>
        <a:defRPr sz="8924">
          <a:solidFill>
            <a:srgbClr val="000000"/>
          </a:solidFill>
          <a:latin typeface="+mn-lt"/>
          <a:ea typeface="+mn-ea"/>
          <a:cs typeface="+mn-cs"/>
        </a:defRPr>
      </a:lvl7pPr>
      <a:lvl8pPr marL="15300198" indent="-1020013" algn="l" defTabSz="2004612" rtl="0" fontAlgn="base">
        <a:spcBef>
          <a:spcPts val="2231"/>
        </a:spcBef>
        <a:spcAft>
          <a:spcPct val="0"/>
        </a:spcAft>
        <a:buClr>
          <a:srgbClr val="000000"/>
        </a:buClr>
        <a:buSzPct val="100000"/>
        <a:buFont typeface="Arial" charset="0"/>
        <a:buChar char="»"/>
        <a:defRPr sz="8924">
          <a:solidFill>
            <a:srgbClr val="000000"/>
          </a:solidFill>
          <a:latin typeface="+mn-lt"/>
          <a:ea typeface="+mn-ea"/>
          <a:cs typeface="+mn-cs"/>
        </a:defRPr>
      </a:lvl8pPr>
      <a:lvl9pPr marL="17340224" indent="-1020013" algn="l" defTabSz="2004612" rtl="0" fontAlgn="base">
        <a:spcBef>
          <a:spcPts val="2231"/>
        </a:spcBef>
        <a:spcAft>
          <a:spcPct val="0"/>
        </a:spcAft>
        <a:buClr>
          <a:srgbClr val="000000"/>
        </a:buClr>
        <a:buSzPct val="100000"/>
        <a:buFont typeface="Arial" charset="0"/>
        <a:buChar char="»"/>
        <a:defRPr sz="8924">
          <a:solidFill>
            <a:srgbClr val="000000"/>
          </a:solidFill>
          <a:latin typeface="+mn-lt"/>
          <a:ea typeface="+mn-ea"/>
          <a:cs typeface="+mn-cs"/>
        </a:defRPr>
      </a:lvl9pPr>
    </p:bodyStyle>
    <p:otherStyle>
      <a:defPPr>
        <a:defRPr lang="fr-FR"/>
      </a:defPPr>
      <a:lvl1pPr marL="0" algn="l" defTabSz="2040026" rtl="0" eaLnBrk="1" latinLnBrk="0" hangingPunct="1">
        <a:defRPr sz="8032" kern="1200">
          <a:solidFill>
            <a:schemeClr val="tx1"/>
          </a:solidFill>
          <a:latin typeface="+mn-lt"/>
          <a:ea typeface="+mn-ea"/>
          <a:cs typeface="+mn-cs"/>
        </a:defRPr>
      </a:lvl1pPr>
      <a:lvl2pPr marL="2040026" algn="l" defTabSz="2040026" rtl="0" eaLnBrk="1" latinLnBrk="0" hangingPunct="1">
        <a:defRPr sz="8032" kern="1200">
          <a:solidFill>
            <a:schemeClr val="tx1"/>
          </a:solidFill>
          <a:latin typeface="+mn-lt"/>
          <a:ea typeface="+mn-ea"/>
          <a:cs typeface="+mn-cs"/>
        </a:defRPr>
      </a:lvl2pPr>
      <a:lvl3pPr marL="4080053" algn="l" defTabSz="2040026" rtl="0" eaLnBrk="1" latinLnBrk="0" hangingPunct="1">
        <a:defRPr sz="8032" kern="1200">
          <a:solidFill>
            <a:schemeClr val="tx1"/>
          </a:solidFill>
          <a:latin typeface="+mn-lt"/>
          <a:ea typeface="+mn-ea"/>
          <a:cs typeface="+mn-cs"/>
        </a:defRPr>
      </a:lvl3pPr>
      <a:lvl4pPr marL="6120079" algn="l" defTabSz="2040026" rtl="0" eaLnBrk="1" latinLnBrk="0" hangingPunct="1">
        <a:defRPr sz="8032" kern="1200">
          <a:solidFill>
            <a:schemeClr val="tx1"/>
          </a:solidFill>
          <a:latin typeface="+mn-lt"/>
          <a:ea typeface="+mn-ea"/>
          <a:cs typeface="+mn-cs"/>
        </a:defRPr>
      </a:lvl4pPr>
      <a:lvl5pPr marL="8160106" algn="l" defTabSz="2040026" rtl="0" eaLnBrk="1" latinLnBrk="0" hangingPunct="1">
        <a:defRPr sz="8032" kern="1200">
          <a:solidFill>
            <a:schemeClr val="tx1"/>
          </a:solidFill>
          <a:latin typeface="+mn-lt"/>
          <a:ea typeface="+mn-ea"/>
          <a:cs typeface="+mn-cs"/>
        </a:defRPr>
      </a:lvl5pPr>
      <a:lvl6pPr marL="10200132" algn="l" defTabSz="2040026" rtl="0" eaLnBrk="1" latinLnBrk="0" hangingPunct="1">
        <a:defRPr sz="8032" kern="1200">
          <a:solidFill>
            <a:schemeClr val="tx1"/>
          </a:solidFill>
          <a:latin typeface="+mn-lt"/>
          <a:ea typeface="+mn-ea"/>
          <a:cs typeface="+mn-cs"/>
        </a:defRPr>
      </a:lvl6pPr>
      <a:lvl7pPr marL="12240158" algn="l" defTabSz="2040026" rtl="0" eaLnBrk="1" latinLnBrk="0" hangingPunct="1">
        <a:defRPr sz="8032" kern="1200">
          <a:solidFill>
            <a:schemeClr val="tx1"/>
          </a:solidFill>
          <a:latin typeface="+mn-lt"/>
          <a:ea typeface="+mn-ea"/>
          <a:cs typeface="+mn-cs"/>
        </a:defRPr>
      </a:lvl7pPr>
      <a:lvl8pPr marL="14280185" algn="l" defTabSz="2040026" rtl="0" eaLnBrk="1" latinLnBrk="0" hangingPunct="1">
        <a:defRPr sz="8032" kern="1200">
          <a:solidFill>
            <a:schemeClr val="tx1"/>
          </a:solidFill>
          <a:latin typeface="+mn-lt"/>
          <a:ea typeface="+mn-ea"/>
          <a:cs typeface="+mn-cs"/>
        </a:defRPr>
      </a:lvl8pPr>
      <a:lvl9pPr marL="16320211" algn="l" defTabSz="2040026" rtl="0" eaLnBrk="1" latinLnBrk="0" hangingPunct="1">
        <a:defRPr sz="80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doi.org/"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s://doi.org/10.17221/85/2021-PPS" TargetMode="External"/><Relationship Id="rId10" Type="http://schemas.openxmlformats.org/officeDocument/2006/relationships/image" Target="../media/image8.JP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hyperlink" Target="https://doi.org/10.1094/PDIS-10-19-2063-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3.JP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pic>
        <p:nvPicPr>
          <p:cNvPr id="21" name="Image 20" descr="Une image contenant carte&#10;&#10;Description générée automatiquement">
            <a:extLst>
              <a:ext uri="{FF2B5EF4-FFF2-40B4-BE49-F238E27FC236}">
                <a16:creationId xmlns:a16="http://schemas.microsoft.com/office/drawing/2014/main" id="{37A03EFA-94D4-BD4D-5309-72566828B157}"/>
              </a:ext>
            </a:extLst>
          </p:cNvPr>
          <p:cNvPicPr>
            <a:picLocks noChangeAspect="1"/>
          </p:cNvPicPr>
          <p:nvPr/>
        </p:nvPicPr>
        <p:blipFill rotWithShape="1">
          <a:blip r:embed="rId3"/>
          <a:srcRect l="17154" t="9156" r="29481" b="10652"/>
          <a:stretch/>
        </p:blipFill>
        <p:spPr>
          <a:xfrm>
            <a:off x="22605077" y="18647991"/>
            <a:ext cx="6571816" cy="5554938"/>
          </a:xfrm>
          <a:prstGeom prst="rect">
            <a:avLst/>
          </a:prstGeom>
        </p:spPr>
      </p:pic>
      <p:sp>
        <p:nvSpPr>
          <p:cNvPr id="2050" name="AutoShape 2"/>
          <p:cNvSpPr>
            <a:spLocks noChangeArrowheads="1"/>
          </p:cNvSpPr>
          <p:nvPr/>
        </p:nvSpPr>
        <p:spPr bwMode="auto">
          <a:xfrm>
            <a:off x="2117964" y="8350847"/>
            <a:ext cx="27411856" cy="5060292"/>
          </a:xfrm>
          <a:prstGeom prst="roundRect">
            <a:avLst>
              <a:gd name="adj" fmla="val 162"/>
            </a:avLst>
          </a:prstGeom>
          <a:solidFill>
            <a:schemeClr val="bg1">
              <a:lumMod val="95000"/>
            </a:schemeClr>
          </a:solidFill>
          <a:ln w="12600">
            <a:noFill/>
            <a:round/>
            <a:headEnd/>
            <a:tailEnd/>
          </a:ln>
        </p:spPr>
        <p:txBody>
          <a:bodyPr wrap="none" anchor="ctr"/>
          <a:lstStyle/>
          <a:p>
            <a:endParaRPr lang="fr-FR" dirty="0"/>
          </a:p>
        </p:txBody>
      </p:sp>
      <p:sp>
        <p:nvSpPr>
          <p:cNvPr id="2051" name="AutoShape 3"/>
          <p:cNvSpPr>
            <a:spLocks noChangeArrowheads="1"/>
          </p:cNvSpPr>
          <p:nvPr/>
        </p:nvSpPr>
        <p:spPr bwMode="auto">
          <a:xfrm>
            <a:off x="2125047" y="32052497"/>
            <a:ext cx="27393457" cy="4237454"/>
          </a:xfrm>
          <a:prstGeom prst="roundRect">
            <a:avLst>
              <a:gd name="adj" fmla="val 120"/>
            </a:avLst>
          </a:prstGeom>
          <a:solidFill>
            <a:schemeClr val="bg1">
              <a:lumMod val="95000"/>
            </a:schemeClr>
          </a:solidFill>
          <a:ln w="12600">
            <a:noFill/>
            <a:round/>
            <a:headEnd/>
            <a:tailEnd/>
          </a:ln>
        </p:spPr>
        <p:txBody>
          <a:bodyPr wrap="none" anchor="t"/>
          <a:lstStyle/>
          <a:p>
            <a:r>
              <a:rPr lang="fr-FR" sz="4400" dirty="0" err="1">
                <a:solidFill>
                  <a:schemeClr val="tx1"/>
                </a:solidFill>
                <a:latin typeface="Calibri" panose="020F0502020204030204" pitchFamily="34" charset="0"/>
                <a:cs typeface="Calibri" panose="020F0502020204030204" pitchFamily="34" charset="0"/>
              </a:rPr>
              <a:t>These</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reinforce</a:t>
            </a:r>
            <a:r>
              <a:rPr lang="fr-FR" sz="4400" dirty="0">
                <a:solidFill>
                  <a:schemeClr val="tx1"/>
                </a:solidFill>
                <a:latin typeface="Calibri" panose="020F0502020204030204" pitchFamily="34" charset="0"/>
                <a:cs typeface="Calibri" panose="020F0502020204030204" pitchFamily="34" charset="0"/>
              </a:rPr>
              <a:t> the </a:t>
            </a:r>
            <a:r>
              <a:rPr lang="fr-FR" sz="4400" dirty="0" err="1">
                <a:solidFill>
                  <a:schemeClr val="tx1"/>
                </a:solidFill>
                <a:latin typeface="Calibri" panose="020F0502020204030204" pitchFamily="34" charset="0"/>
                <a:cs typeface="Calibri" panose="020F0502020204030204" pitchFamily="34" charset="0"/>
              </a:rPr>
              <a:t>need</a:t>
            </a:r>
            <a:r>
              <a:rPr lang="fr-FR" sz="4400" dirty="0">
                <a:solidFill>
                  <a:schemeClr val="tx1"/>
                </a:solidFill>
                <a:latin typeface="Calibri" panose="020F0502020204030204" pitchFamily="34" charset="0"/>
                <a:cs typeface="Calibri" panose="020F0502020204030204" pitchFamily="34" charset="0"/>
              </a:rPr>
              <a:t> to </a:t>
            </a:r>
            <a:r>
              <a:rPr lang="fr-FR" sz="4400" dirty="0" err="1">
                <a:solidFill>
                  <a:schemeClr val="tx1"/>
                </a:solidFill>
                <a:latin typeface="Calibri" panose="020F0502020204030204" pitchFamily="34" charset="0"/>
                <a:cs typeface="Calibri" panose="020F0502020204030204" pitchFamily="34" charset="0"/>
              </a:rPr>
              <a:t>initiate</a:t>
            </a:r>
            <a:r>
              <a:rPr lang="fr-FR" sz="4400" dirty="0">
                <a:solidFill>
                  <a:schemeClr val="tx1"/>
                </a:solidFill>
                <a:latin typeface="Calibri" panose="020F0502020204030204" pitchFamily="34" charset="0"/>
                <a:cs typeface="Calibri" panose="020F0502020204030204" pitchFamily="34" charset="0"/>
              </a:rPr>
              <a:t> or continue </a:t>
            </a:r>
            <a:r>
              <a:rPr lang="fr-FR" sz="4400" dirty="0" err="1">
                <a:solidFill>
                  <a:schemeClr val="tx1"/>
                </a:solidFill>
                <a:latin typeface="Calibri" panose="020F0502020204030204" pitchFamily="34" charset="0"/>
                <a:cs typeface="Calibri" panose="020F0502020204030204" pitchFamily="34" charset="0"/>
              </a:rPr>
              <a:t>targeted</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research</a:t>
            </a:r>
            <a:r>
              <a:rPr lang="fr-FR" sz="4400" dirty="0">
                <a:solidFill>
                  <a:schemeClr val="tx1"/>
                </a:solidFill>
                <a:latin typeface="Calibri" panose="020F0502020204030204" pitchFamily="34" charset="0"/>
                <a:cs typeface="Calibri" panose="020F0502020204030204" pitchFamily="34" charset="0"/>
              </a:rPr>
              <a:t> on </a:t>
            </a:r>
            <a:r>
              <a:rPr lang="fr-FR" sz="4400" dirty="0" err="1">
                <a:solidFill>
                  <a:schemeClr val="tx1"/>
                </a:solidFill>
                <a:latin typeface="Calibri" panose="020F0502020204030204" pitchFamily="34" charset="0"/>
                <a:cs typeface="Calibri" panose="020F0502020204030204" pitchFamily="34" charset="0"/>
              </a:rPr>
              <a:t>different</a:t>
            </a:r>
            <a:r>
              <a:rPr lang="fr-FR" sz="4400" dirty="0">
                <a:solidFill>
                  <a:schemeClr val="tx1"/>
                </a:solidFill>
                <a:latin typeface="Calibri" panose="020F0502020204030204" pitchFamily="34" charset="0"/>
                <a:cs typeface="Calibri" panose="020F0502020204030204" pitchFamily="34" charset="0"/>
              </a:rPr>
              <a:t> topics on </a:t>
            </a:r>
            <a:r>
              <a:rPr lang="fr-FR" sz="4400" dirty="0" err="1">
                <a:solidFill>
                  <a:schemeClr val="tx1"/>
                </a:solidFill>
                <a:latin typeface="Calibri" panose="020F0502020204030204" pitchFamily="34" charset="0"/>
                <a:cs typeface="Calibri" panose="020F0502020204030204" pitchFamily="34" charset="0"/>
              </a:rPr>
              <a:t>both</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sunflower</a:t>
            </a:r>
            <a:r>
              <a:rPr lang="fr-FR" sz="4400" dirty="0">
                <a:solidFill>
                  <a:schemeClr val="tx1"/>
                </a:solidFill>
                <a:latin typeface="Calibri" panose="020F0502020204030204" pitchFamily="34" charset="0"/>
                <a:cs typeface="Calibri" panose="020F0502020204030204" pitchFamily="34" charset="0"/>
              </a:rPr>
              <a:t> and </a:t>
            </a:r>
            <a:r>
              <a:rPr lang="fr-FR" sz="4400" i="1" dirty="0">
                <a:solidFill>
                  <a:schemeClr val="tx1"/>
                </a:solidFill>
                <a:latin typeface="Calibri" panose="020F0502020204030204" pitchFamily="34" charset="0"/>
                <a:cs typeface="Calibri" panose="020F0502020204030204" pitchFamily="34" charset="0"/>
              </a:rPr>
              <a:t>P. </a:t>
            </a:r>
            <a:r>
              <a:rPr lang="fr-FR" sz="4400" i="1" dirty="0" err="1">
                <a:solidFill>
                  <a:schemeClr val="tx1"/>
                </a:solidFill>
                <a:latin typeface="Calibri" panose="020F0502020204030204" pitchFamily="34" charset="0"/>
                <a:cs typeface="Calibri" panose="020F0502020204030204" pitchFamily="34" charset="0"/>
              </a:rPr>
              <a:t>halstedii</a:t>
            </a:r>
            <a:r>
              <a:rPr lang="fr-FR" sz="4400" dirty="0">
                <a:solidFill>
                  <a:schemeClr val="tx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fr-FR" sz="4400" dirty="0">
                <a:solidFill>
                  <a:schemeClr val="tx1"/>
                </a:solidFill>
                <a:latin typeface="Calibri" panose="020F0502020204030204" pitchFamily="34" charset="0"/>
                <a:cs typeface="Calibri" panose="020F0502020204030204" pitchFamily="34" charset="0"/>
              </a:rPr>
              <a:t>Mode of action of </a:t>
            </a:r>
            <a:r>
              <a:rPr lang="fr-FR" sz="4400" i="1" dirty="0">
                <a:solidFill>
                  <a:schemeClr val="tx1"/>
                </a:solidFill>
                <a:latin typeface="Calibri" panose="020F0502020204030204" pitchFamily="34" charset="0"/>
                <a:cs typeface="Calibri" panose="020F0502020204030204" pitchFamily="34" charset="0"/>
              </a:rPr>
              <a:t>Pl</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genes</a:t>
            </a:r>
            <a:r>
              <a:rPr lang="fr-FR" sz="4400" dirty="0">
                <a:solidFill>
                  <a:schemeClr val="tx1"/>
                </a:solidFill>
                <a:latin typeface="Calibri" panose="020F0502020204030204" pitchFamily="34" charset="0"/>
                <a:cs typeface="Calibri" panose="020F0502020204030204" pitchFamily="34" charset="0"/>
              </a:rPr>
              <a:t> and </a:t>
            </a:r>
            <a:r>
              <a:rPr lang="fr-FR" sz="4400" dirty="0" err="1">
                <a:solidFill>
                  <a:schemeClr val="tx1"/>
                </a:solidFill>
                <a:latin typeface="Calibri" panose="020F0502020204030204" pitchFamily="34" charset="0"/>
                <a:cs typeface="Calibri" panose="020F0502020204030204" pitchFamily="34" charset="0"/>
              </a:rPr>
              <a:t>optimization</a:t>
            </a:r>
            <a:r>
              <a:rPr lang="fr-FR" sz="4400" dirty="0">
                <a:solidFill>
                  <a:schemeClr val="tx1"/>
                </a:solidFill>
                <a:latin typeface="Calibri" panose="020F0502020204030204" pitchFamily="34" charset="0"/>
                <a:cs typeface="Calibri" panose="020F0502020204030204" pitchFamily="34" charset="0"/>
              </a:rPr>
              <a:t> of </a:t>
            </a:r>
            <a:r>
              <a:rPr lang="fr-FR" sz="4400" dirty="0" err="1">
                <a:solidFill>
                  <a:schemeClr val="tx1"/>
                </a:solidFill>
                <a:latin typeface="Calibri" panose="020F0502020204030204" pitchFamily="34" charset="0"/>
                <a:cs typeface="Calibri" panose="020F0502020204030204" pitchFamily="34" charset="0"/>
              </a:rPr>
              <a:t>their</a:t>
            </a:r>
            <a:r>
              <a:rPr lang="fr-FR" sz="4400" dirty="0">
                <a:solidFill>
                  <a:schemeClr val="tx1"/>
                </a:solidFill>
                <a:latin typeface="Calibri" panose="020F0502020204030204" pitchFamily="34" charset="0"/>
                <a:cs typeface="Calibri" panose="020F0502020204030204" pitchFamily="34" charset="0"/>
              </a:rPr>
              <a:t> exploitation</a:t>
            </a:r>
          </a:p>
          <a:p>
            <a:pPr marL="571500" indent="-571500">
              <a:buFont typeface="Arial" panose="020B0604020202020204" pitchFamily="34" charset="0"/>
              <a:buChar char="•"/>
            </a:pPr>
            <a:r>
              <a:rPr lang="fr-FR" sz="4400" dirty="0" err="1">
                <a:solidFill>
                  <a:schemeClr val="tx1"/>
                </a:solidFill>
                <a:latin typeface="Calibri" panose="020F0502020204030204" pitchFamily="34" charset="0"/>
                <a:cs typeface="Calibri" panose="020F0502020204030204" pitchFamily="34" charset="0"/>
              </a:rPr>
              <a:t>Understanding</a:t>
            </a:r>
            <a:r>
              <a:rPr lang="fr-FR" sz="4400" dirty="0">
                <a:solidFill>
                  <a:schemeClr val="tx1"/>
                </a:solidFill>
                <a:latin typeface="Calibri" panose="020F0502020204030204" pitchFamily="34" charset="0"/>
                <a:cs typeface="Calibri" panose="020F0502020204030204" pitchFamily="34" charset="0"/>
              </a:rPr>
              <a:t> the </a:t>
            </a:r>
            <a:r>
              <a:rPr lang="fr-FR" sz="4400" dirty="0" err="1">
                <a:solidFill>
                  <a:schemeClr val="tx1"/>
                </a:solidFill>
                <a:latin typeface="Calibri" panose="020F0502020204030204" pitchFamily="34" charset="0"/>
                <a:cs typeface="Calibri" panose="020F0502020204030204" pitchFamily="34" charset="0"/>
              </a:rPr>
              <a:t>evolutionary</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mechanisms</a:t>
            </a:r>
            <a:r>
              <a:rPr lang="fr-FR" sz="4400" dirty="0">
                <a:solidFill>
                  <a:schemeClr val="tx1"/>
                </a:solidFill>
                <a:latin typeface="Calibri" panose="020F0502020204030204" pitchFamily="34" charset="0"/>
                <a:cs typeface="Calibri" panose="020F0502020204030204" pitchFamily="34" charset="0"/>
              </a:rPr>
              <a:t> of the </a:t>
            </a:r>
            <a:r>
              <a:rPr lang="fr-FR" sz="4400" dirty="0" err="1">
                <a:solidFill>
                  <a:schemeClr val="tx1"/>
                </a:solidFill>
                <a:latin typeface="Calibri" panose="020F0502020204030204" pitchFamily="34" charset="0"/>
                <a:cs typeface="Calibri" panose="020F0502020204030204" pitchFamily="34" charset="0"/>
              </a:rPr>
              <a:t>pathogen</a:t>
            </a:r>
            <a:r>
              <a:rPr lang="fr-FR" sz="4400" dirty="0">
                <a:solidFill>
                  <a:schemeClr val="tx1"/>
                </a:solidFill>
                <a:latin typeface="Calibri" panose="020F0502020204030204" pitchFamily="34" charset="0"/>
                <a:cs typeface="Calibri" panose="020F0502020204030204" pitchFamily="34" charset="0"/>
              </a:rPr>
              <a:t> (virulence, </a:t>
            </a:r>
            <a:r>
              <a:rPr lang="fr-FR" sz="4400" dirty="0" err="1">
                <a:solidFill>
                  <a:schemeClr val="tx1"/>
                </a:solidFill>
                <a:latin typeface="Calibri" panose="020F0502020204030204" pitchFamily="34" charset="0"/>
                <a:cs typeface="Calibri" panose="020F0502020204030204" pitchFamily="34" charset="0"/>
              </a:rPr>
              <a:t>fungicide</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resistance</a:t>
            </a:r>
            <a:r>
              <a:rPr lang="fr-FR" sz="4400" dirty="0">
                <a:solidFill>
                  <a:schemeClr val="tx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fr-FR" sz="4400" dirty="0">
                <a:solidFill>
                  <a:schemeClr val="tx1"/>
                </a:solidFill>
                <a:latin typeface="Calibri" panose="020F0502020204030204" pitchFamily="34" charset="0"/>
                <a:cs typeface="Calibri" panose="020F0502020204030204" pitchFamily="34" charset="0"/>
              </a:rPr>
              <a:t>Impacts of the </a:t>
            </a:r>
            <a:r>
              <a:rPr lang="fr-FR" sz="4400" dirty="0" err="1">
                <a:solidFill>
                  <a:schemeClr val="tx1"/>
                </a:solidFill>
                <a:latin typeface="Calibri" panose="020F0502020204030204" pitchFamily="34" charset="0"/>
                <a:cs typeface="Calibri" panose="020F0502020204030204" pitchFamily="34" charset="0"/>
              </a:rPr>
              <a:t>simultaneous</a:t>
            </a:r>
            <a:r>
              <a:rPr lang="fr-FR" sz="4400" dirty="0">
                <a:solidFill>
                  <a:schemeClr val="tx1"/>
                </a:solidFill>
                <a:latin typeface="Calibri" panose="020F0502020204030204" pitchFamily="34" charset="0"/>
                <a:cs typeface="Calibri" panose="020F0502020204030204" pitchFamily="34" charset="0"/>
              </a:rPr>
              <a:t> use of </a:t>
            </a:r>
            <a:r>
              <a:rPr lang="fr-FR" sz="4400" dirty="0" err="1">
                <a:solidFill>
                  <a:schemeClr val="tx1"/>
                </a:solidFill>
                <a:latin typeface="Calibri" panose="020F0502020204030204" pitchFamily="34" charset="0"/>
                <a:cs typeface="Calibri" panose="020F0502020204030204" pitchFamily="34" charset="0"/>
              </a:rPr>
              <a:t>genetic</a:t>
            </a:r>
            <a:r>
              <a:rPr lang="fr-FR" sz="4400" dirty="0">
                <a:solidFill>
                  <a:schemeClr val="tx1"/>
                </a:solidFill>
                <a:latin typeface="Calibri" panose="020F0502020204030204" pitchFamily="34" charset="0"/>
                <a:cs typeface="Calibri" panose="020F0502020204030204" pitchFamily="34" charset="0"/>
              </a:rPr>
              <a:t> and </a:t>
            </a:r>
            <a:r>
              <a:rPr lang="fr-FR" sz="4400" dirty="0" err="1">
                <a:solidFill>
                  <a:schemeClr val="tx1"/>
                </a:solidFill>
                <a:latin typeface="Calibri" panose="020F0502020204030204" pitchFamily="34" charset="0"/>
                <a:cs typeface="Calibri" panose="020F0502020204030204" pitchFamily="34" charset="0"/>
              </a:rPr>
              <a:t>chemical</a:t>
            </a:r>
            <a:r>
              <a:rPr lang="fr-FR" sz="4400" dirty="0">
                <a:solidFill>
                  <a:schemeClr val="tx1"/>
                </a:solidFill>
                <a:latin typeface="Calibri" panose="020F0502020204030204" pitchFamily="34" charset="0"/>
                <a:cs typeface="Calibri" panose="020F0502020204030204" pitchFamily="34" charset="0"/>
              </a:rPr>
              <a:t> protection</a:t>
            </a:r>
          </a:p>
          <a:p>
            <a:pPr marL="571500" indent="-571500">
              <a:buFont typeface="Arial" panose="020B0604020202020204" pitchFamily="34" charset="0"/>
              <a:buChar char="•"/>
            </a:pPr>
            <a:r>
              <a:rPr lang="fr-FR" sz="4400" dirty="0">
                <a:solidFill>
                  <a:schemeClr val="tx1"/>
                </a:solidFill>
                <a:latin typeface="Calibri" panose="020F0502020204030204" pitchFamily="34" charset="0"/>
                <a:cs typeface="Calibri" panose="020F0502020204030204" pitchFamily="34" charset="0"/>
              </a:rPr>
              <a:t>Quantitative </a:t>
            </a:r>
            <a:r>
              <a:rPr lang="fr-FR" sz="4400" dirty="0" err="1">
                <a:solidFill>
                  <a:schemeClr val="tx1"/>
                </a:solidFill>
                <a:latin typeface="Calibri" panose="020F0502020204030204" pitchFamily="34" charset="0"/>
                <a:cs typeface="Calibri" panose="020F0502020204030204" pitchFamily="34" charset="0"/>
              </a:rPr>
              <a:t>resistance</a:t>
            </a:r>
            <a:endParaRPr lang="fr-FR" sz="4400" dirty="0">
              <a:solidFill>
                <a:schemeClr val="tx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sz="4400" dirty="0">
                <a:solidFill>
                  <a:schemeClr val="tx1"/>
                </a:solidFill>
                <a:latin typeface="Calibri" panose="020F0502020204030204" pitchFamily="34" charset="0"/>
                <a:cs typeface="Calibri" panose="020F0502020204030204" pitchFamily="34" charset="0"/>
              </a:rPr>
              <a:t>Impact of </a:t>
            </a:r>
            <a:r>
              <a:rPr lang="fr-FR" sz="4400" dirty="0" err="1">
                <a:solidFill>
                  <a:schemeClr val="tx1"/>
                </a:solidFill>
                <a:latin typeface="Calibri" panose="020F0502020204030204" pitchFamily="34" charset="0"/>
                <a:cs typeface="Calibri" panose="020F0502020204030204" pitchFamily="34" charset="0"/>
              </a:rPr>
              <a:t>climate</a:t>
            </a:r>
            <a:r>
              <a:rPr lang="fr-FR" sz="4400" dirty="0">
                <a:solidFill>
                  <a:schemeClr val="tx1"/>
                </a:solidFill>
                <a:latin typeface="Calibri" panose="020F0502020204030204" pitchFamily="34" charset="0"/>
                <a:cs typeface="Calibri" panose="020F0502020204030204" pitchFamily="34" charset="0"/>
              </a:rPr>
              <a:t> change on </a:t>
            </a:r>
            <a:r>
              <a:rPr lang="fr-FR" sz="4400" dirty="0" err="1">
                <a:solidFill>
                  <a:schemeClr val="tx1"/>
                </a:solidFill>
                <a:latin typeface="Calibri" panose="020F0502020204030204" pitchFamily="34" charset="0"/>
                <a:cs typeface="Calibri" panose="020F0502020204030204" pitchFamily="34" charset="0"/>
              </a:rPr>
              <a:t>downy</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mildew</a:t>
            </a:r>
            <a:r>
              <a:rPr lang="fr-FR" sz="4400" dirty="0">
                <a:solidFill>
                  <a:schemeClr val="tx1"/>
                </a:solidFill>
                <a:latin typeface="Calibri" panose="020F0502020204030204" pitchFamily="34" charset="0"/>
                <a:cs typeface="Calibri" panose="020F0502020204030204" pitchFamily="34" charset="0"/>
              </a:rPr>
              <a:t>.</a:t>
            </a:r>
          </a:p>
        </p:txBody>
      </p:sp>
      <p:sp>
        <p:nvSpPr>
          <p:cNvPr id="2089" name="Line 9"/>
          <p:cNvSpPr>
            <a:spLocks noChangeShapeType="1"/>
          </p:cNvSpPr>
          <p:nvPr/>
        </p:nvSpPr>
        <p:spPr bwMode="auto">
          <a:xfrm>
            <a:off x="1076705" y="4557468"/>
            <a:ext cx="7083" cy="35870764"/>
          </a:xfrm>
          <a:prstGeom prst="line">
            <a:avLst/>
          </a:prstGeom>
          <a:noFill/>
          <a:ln w="76200">
            <a:solidFill>
              <a:srgbClr val="6699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53" name="Line 11"/>
          <p:cNvSpPr>
            <a:spLocks noChangeShapeType="1"/>
          </p:cNvSpPr>
          <p:nvPr/>
        </p:nvSpPr>
        <p:spPr bwMode="auto">
          <a:xfrm>
            <a:off x="1088230" y="40405590"/>
            <a:ext cx="28397673" cy="60827"/>
          </a:xfrm>
          <a:prstGeom prst="line">
            <a:avLst/>
          </a:prstGeom>
          <a:noFill/>
          <a:ln w="76200">
            <a:solidFill>
              <a:srgbClr val="6699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054" name="Group 12"/>
          <p:cNvGrpSpPr>
            <a:grpSpLocks/>
          </p:cNvGrpSpPr>
          <p:nvPr/>
        </p:nvGrpSpPr>
        <p:grpSpPr bwMode="auto">
          <a:xfrm>
            <a:off x="3244247" y="1674495"/>
            <a:ext cx="26485148" cy="1785033"/>
            <a:chOff x="458" y="67"/>
            <a:chExt cx="3739" cy="570"/>
          </a:xfrm>
        </p:grpSpPr>
        <p:sp>
          <p:nvSpPr>
            <p:cNvPr id="2087" name="AutoShape 13"/>
            <p:cNvSpPr>
              <a:spLocks noChangeArrowheads="1"/>
            </p:cNvSpPr>
            <p:nvPr/>
          </p:nvSpPr>
          <p:spPr bwMode="auto">
            <a:xfrm>
              <a:off x="458" y="137"/>
              <a:ext cx="3739" cy="500"/>
            </a:xfrm>
            <a:prstGeom prst="roundRect">
              <a:avLst>
                <a:gd name="adj" fmla="val 19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atin typeface="Calibri" charset="0"/>
              </a:endParaRPr>
            </a:p>
          </p:txBody>
        </p:sp>
        <p:sp>
          <p:nvSpPr>
            <p:cNvPr id="2088" name="Text Box 14"/>
            <p:cNvSpPr txBox="1">
              <a:spLocks noChangeArrowheads="1"/>
            </p:cNvSpPr>
            <p:nvPr/>
          </p:nvSpPr>
          <p:spPr bwMode="auto">
            <a:xfrm>
              <a:off x="458" y="67"/>
              <a:ext cx="3739"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9pPr>
            </a:lstStyle>
            <a:p>
              <a:pPr eaLnBrk="1" hangingPunct="1">
                <a:buClr>
                  <a:srgbClr val="008000"/>
                </a:buClr>
                <a:buSzPct val="100000"/>
                <a:buFont typeface="Tahoma" charset="0"/>
                <a:buNone/>
              </a:pPr>
              <a:r>
                <a:rPr lang="en-GB" sz="8000" b="1" dirty="0">
                  <a:solidFill>
                    <a:srgbClr val="669900"/>
                  </a:solidFill>
                  <a:latin typeface="Calibri" charset="0"/>
                </a:rPr>
                <a:t>Evolution of sunflower downy mildew in France </a:t>
              </a:r>
            </a:p>
          </p:txBody>
        </p:sp>
      </p:grpSp>
      <p:sp>
        <p:nvSpPr>
          <p:cNvPr id="2056" name="AutoShape 16"/>
          <p:cNvSpPr>
            <a:spLocks noChangeArrowheads="1"/>
          </p:cNvSpPr>
          <p:nvPr/>
        </p:nvSpPr>
        <p:spPr bwMode="auto">
          <a:xfrm>
            <a:off x="2125045" y="13679441"/>
            <a:ext cx="27360856" cy="4934717"/>
          </a:xfrm>
          <a:prstGeom prst="roundRect">
            <a:avLst>
              <a:gd name="adj" fmla="val 37"/>
            </a:avLst>
          </a:prstGeom>
          <a:noFill/>
          <a:ln w="126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058" name="Text Box 18"/>
          <p:cNvSpPr txBox="1">
            <a:spLocks noChangeArrowheads="1"/>
          </p:cNvSpPr>
          <p:nvPr/>
        </p:nvSpPr>
        <p:spPr bwMode="auto">
          <a:xfrm>
            <a:off x="2819239" y="3097987"/>
            <a:ext cx="20127450" cy="178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1583" tIns="208823" rIns="401583" bIns="208823"/>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9pPr>
          </a:lstStyle>
          <a:p>
            <a:pPr eaLnBrk="1" hangingPunct="1">
              <a:buClr>
                <a:srgbClr val="000000"/>
              </a:buClr>
              <a:buSzPct val="100000"/>
              <a:buFont typeface="Tahoma" charset="0"/>
              <a:buNone/>
            </a:pPr>
            <a:r>
              <a:rPr 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Penaud Annette</a:t>
            </a:r>
            <a:r>
              <a:rPr lang="fr-FR"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 Perrot Sophie</a:t>
            </a:r>
            <a:r>
              <a:rPr lang="fr-FR"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 Boniface Marie-Claude</a:t>
            </a:r>
            <a:r>
              <a:rPr lang="fr-FR"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3</a:t>
            </a:r>
            <a:r>
              <a:rPr 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 Pauchet-Mattler Isabelle</a:t>
            </a:r>
            <a:r>
              <a:rPr lang="fr-FR"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4</a:t>
            </a:r>
            <a:r>
              <a:rPr 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 Delos Marc</a:t>
            </a:r>
            <a:r>
              <a:rPr lang="fr-FR"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5</a:t>
            </a:r>
            <a:r>
              <a:rPr 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 &amp; Bret-</a:t>
            </a:r>
            <a:r>
              <a:rPr lang="fr-FR"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Mestries</a:t>
            </a:r>
            <a:r>
              <a:rPr 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 Emmanuelle</a:t>
            </a:r>
            <a:r>
              <a:rPr lang="fr-FR"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fr-FR" sz="3600" dirty="0">
              <a:solidFill>
                <a:schemeClr val="tx1"/>
              </a:solidFill>
              <a:latin typeface="Calibri" panose="020F0502020204030204" pitchFamily="34" charset="0"/>
              <a:cs typeface="Calibri" panose="020F0502020204030204" pitchFamily="34" charset="0"/>
            </a:endParaRPr>
          </a:p>
          <a:p>
            <a:pPr eaLnBrk="1" hangingPunct="1">
              <a:buClr>
                <a:srgbClr val="000000"/>
              </a:buClr>
              <a:buSzPct val="100000"/>
              <a:buFont typeface="Tahoma" charset="0"/>
              <a:buNone/>
            </a:pPr>
            <a:endParaRPr lang="en-GB" sz="3600" dirty="0">
              <a:solidFill>
                <a:schemeClr val="tx1"/>
              </a:solidFill>
              <a:latin typeface="Calibri" panose="020F0502020204030204" pitchFamily="34" charset="0"/>
              <a:cs typeface="Calibri" panose="020F0502020204030204" pitchFamily="34" charset="0"/>
            </a:endParaRPr>
          </a:p>
        </p:txBody>
      </p:sp>
      <p:sp>
        <p:nvSpPr>
          <p:cNvPr id="2061" name="AutoShape 21"/>
          <p:cNvSpPr>
            <a:spLocks noChangeArrowheads="1"/>
          </p:cNvSpPr>
          <p:nvPr/>
        </p:nvSpPr>
        <p:spPr bwMode="auto">
          <a:xfrm>
            <a:off x="2117966" y="1688660"/>
            <a:ext cx="651681" cy="6417636"/>
          </a:xfrm>
          <a:prstGeom prst="roundRect">
            <a:avLst>
              <a:gd name="adj" fmla="val 1083"/>
            </a:avLst>
          </a:prstGeom>
          <a:solidFill>
            <a:srgbClr val="669900"/>
          </a:solidFill>
          <a:ln w="9360">
            <a:solidFill>
              <a:srgbClr val="669900"/>
            </a:solidFill>
            <a:round/>
            <a:headEnd/>
            <a:tailEnd/>
          </a:ln>
        </p:spPr>
        <p:txBody>
          <a:bodyPr wrap="none" anchor="ctr"/>
          <a:lstStyle/>
          <a:p>
            <a:endParaRPr lang="fr-FR"/>
          </a:p>
        </p:txBody>
      </p:sp>
      <p:sp>
        <p:nvSpPr>
          <p:cNvPr id="2062" name="AutoShape 25"/>
          <p:cNvSpPr>
            <a:spLocks noChangeArrowheads="1"/>
          </p:cNvSpPr>
          <p:nvPr/>
        </p:nvSpPr>
        <p:spPr bwMode="auto">
          <a:xfrm>
            <a:off x="19309588" y="17661913"/>
            <a:ext cx="417928" cy="354174"/>
          </a:xfrm>
          <a:prstGeom prst="roundRect">
            <a:avLst>
              <a:gd name="adj" fmla="val 20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2063"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2958" y="27904619"/>
            <a:ext cx="9647705" cy="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
            <a:extLst>
              <a:ext uri="{FF2B5EF4-FFF2-40B4-BE49-F238E27FC236}">
                <a16:creationId xmlns:a16="http://schemas.microsoft.com/office/drawing/2014/main" id="{16FCC1AB-FB46-AC6C-F718-F69906BDD124}"/>
              </a:ext>
            </a:extLst>
          </p:cNvPr>
          <p:cNvSpPr>
            <a:spLocks noChangeArrowheads="1"/>
          </p:cNvSpPr>
          <p:nvPr/>
        </p:nvSpPr>
        <p:spPr bwMode="auto">
          <a:xfrm>
            <a:off x="2819239" y="4710917"/>
            <a:ext cx="15515509" cy="236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08009" tIns="204004" rIns="408009" bIns="0" numCol="1" anchor="ctr" anchorCtr="0" compatLnSpc="1">
            <a:prstTxWarp prst="textNoShape">
              <a:avLst/>
            </a:prstTxWarp>
            <a:spAutoFit/>
          </a:bodyPr>
          <a:lstStyle/>
          <a:p>
            <a:r>
              <a:rPr lang="fr-FR" altLang="fr-FR" sz="28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fr-FR" alt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Terres Inovia, 1 avenue Lucien Brétignières, 78850 Thiverval-Grignon, France</a:t>
            </a:r>
          </a:p>
          <a:p>
            <a:r>
              <a:rPr lang="fr-FR" altLang="fr-FR" sz="28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fr-FR" alt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GEVES, rue Georges Morel, 49071 Beaucouzé cedex, France</a:t>
            </a:r>
            <a:endParaRPr lang="fr-FR" altLang="fr-FR" sz="2800" dirty="0">
              <a:solidFill>
                <a:schemeClr val="tx1"/>
              </a:solidFill>
              <a:latin typeface="Calibri" panose="020F0502020204030204" pitchFamily="34" charset="0"/>
              <a:cs typeface="Calibri" panose="020F0502020204030204" pitchFamily="34" charset="0"/>
            </a:endParaRPr>
          </a:p>
          <a:p>
            <a:r>
              <a:rPr lang="fr-FR" altLang="fr-FR" sz="28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3</a:t>
            </a:r>
            <a:r>
              <a:rPr lang="fr-FR" altLang="fr-FR"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INRAE-LIPME, Chemin de Borde Rouge – Auzeville, CS 52627, 31326 Castanet-Tolosan cedex, France</a:t>
            </a:r>
            <a:endParaRPr lang="fr-FR" altLang="fr-FR" sz="2800" dirty="0">
              <a:solidFill>
                <a:schemeClr val="tx1"/>
              </a:solidFill>
              <a:latin typeface="Calibri" panose="020F0502020204030204" pitchFamily="34" charset="0"/>
              <a:cs typeface="Calibri" panose="020F0502020204030204" pitchFamily="34" charset="0"/>
            </a:endParaRPr>
          </a:p>
          <a:p>
            <a:r>
              <a:rPr lang="fr-FR" altLang="fr-FR" sz="2800"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4 </a:t>
            </a:r>
            <a:r>
              <a:rPr lang="fr-FR" altLang="fr-FR"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UFS,</a:t>
            </a:r>
            <a:r>
              <a:rPr lang="fr-FR" altLang="fr-FR" sz="28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fr-FR" altLang="fr-FR"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17 rue du Louvre, 75001 Paris, France</a:t>
            </a:r>
            <a:endParaRPr lang="fr-FR" altLang="fr-FR" sz="2800" baseline="30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fr-FR" altLang="fr-FR" sz="28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fr-FR" altLang="fr-FR" sz="2800" dirty="0">
                <a:solidFill>
                  <a:srgbClr val="000000"/>
                </a:solidFill>
                <a:latin typeface="Calibri" panose="020F0502020204030204" pitchFamily="34" charset="0"/>
                <a:ea typeface="Calibri" panose="020F0502020204030204" pitchFamily="34" charset="0"/>
                <a:cs typeface="Calibri" panose="020F0502020204030204" pitchFamily="34" charset="0"/>
              </a:rPr>
              <a:t>DRAAF- SRAl, Cité Administrative- Bat E, Bd Armand Duportal, 31074 TOULOUSE cedex, France</a:t>
            </a:r>
            <a:r>
              <a:rPr lang="fr-FR" alt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fr-FR" altLang="fr-FR" sz="2800" dirty="0">
              <a:solidFill>
                <a:schemeClr val="tx1"/>
              </a:solidFill>
              <a:latin typeface="Calibri" panose="020F0502020204030204" pitchFamily="34" charset="0"/>
              <a:cs typeface="Calibri" panose="020F0502020204030204" pitchFamily="34" charset="0"/>
            </a:endParaRPr>
          </a:p>
        </p:txBody>
      </p:sp>
      <p:pic>
        <p:nvPicPr>
          <p:cNvPr id="39" name="Graphique 38">
            <a:extLst>
              <a:ext uri="{FF2B5EF4-FFF2-40B4-BE49-F238E27FC236}">
                <a16:creationId xmlns:a16="http://schemas.microsoft.com/office/drawing/2014/main" id="{403F47B9-8029-E3A4-6402-BA1F7258DF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43771" y="6334623"/>
            <a:ext cx="2464143" cy="1940512"/>
          </a:xfrm>
          <a:prstGeom prst="rect">
            <a:avLst/>
          </a:prstGeom>
        </p:spPr>
      </p:pic>
      <p:pic>
        <p:nvPicPr>
          <p:cNvPr id="41" name="Image 40">
            <a:extLst>
              <a:ext uri="{FF2B5EF4-FFF2-40B4-BE49-F238E27FC236}">
                <a16:creationId xmlns:a16="http://schemas.microsoft.com/office/drawing/2014/main" id="{35A89868-6067-9914-4864-5C4C4A8542B3}"/>
              </a:ext>
            </a:extLst>
          </p:cNvPr>
          <p:cNvPicPr>
            <a:picLocks noChangeAspect="1"/>
          </p:cNvPicPr>
          <p:nvPr/>
        </p:nvPicPr>
        <p:blipFill>
          <a:blip r:embed="rId7"/>
          <a:stretch>
            <a:fillRect/>
          </a:stretch>
        </p:blipFill>
        <p:spPr>
          <a:xfrm>
            <a:off x="27347379" y="4894465"/>
            <a:ext cx="2060535" cy="1446759"/>
          </a:xfrm>
          <a:prstGeom prst="rect">
            <a:avLst/>
          </a:prstGeom>
        </p:spPr>
      </p:pic>
      <p:pic>
        <p:nvPicPr>
          <p:cNvPr id="48" name="Image 47" descr="Une image contenant texte, clipart&#10;&#10;Description générée automatiquement">
            <a:extLst>
              <a:ext uri="{FF2B5EF4-FFF2-40B4-BE49-F238E27FC236}">
                <a16:creationId xmlns:a16="http://schemas.microsoft.com/office/drawing/2014/main" id="{350E4344-0495-7043-B516-0598C3382444}"/>
              </a:ext>
            </a:extLst>
          </p:cNvPr>
          <p:cNvPicPr>
            <a:picLocks noChangeAspect="1"/>
          </p:cNvPicPr>
          <p:nvPr/>
        </p:nvPicPr>
        <p:blipFill>
          <a:blip r:embed="rId8"/>
          <a:stretch>
            <a:fillRect/>
          </a:stretch>
        </p:blipFill>
        <p:spPr>
          <a:xfrm>
            <a:off x="25824747" y="3166273"/>
            <a:ext cx="3716584" cy="1653441"/>
          </a:xfrm>
          <a:prstGeom prst="rect">
            <a:avLst/>
          </a:prstGeom>
        </p:spPr>
      </p:pic>
      <p:pic>
        <p:nvPicPr>
          <p:cNvPr id="50" name="Image 49">
            <a:extLst>
              <a:ext uri="{FF2B5EF4-FFF2-40B4-BE49-F238E27FC236}">
                <a16:creationId xmlns:a16="http://schemas.microsoft.com/office/drawing/2014/main" id="{E8E9CB31-A816-EEBB-8391-40DB1B1D4E3C}"/>
              </a:ext>
            </a:extLst>
          </p:cNvPr>
          <p:cNvPicPr>
            <a:picLocks noChangeAspect="1"/>
          </p:cNvPicPr>
          <p:nvPr/>
        </p:nvPicPr>
        <p:blipFill>
          <a:blip r:embed="rId9"/>
          <a:stretch>
            <a:fillRect/>
          </a:stretch>
        </p:blipFill>
        <p:spPr>
          <a:xfrm>
            <a:off x="25725332" y="1726113"/>
            <a:ext cx="3760571" cy="1640701"/>
          </a:xfrm>
          <a:prstGeom prst="rect">
            <a:avLst/>
          </a:prstGeom>
        </p:spPr>
      </p:pic>
      <p:cxnSp>
        <p:nvCxnSpPr>
          <p:cNvPr id="58" name="Connecteur droit 57">
            <a:extLst>
              <a:ext uri="{FF2B5EF4-FFF2-40B4-BE49-F238E27FC236}">
                <a16:creationId xmlns:a16="http://schemas.microsoft.com/office/drawing/2014/main" id="{24EF2E05-55DE-F74A-BA32-6BE2DBEEB529}"/>
              </a:ext>
            </a:extLst>
          </p:cNvPr>
          <p:cNvCxnSpPr>
            <a:stCxn id="2089" idx="0"/>
          </p:cNvCxnSpPr>
          <p:nvPr/>
        </p:nvCxnSpPr>
        <p:spPr bwMode="auto">
          <a:xfrm>
            <a:off x="1076703" y="4557470"/>
            <a:ext cx="1027094" cy="7081"/>
          </a:xfrm>
          <a:prstGeom prst="line">
            <a:avLst/>
          </a:prstGeom>
          <a:solidFill>
            <a:srgbClr val="00B8FF"/>
          </a:solidFill>
          <a:ln w="76200" cap="flat" cmpd="sng" algn="ctr">
            <a:solidFill>
              <a:srgbClr val="669900"/>
            </a:solidFill>
            <a:prstDash val="solid"/>
            <a:round/>
            <a:headEnd type="none" w="med" len="med"/>
            <a:tailEnd type="none" w="med" len="med"/>
          </a:ln>
          <a:effectLst/>
        </p:spPr>
      </p:cxnSp>
      <p:pic>
        <p:nvPicPr>
          <p:cNvPr id="3" name="Image 2" descr="Une image contenant plante, extérieur, fleur, feuille&#10;&#10;Description générée automatiquement">
            <a:extLst>
              <a:ext uri="{FF2B5EF4-FFF2-40B4-BE49-F238E27FC236}">
                <a16:creationId xmlns:a16="http://schemas.microsoft.com/office/drawing/2014/main" id="{F74A2B63-044D-9E1B-310A-5B5590A7AED2}"/>
              </a:ext>
            </a:extLst>
          </p:cNvPr>
          <p:cNvPicPr>
            <a:picLocks noChangeAspect="1"/>
          </p:cNvPicPr>
          <p:nvPr/>
        </p:nvPicPr>
        <p:blipFill>
          <a:blip r:embed="rId10"/>
          <a:stretch>
            <a:fillRect/>
          </a:stretch>
        </p:blipFill>
        <p:spPr>
          <a:xfrm>
            <a:off x="2266879" y="8476152"/>
            <a:ext cx="6447809" cy="4835857"/>
          </a:xfrm>
          <a:prstGeom prst="rect">
            <a:avLst/>
          </a:prstGeom>
        </p:spPr>
      </p:pic>
      <p:sp>
        <p:nvSpPr>
          <p:cNvPr id="4" name="ZoneTexte 3">
            <a:extLst>
              <a:ext uri="{FF2B5EF4-FFF2-40B4-BE49-F238E27FC236}">
                <a16:creationId xmlns:a16="http://schemas.microsoft.com/office/drawing/2014/main" id="{BE0FE2AC-85FC-802D-CDEA-5EEF9667D097}"/>
              </a:ext>
            </a:extLst>
          </p:cNvPr>
          <p:cNvSpPr txBox="1"/>
          <p:nvPr/>
        </p:nvSpPr>
        <p:spPr>
          <a:xfrm>
            <a:off x="2541203" y="13083061"/>
            <a:ext cx="1406091"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Terres Inovia</a:t>
            </a:r>
          </a:p>
        </p:txBody>
      </p:sp>
      <p:sp>
        <p:nvSpPr>
          <p:cNvPr id="49" name="Text Box 19">
            <a:extLst>
              <a:ext uri="{FF2B5EF4-FFF2-40B4-BE49-F238E27FC236}">
                <a16:creationId xmlns:a16="http://schemas.microsoft.com/office/drawing/2014/main" id="{3E8920C8-E1B0-9620-1754-AD76C5CAC70F}"/>
              </a:ext>
            </a:extLst>
          </p:cNvPr>
          <p:cNvSpPr txBox="1">
            <a:spLocks noChangeArrowheads="1"/>
          </p:cNvSpPr>
          <p:nvPr/>
        </p:nvSpPr>
        <p:spPr bwMode="auto">
          <a:xfrm>
            <a:off x="7139379" y="40678867"/>
            <a:ext cx="16295373" cy="103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1583" tIns="208823" rIns="401583" bIns="208823">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9pPr>
          </a:lstStyle>
          <a:p>
            <a:pPr algn="r" eaLnBrk="1" hangingPunct="1">
              <a:buClr>
                <a:srgbClr val="000000"/>
              </a:buClr>
              <a:buSzPct val="100000"/>
              <a:buFont typeface="Tahoma" charset="0"/>
              <a:buNone/>
            </a:pPr>
            <a:r>
              <a:rPr lang="en-GB" sz="4000" i="1" dirty="0">
                <a:solidFill>
                  <a:schemeClr val="tx1"/>
                </a:solidFill>
                <a:latin typeface="Calibri" panose="020F0502020204030204" pitchFamily="34" charset="0"/>
                <a:cs typeface="Calibri" panose="020F0502020204030204" pitchFamily="34" charset="0"/>
              </a:rPr>
              <a:t>20</a:t>
            </a:r>
            <a:r>
              <a:rPr lang="en-GB" sz="4000" i="1" baseline="30000" dirty="0">
                <a:solidFill>
                  <a:schemeClr val="tx1"/>
                </a:solidFill>
                <a:latin typeface="Calibri" panose="020F0502020204030204" pitchFamily="34" charset="0"/>
                <a:cs typeface="Calibri" panose="020F0502020204030204" pitchFamily="34" charset="0"/>
              </a:rPr>
              <a:t>th</a:t>
            </a:r>
            <a:r>
              <a:rPr lang="en-GB" sz="4000" i="1" dirty="0">
                <a:solidFill>
                  <a:schemeClr val="tx1"/>
                </a:solidFill>
                <a:latin typeface="Calibri" panose="020F0502020204030204" pitchFamily="34" charset="0"/>
                <a:cs typeface="Calibri" panose="020F0502020204030204" pitchFamily="34" charset="0"/>
              </a:rPr>
              <a:t> International Sunflower Conference, </a:t>
            </a:r>
            <a:r>
              <a:rPr lang="fr-FR" sz="4000" i="1" dirty="0">
                <a:solidFill>
                  <a:schemeClr val="tx1"/>
                </a:solidFill>
                <a:latin typeface="Calibri" panose="020F0502020204030204" pitchFamily="34" charset="0"/>
                <a:cs typeface="Calibri" panose="020F0502020204030204" pitchFamily="34" charset="0"/>
              </a:rPr>
              <a:t>June 20-23 </a:t>
            </a:r>
            <a:r>
              <a:rPr lang="en-GB" sz="4000" i="1" dirty="0">
                <a:solidFill>
                  <a:schemeClr val="tx1"/>
                </a:solidFill>
                <a:latin typeface="Calibri" panose="020F0502020204030204" pitchFamily="34" charset="0"/>
                <a:cs typeface="Calibri" panose="020F0502020204030204" pitchFamily="34" charset="0"/>
              </a:rPr>
              <a:t>2022, Novi Sad, Serbia</a:t>
            </a:r>
          </a:p>
        </p:txBody>
      </p:sp>
      <p:pic>
        <p:nvPicPr>
          <p:cNvPr id="51" name="Image 50">
            <a:extLst>
              <a:ext uri="{FF2B5EF4-FFF2-40B4-BE49-F238E27FC236}">
                <a16:creationId xmlns:a16="http://schemas.microsoft.com/office/drawing/2014/main" id="{F446F837-5DFF-80DC-BF9B-1125FB6D03CF}"/>
              </a:ext>
            </a:extLst>
          </p:cNvPr>
          <p:cNvPicPr>
            <a:picLocks noChangeAspect="1"/>
          </p:cNvPicPr>
          <p:nvPr/>
        </p:nvPicPr>
        <p:blipFill>
          <a:blip r:embed="rId11"/>
          <a:stretch>
            <a:fillRect/>
          </a:stretch>
        </p:blipFill>
        <p:spPr>
          <a:xfrm>
            <a:off x="23586435" y="40569039"/>
            <a:ext cx="5253047" cy="1633882"/>
          </a:xfrm>
          <a:prstGeom prst="rect">
            <a:avLst/>
          </a:prstGeom>
        </p:spPr>
      </p:pic>
      <p:pic>
        <p:nvPicPr>
          <p:cNvPr id="52" name="Image 51">
            <a:extLst>
              <a:ext uri="{FF2B5EF4-FFF2-40B4-BE49-F238E27FC236}">
                <a16:creationId xmlns:a16="http://schemas.microsoft.com/office/drawing/2014/main" id="{B384C481-9DCF-FF02-2585-309986BBB005}"/>
              </a:ext>
            </a:extLst>
          </p:cNvPr>
          <p:cNvPicPr>
            <a:picLocks noChangeAspect="1"/>
          </p:cNvPicPr>
          <p:nvPr/>
        </p:nvPicPr>
        <p:blipFill>
          <a:blip r:embed="rId12"/>
          <a:stretch>
            <a:fillRect/>
          </a:stretch>
        </p:blipFill>
        <p:spPr>
          <a:xfrm>
            <a:off x="4890724" y="40286695"/>
            <a:ext cx="2040473" cy="2040473"/>
          </a:xfrm>
          <a:prstGeom prst="rect">
            <a:avLst/>
          </a:prstGeom>
        </p:spPr>
      </p:pic>
      <p:sp>
        <p:nvSpPr>
          <p:cNvPr id="53" name="Text Box 346">
            <a:extLst>
              <a:ext uri="{FF2B5EF4-FFF2-40B4-BE49-F238E27FC236}">
                <a16:creationId xmlns:a16="http://schemas.microsoft.com/office/drawing/2014/main" id="{ED0FCB14-9E5C-E681-3026-E34DF1D0D88A}"/>
              </a:ext>
            </a:extLst>
          </p:cNvPr>
          <p:cNvSpPr txBox="1">
            <a:spLocks noChangeArrowheads="1"/>
          </p:cNvSpPr>
          <p:nvPr/>
        </p:nvSpPr>
        <p:spPr bwMode="auto">
          <a:xfrm>
            <a:off x="1761170" y="36312900"/>
            <a:ext cx="27288380" cy="415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1583" tIns="208823" rIns="401583" bIns="208823">
            <a:spAutoFit/>
          </a:bodyPr>
          <a:lstStyle>
            <a:lvl1pPr marL="354013" indent="-354013">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1pPr>
            <a:lvl2pPr marL="742950" indent="-28575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2pPr>
            <a:lvl3pPr marL="1143000" indent="-22860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3pPr>
            <a:lvl4pPr marL="1600200" indent="-22860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4pPr>
            <a:lvl5pPr marL="2057400" indent="-22860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9pPr>
          </a:lstStyle>
          <a:p>
            <a:pPr algn="just" eaLnBrk="1" hangingPunct="1">
              <a:spcAft>
                <a:spcPts val="281"/>
              </a:spcAft>
              <a:buClr>
                <a:srgbClr val="000000"/>
              </a:buClr>
              <a:buSzPct val="100000"/>
            </a:pPr>
            <a:r>
              <a:rPr lang="en-GB" sz="2400" b="1" dirty="0">
                <a:solidFill>
                  <a:schemeClr val="tx1"/>
                </a:solidFill>
                <a:latin typeface="Calibri" panose="020F0502020204030204" pitchFamily="34" charset="0"/>
                <a:cs typeface="Calibri" panose="020F0502020204030204" pitchFamily="34" charset="0"/>
              </a:rPr>
              <a:t>References</a:t>
            </a:r>
          </a:p>
          <a:p>
            <a:pPr marL="457200" indent="-457200"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Bán</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R.,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Kovács</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 Nisha, N.,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Pálinkás</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Z.,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Zalai</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 Yousif, A.I.A., and K.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Körösi</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2021.. J. Fungi 7:549 </a:t>
            </a:r>
            <a:r>
              <a:rPr lang="en-US" sz="2400" u="sng"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https://doi.org/</a:t>
            </a:r>
            <a:r>
              <a:rPr lang="en-US" sz="2400" u="sng" dirty="0">
                <a:solidFill>
                  <a:schemeClr val="tx1"/>
                </a:solidFill>
                <a:latin typeface="Calibri" panose="020F0502020204030204" pitchFamily="34" charset="0"/>
                <a:ea typeface="Times New Roman" panose="02020603050405020304" pitchFamily="18" charset="0"/>
                <a:cs typeface="Calibri" panose="020F0502020204030204" pitchFamily="34" charset="0"/>
              </a:rPr>
              <a:t>10.3390/jof7070549.</a:t>
            </a:r>
            <a:endPar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FR"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Sedlárová</a:t>
            </a:r>
            <a:r>
              <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 </a:t>
            </a:r>
            <a:r>
              <a:rPr lang="fr-FR"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Pospích</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Bán</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R.,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Kovács</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 Nisha, N.,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Pálinkás</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Z.,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Zalai</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 Yousif, A.I.A., and K.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Körösi</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2021. J. Fungi 7:549 </a:t>
            </a:r>
            <a:r>
              <a:rPr lang="en-US" sz="2400" u="sng"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https://doi.org/</a:t>
            </a:r>
            <a:r>
              <a:rPr lang="en-US" sz="2400" u="sng" dirty="0">
                <a:solidFill>
                  <a:schemeClr val="tx1"/>
                </a:solidFill>
                <a:latin typeface="Calibri" panose="020F0502020204030204" pitchFamily="34" charset="0"/>
                <a:ea typeface="Times New Roman" panose="02020603050405020304" pitchFamily="18" charset="0"/>
                <a:cs typeface="Calibri" panose="020F0502020204030204" pitchFamily="34" charset="0"/>
              </a:rPr>
              <a:t>10.3390/jof7070549.</a:t>
            </a:r>
            <a:endPar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Gilley, M.A., Gulya, T.J., Seiler, G.J., Underwood, W.,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Hulke</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B.S.,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Misar</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C.G., and S.G. Markell. 2020. Plant Disease 104:2823–2831 </a:t>
            </a:r>
            <a:r>
              <a:rPr lang="en-US" sz="2400" u="sng"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https://doi.org/10.1094/PDIS-10-19-2063-RE</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Iwebor</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 Antonova, T.,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Araslanova</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N.,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Saukova</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S.,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Pitinova</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Y.,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Eliseeva</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K., and A.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Belorutskyi</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2021. Plant Protection Science 58:76-80 </a:t>
            </a:r>
            <a:r>
              <a:rPr lang="en-US" sz="2400" u="sng"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https://doi.org/10.17221/85/2021-PPS</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Martín-Sanz, A., Rueda, S., García-Carneros, A.B., and L.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Molinero</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-Ruiz. 2020. </a:t>
            </a:r>
            <a:r>
              <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Plant Dis :104:597.</a:t>
            </a:r>
          </a:p>
          <a:p>
            <a:pPr marL="457200" indent="-457200" algn="just"/>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Mouzeyar</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S.,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Tourvieille</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D., and F. Vear, 1993. J. Phytopathology 139:289-297.</a:t>
            </a:r>
            <a:endPar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Tourvieille</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de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Labrouhe</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D., Gulya, T. J.,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Masirevic</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S., Penaud, A., Rashid, K.Y., and F.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Virányi</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2000. In: Proc. 15</a:t>
            </a:r>
            <a:r>
              <a:rPr lang="en-US" sz="2400"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Int.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Sunfl</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Conf., Toulouse, France. Int. </a:t>
            </a:r>
            <a:r>
              <a:rPr lang="fr-FR"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Sunfl</a:t>
            </a:r>
            <a:r>
              <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Assoc., Paris, France.</a:t>
            </a:r>
          </a:p>
          <a:p>
            <a:pPr marL="457200" indent="-457200" algn="just"/>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Trojanová, Z.,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Sedlářová</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 Gulya, T.J., and A.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Lebeda</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2017. Plant Pathology 66:171-185 Doi:10.1111/ppa.12593.</a:t>
            </a:r>
            <a:endPar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Trojanová, Z.D.,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Sedlářová</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Pospichalová</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R., and A.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Lebeda</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2018. Plant Pathology 67:113-144 DOI: 10.1111/ppa.12722.</a:t>
            </a:r>
            <a:endPar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ZoneTexte 4">
            <a:extLst>
              <a:ext uri="{FF2B5EF4-FFF2-40B4-BE49-F238E27FC236}">
                <a16:creationId xmlns:a16="http://schemas.microsoft.com/office/drawing/2014/main" id="{766D27D4-08D2-563E-C1DF-CADC8D09BD72}"/>
              </a:ext>
            </a:extLst>
          </p:cNvPr>
          <p:cNvSpPr txBox="1"/>
          <p:nvPr/>
        </p:nvSpPr>
        <p:spPr>
          <a:xfrm>
            <a:off x="9119513" y="8525201"/>
            <a:ext cx="20265655" cy="4832092"/>
          </a:xfrm>
          <a:prstGeom prst="rect">
            <a:avLst/>
          </a:prstGeom>
          <a:noFill/>
        </p:spPr>
        <p:txBody>
          <a:bodyPr wrap="square" rtlCol="0">
            <a:spAutoFit/>
          </a:bodyPr>
          <a:lstStyle/>
          <a:p>
            <a:pPr algn="just"/>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Since its first discovery in France in 1966, sunflower downy mildew, caused by </a:t>
            </a:r>
            <a:r>
              <a:rPr lang="en-US" sz="4400"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Plasmopara</a:t>
            </a:r>
            <a:r>
              <a:rPr lang="en-US" sz="44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halstedii</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has become widely established in the country. Although no longer included in the list of quarantine pests since the end of 2019 but still regulated (now classified as NQRO, non-quarantine regulated organism), the monitoring of this biotrophic oomycete continues. It provides the basis for the development of integrated pest management recommendations for producers and for the orientation of breeding and research efforts.</a:t>
            </a:r>
            <a:endParaRPr lang="fr-FR" sz="4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0" name="ZoneTexte 29">
            <a:extLst>
              <a:ext uri="{FF2B5EF4-FFF2-40B4-BE49-F238E27FC236}">
                <a16:creationId xmlns:a16="http://schemas.microsoft.com/office/drawing/2014/main" id="{26EFD7B3-8DE5-1E92-658A-3941ADF19007}"/>
              </a:ext>
            </a:extLst>
          </p:cNvPr>
          <p:cNvSpPr txBox="1"/>
          <p:nvPr/>
        </p:nvSpPr>
        <p:spPr>
          <a:xfrm>
            <a:off x="2194869" y="13743891"/>
            <a:ext cx="27313914" cy="4832092"/>
          </a:xfrm>
          <a:prstGeom prst="rect">
            <a:avLst/>
          </a:prstGeom>
          <a:noFill/>
        </p:spPr>
        <p:txBody>
          <a:bodyPr wrap="square">
            <a:spAutoFit/>
          </a:bodyPr>
          <a:lstStyle/>
          <a:p>
            <a:pPr marL="571500" indent="-571500">
              <a:buFont typeface="Arial" panose="020B0604020202020204" pitchFamily="34" charset="0"/>
              <a:buChar char="•"/>
            </a:pP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An annual field survey, in all production areas, before flowering, on a minimum of 500 plots</a:t>
            </a:r>
          </a:p>
          <a:p>
            <a:pPr marL="571500" indent="-571500">
              <a:buFont typeface="Arial" panose="020B0604020202020204" pitchFamily="34" charset="0"/>
              <a:buChar char="•"/>
            </a:pP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An analysis by biological test of the pathotypes for any variety expected to be resistant to the 9 pathotypes officially recognized in France (100, 304, 307, 314, 334, 703, 704, 710 and 714) and attacked at more than 10% (GEVES laboratory)</a:t>
            </a:r>
          </a:p>
          <a:p>
            <a:pPr marL="571500" indent="-571500">
              <a:buFont typeface="Arial" panose="020B0604020202020204" pitchFamily="34" charset="0"/>
              <a:buChar char="•"/>
            </a:pP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Differential host set of 9 lines defined by </a:t>
            </a:r>
            <a:r>
              <a:rPr lang="en-US" sz="4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Tourvieille</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44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et al</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(2000) + RHA340 (</a:t>
            </a:r>
            <a:r>
              <a:rPr lang="en-US" sz="44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Pl8</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and PSC8 (</a:t>
            </a:r>
            <a:r>
              <a:rPr lang="en-US" sz="44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Pl2</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recently added</a:t>
            </a:r>
          </a:p>
          <a:p>
            <a:pPr marL="571500" indent="-571500">
              <a:buFont typeface="Arial" panose="020B0604020202020204" pitchFamily="34" charset="0"/>
              <a:buChar char="•"/>
            </a:pP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Symptoms scoring in 7 classes according to </a:t>
            </a:r>
            <a:r>
              <a:rPr lang="en-US" sz="4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Mouzeyar</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44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et al. </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(1993)</a:t>
            </a:r>
          </a:p>
          <a:p>
            <a:pPr marL="571500" indent="-571500">
              <a:buFont typeface="Arial" panose="020B0604020202020204" pitchFamily="34" charset="0"/>
              <a:buChar char="•"/>
            </a:pP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Until 2020, evaluation of the resistance to </a:t>
            </a:r>
            <a:r>
              <a:rPr lang="en-US" sz="4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metalaxyl</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-M of each downy mildew isolate.</a:t>
            </a:r>
          </a:p>
        </p:txBody>
      </p:sp>
      <p:sp>
        <p:nvSpPr>
          <p:cNvPr id="34" name="AutoShape 16">
            <a:extLst>
              <a:ext uri="{FF2B5EF4-FFF2-40B4-BE49-F238E27FC236}">
                <a16:creationId xmlns:a16="http://schemas.microsoft.com/office/drawing/2014/main" id="{3BED1648-6599-B145-E685-453BD980F3B9}"/>
              </a:ext>
            </a:extLst>
          </p:cNvPr>
          <p:cNvSpPr>
            <a:spLocks noChangeArrowheads="1"/>
          </p:cNvSpPr>
          <p:nvPr/>
        </p:nvSpPr>
        <p:spPr bwMode="auto">
          <a:xfrm>
            <a:off x="2103797" y="18792009"/>
            <a:ext cx="27382104" cy="12911021"/>
          </a:xfrm>
          <a:prstGeom prst="roundRect">
            <a:avLst>
              <a:gd name="adj" fmla="val 37"/>
            </a:avLst>
          </a:prstGeom>
          <a:noFill/>
          <a:ln w="126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7" name="ZoneTexte 16">
            <a:extLst>
              <a:ext uri="{FF2B5EF4-FFF2-40B4-BE49-F238E27FC236}">
                <a16:creationId xmlns:a16="http://schemas.microsoft.com/office/drawing/2014/main" id="{1141AE6C-2513-7052-86AB-8CCFC90D5FD7}"/>
              </a:ext>
            </a:extLst>
          </p:cNvPr>
          <p:cNvSpPr txBox="1"/>
          <p:nvPr/>
        </p:nvSpPr>
        <p:spPr>
          <a:xfrm>
            <a:off x="2194869" y="18893001"/>
            <a:ext cx="20691590" cy="4832092"/>
          </a:xfrm>
          <a:prstGeom prst="rect">
            <a:avLst/>
          </a:prstGeom>
          <a:noFill/>
        </p:spPr>
        <p:txBody>
          <a:bodyPr wrap="square" rtlCol="0">
            <a:spAutoFit/>
          </a:bodyPr>
          <a:lstStyle/>
          <a:p>
            <a:pPr marL="457200" indent="-457200">
              <a:buFont typeface="Arial" panose="020B0604020202020204" pitchFamily="34" charset="0"/>
              <a:buChar char="•"/>
            </a:pPr>
            <a:r>
              <a:rPr lang="fr-FR" sz="4400" dirty="0" err="1">
                <a:solidFill>
                  <a:schemeClr val="tx1"/>
                </a:solidFill>
                <a:latin typeface="Calibri" panose="020F0502020204030204" pitchFamily="34" charset="0"/>
                <a:cs typeface="Calibri" panose="020F0502020204030204" pitchFamily="34" charset="0"/>
              </a:rPr>
              <a:t>Since</a:t>
            </a:r>
            <a:r>
              <a:rPr lang="fr-FR" sz="4400" dirty="0">
                <a:solidFill>
                  <a:schemeClr val="tx1"/>
                </a:solidFill>
                <a:latin typeface="Calibri" panose="020F0502020204030204" pitchFamily="34" charset="0"/>
                <a:cs typeface="Calibri" panose="020F0502020204030204" pitchFamily="34" charset="0"/>
              </a:rPr>
              <a:t> 2000, 860 parcelles </a:t>
            </a:r>
            <a:r>
              <a:rPr lang="fr-FR" sz="4400" dirty="0" err="1">
                <a:solidFill>
                  <a:schemeClr val="tx1"/>
                </a:solidFill>
                <a:latin typeface="Calibri" panose="020F0502020204030204" pitchFamily="34" charset="0"/>
                <a:cs typeface="Calibri" panose="020F0502020204030204" pitchFamily="34" charset="0"/>
              </a:rPr>
              <a:t>observed</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each</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year</a:t>
            </a:r>
            <a:r>
              <a:rPr lang="fr-FR" sz="4400" dirty="0">
                <a:solidFill>
                  <a:schemeClr val="tx1"/>
                </a:solidFill>
                <a:latin typeface="Calibri" panose="020F0502020204030204" pitchFamily="34" charset="0"/>
                <a:cs typeface="Calibri" panose="020F0502020204030204" pitchFamily="34" charset="0"/>
              </a:rPr>
              <a:t> on </a:t>
            </a:r>
            <a:r>
              <a:rPr lang="fr-FR" sz="4400" dirty="0" err="1">
                <a:solidFill>
                  <a:schemeClr val="tx1"/>
                </a:solidFill>
                <a:latin typeface="Calibri" panose="020F0502020204030204" pitchFamily="34" charset="0"/>
                <a:cs typeface="Calibri" panose="020F0502020204030204" pitchFamily="34" charset="0"/>
              </a:rPr>
              <a:t>average</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from</a:t>
            </a:r>
            <a:r>
              <a:rPr lang="fr-FR" sz="4400" dirty="0">
                <a:solidFill>
                  <a:schemeClr val="tx1"/>
                </a:solidFill>
                <a:latin typeface="Calibri" panose="020F0502020204030204" pitchFamily="34" charset="0"/>
                <a:cs typeface="Calibri" panose="020F0502020204030204" pitchFamily="34" charset="0"/>
              </a:rPr>
              <a:t> 566 to 1160)</a:t>
            </a:r>
          </a:p>
          <a:p>
            <a:pPr marL="457200" indent="-457200">
              <a:buFont typeface="Arial" panose="020B0604020202020204" pitchFamily="34" charset="0"/>
              <a:buChar char="•"/>
            </a:pPr>
            <a:r>
              <a:rPr lang="fr-FR" sz="4400" dirty="0" err="1">
                <a:solidFill>
                  <a:schemeClr val="tx1"/>
                </a:solidFill>
                <a:latin typeface="Calibri" panose="020F0502020204030204" pitchFamily="34" charset="0"/>
                <a:cs typeface="Calibri" panose="020F0502020204030204" pitchFamily="34" charset="0"/>
              </a:rPr>
              <a:t>From</a:t>
            </a:r>
            <a:r>
              <a:rPr lang="fr-FR" sz="4400" dirty="0">
                <a:solidFill>
                  <a:schemeClr val="tx1"/>
                </a:solidFill>
                <a:latin typeface="Calibri" panose="020F0502020204030204" pitchFamily="34" charset="0"/>
                <a:cs typeface="Calibri" panose="020F0502020204030204" pitchFamily="34" charset="0"/>
              </a:rPr>
              <a:t> 4 to 28% of </a:t>
            </a:r>
            <a:r>
              <a:rPr lang="fr-FR" sz="4400" dirty="0" err="1">
                <a:solidFill>
                  <a:schemeClr val="tx1"/>
                </a:solidFill>
                <a:latin typeface="Calibri" panose="020F0502020204030204" pitchFamily="34" charset="0"/>
                <a:cs typeface="Calibri" panose="020F0502020204030204" pitchFamily="34" charset="0"/>
              </a:rPr>
              <a:t>infected</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fields</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according</a:t>
            </a:r>
            <a:r>
              <a:rPr lang="fr-FR" sz="4400" dirty="0">
                <a:solidFill>
                  <a:schemeClr val="tx1"/>
                </a:solidFill>
                <a:latin typeface="Calibri" panose="020F0502020204030204" pitchFamily="34" charset="0"/>
                <a:cs typeface="Calibri" panose="020F0502020204030204" pitchFamily="34" charset="0"/>
              </a:rPr>
              <a:t> to </a:t>
            </a:r>
            <a:r>
              <a:rPr lang="fr-FR" sz="4400" dirty="0" err="1">
                <a:solidFill>
                  <a:schemeClr val="tx1"/>
                </a:solidFill>
                <a:latin typeface="Calibri" panose="020F0502020204030204" pitchFamily="34" charset="0"/>
                <a:cs typeface="Calibri" panose="020F0502020204030204" pitchFamily="34" charset="0"/>
              </a:rPr>
              <a:t>spring</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weather</a:t>
            </a:r>
            <a:r>
              <a:rPr lang="fr-FR" sz="4400" dirty="0">
                <a:solidFill>
                  <a:schemeClr val="tx1"/>
                </a:solidFill>
                <a:latin typeface="Calibri" panose="020F0502020204030204" pitchFamily="34" charset="0"/>
                <a:cs typeface="Calibri" panose="020F0502020204030204" pitchFamily="34" charset="0"/>
              </a:rPr>
              <a:t> conditions</a:t>
            </a:r>
          </a:p>
          <a:p>
            <a:pPr marL="457200" indent="-457200">
              <a:buFont typeface="Arial" panose="020B0604020202020204" pitchFamily="34" charset="0"/>
              <a:buChar char="•"/>
            </a:pPr>
            <a:r>
              <a:rPr lang="fr-FR" sz="4400" dirty="0" err="1">
                <a:solidFill>
                  <a:schemeClr val="tx1"/>
                </a:solidFill>
                <a:latin typeface="Calibri" panose="020F0502020204030204" pitchFamily="34" charset="0"/>
                <a:cs typeface="Calibri" panose="020F0502020204030204" pitchFamily="34" charset="0"/>
              </a:rPr>
              <a:t>Among</a:t>
            </a:r>
            <a:r>
              <a:rPr lang="fr-FR" sz="4400" dirty="0">
                <a:solidFill>
                  <a:schemeClr val="tx1"/>
                </a:solidFill>
                <a:latin typeface="Calibri" panose="020F0502020204030204" pitchFamily="34" charset="0"/>
                <a:cs typeface="Calibri" panose="020F0502020204030204" pitchFamily="34" charset="0"/>
              </a:rPr>
              <a:t> the </a:t>
            </a:r>
            <a:r>
              <a:rPr lang="fr-FR" sz="4400" dirty="0" err="1">
                <a:solidFill>
                  <a:schemeClr val="tx1"/>
                </a:solidFill>
                <a:latin typeface="Calibri" panose="020F0502020204030204" pitchFamily="34" charset="0"/>
                <a:cs typeface="Calibri" panose="020F0502020204030204" pitchFamily="34" charset="0"/>
              </a:rPr>
              <a:t>infected</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fields</a:t>
            </a:r>
            <a:r>
              <a:rPr lang="fr-FR" sz="4400" dirty="0">
                <a:solidFill>
                  <a:schemeClr val="tx1"/>
                </a:solidFill>
                <a:latin typeface="Calibri" panose="020F0502020204030204" pitchFamily="34" charset="0"/>
                <a:cs typeface="Calibri" panose="020F0502020204030204" pitchFamily="34" charset="0"/>
              </a:rPr>
              <a:t>, </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0 to 10% of fields showing more than 30% of dwarfed plants </a:t>
            </a:r>
          </a:p>
          <a:p>
            <a:pPr marL="457200" indent="-457200">
              <a:buFont typeface="Arial" panose="020B0604020202020204" pitchFamily="34" charset="0"/>
              <a:buChar char="•"/>
            </a:pPr>
            <a:r>
              <a:rPr lang="en-US" sz="4400" dirty="0">
                <a:solidFill>
                  <a:schemeClr val="tx1"/>
                </a:solidFill>
                <a:latin typeface="Calibri" panose="020F0502020204030204" pitchFamily="34" charset="0"/>
                <a:cs typeface="Calibri" panose="020F0502020204030204" pitchFamily="34" charset="0"/>
              </a:rPr>
              <a:t>From 2</a:t>
            </a:r>
            <a:r>
              <a:rPr lang="fr-FR" sz="4400" dirty="0">
                <a:solidFill>
                  <a:schemeClr val="tx1"/>
                </a:solidFill>
                <a:latin typeface="Calibri" panose="020F0502020204030204" pitchFamily="34" charset="0"/>
                <a:cs typeface="Calibri" panose="020F0502020204030204" pitchFamily="34" charset="0"/>
              </a:rPr>
              <a:t>0 to 50 </a:t>
            </a:r>
            <a:r>
              <a:rPr lang="fr-FR" sz="4400" dirty="0" err="1">
                <a:solidFill>
                  <a:schemeClr val="tx1"/>
                </a:solidFill>
                <a:latin typeface="Calibri" panose="020F0502020204030204" pitchFamily="34" charset="0"/>
                <a:cs typeface="Calibri" panose="020F0502020204030204" pitchFamily="34" charset="0"/>
              </a:rPr>
              <a:t>isolates</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analyzed</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each</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year</a:t>
            </a:r>
            <a:r>
              <a:rPr lang="fr-FR" sz="4400" dirty="0">
                <a:solidFill>
                  <a:schemeClr val="tx1"/>
                </a:solidFill>
                <a:latin typeface="Calibri" panose="020F0502020204030204" pitchFamily="34" charset="0"/>
                <a:cs typeface="Calibri" panose="020F0502020204030204" pitchFamily="34" charset="0"/>
              </a:rPr>
              <a:t>, p</a:t>
            </a:r>
            <a:r>
              <a:rPr lang="en-US" sz="4400" dirty="0" err="1">
                <a:solidFill>
                  <a:schemeClr val="tx1"/>
                </a:solidFill>
                <a:latin typeface="Calibri" panose="020F0502020204030204" pitchFamily="34" charset="0"/>
                <a:cs typeface="Calibri" panose="020F0502020204030204" pitchFamily="34" charset="0"/>
              </a:rPr>
              <a:t>revalence</a:t>
            </a:r>
            <a:r>
              <a:rPr lang="en-US" sz="4400" dirty="0">
                <a:solidFill>
                  <a:schemeClr val="tx1"/>
                </a:solidFill>
                <a:latin typeface="Calibri" panose="020F0502020204030204" pitchFamily="34" charset="0"/>
                <a:cs typeface="Calibri" panose="020F0502020204030204" pitchFamily="34" charset="0"/>
              </a:rPr>
              <a:t> of pathotypes 704 and 714 detected for the first time in 2002 </a:t>
            </a:r>
            <a:r>
              <a:rPr lang="en-US" sz="4400" b="1" dirty="0">
                <a:solidFill>
                  <a:schemeClr val="tx1"/>
                </a:solidFill>
                <a:latin typeface="Calibri" panose="020F0502020204030204" pitchFamily="34" charset="0"/>
                <a:cs typeface="Calibri" panose="020F0502020204030204" pitchFamily="34" charset="0"/>
              </a:rPr>
              <a:t>--------------------------------------------------------------------&gt;</a:t>
            </a:r>
          </a:p>
          <a:p>
            <a:pPr marL="457200" indent="-457200">
              <a:buFont typeface="Arial" panose="020B0604020202020204" pitchFamily="34" charset="0"/>
              <a:buChar char="•"/>
            </a:pPr>
            <a:r>
              <a:rPr lang="en-US" sz="4400" dirty="0">
                <a:solidFill>
                  <a:schemeClr val="tx1"/>
                </a:solidFill>
                <a:latin typeface="Calibri" panose="020F0502020204030204" pitchFamily="34" charset="0"/>
                <a:cs typeface="Calibri" panose="020F0502020204030204" pitchFamily="34" charset="0"/>
              </a:rPr>
              <a:t>Resistance to </a:t>
            </a:r>
            <a:r>
              <a:rPr lang="en-US" sz="4400" dirty="0" err="1">
                <a:solidFill>
                  <a:schemeClr val="tx1"/>
                </a:solidFill>
                <a:latin typeface="Calibri" panose="020F0502020204030204" pitchFamily="34" charset="0"/>
                <a:cs typeface="Calibri" panose="020F0502020204030204" pitchFamily="34" charset="0"/>
              </a:rPr>
              <a:t>metalaxyl</a:t>
            </a:r>
            <a:r>
              <a:rPr lang="en-US" sz="4400" dirty="0">
                <a:solidFill>
                  <a:schemeClr val="tx1"/>
                </a:solidFill>
                <a:latin typeface="Calibri" panose="020F0502020204030204" pitchFamily="34" charset="0"/>
                <a:cs typeface="Calibri" panose="020F0502020204030204" pitchFamily="34" charset="0"/>
              </a:rPr>
              <a:t>-M (only fungicide authorized until 2021 and used on 85% of the sunflower crop each year): widespread, including recent isolates.</a:t>
            </a:r>
            <a:endParaRPr lang="fr-FR" sz="4400" dirty="0">
              <a:solidFill>
                <a:schemeClr val="tx1"/>
              </a:solidFill>
              <a:latin typeface="Calibri" panose="020F0502020204030204" pitchFamily="34" charset="0"/>
              <a:cs typeface="Calibri" panose="020F0502020204030204" pitchFamily="34" charset="0"/>
            </a:endParaRPr>
          </a:p>
        </p:txBody>
      </p:sp>
      <p:pic>
        <p:nvPicPr>
          <p:cNvPr id="26" name="Image 25">
            <a:extLst>
              <a:ext uri="{FF2B5EF4-FFF2-40B4-BE49-F238E27FC236}">
                <a16:creationId xmlns:a16="http://schemas.microsoft.com/office/drawing/2014/main" id="{7661537A-2236-2304-C1FD-445AEB619BE4}"/>
              </a:ext>
            </a:extLst>
          </p:cNvPr>
          <p:cNvPicPr>
            <a:picLocks noChangeAspect="1"/>
          </p:cNvPicPr>
          <p:nvPr/>
        </p:nvPicPr>
        <p:blipFill rotWithShape="1">
          <a:blip r:embed="rId16"/>
          <a:srcRect l="26592" t="12279" r="27334" b="7194"/>
          <a:stretch/>
        </p:blipFill>
        <p:spPr>
          <a:xfrm>
            <a:off x="2235634" y="24033641"/>
            <a:ext cx="5785612" cy="5688000"/>
          </a:xfrm>
          <a:prstGeom prst="rect">
            <a:avLst/>
          </a:prstGeom>
        </p:spPr>
      </p:pic>
      <p:sp>
        <p:nvSpPr>
          <p:cNvPr id="27" name="ZoneTexte 26">
            <a:extLst>
              <a:ext uri="{FF2B5EF4-FFF2-40B4-BE49-F238E27FC236}">
                <a16:creationId xmlns:a16="http://schemas.microsoft.com/office/drawing/2014/main" id="{9172EBD4-43BD-068A-DB4E-49BF4BB401A1}"/>
              </a:ext>
            </a:extLst>
          </p:cNvPr>
          <p:cNvSpPr txBox="1"/>
          <p:nvPr/>
        </p:nvSpPr>
        <p:spPr>
          <a:xfrm>
            <a:off x="7909467" y="24524863"/>
            <a:ext cx="21267426" cy="4832092"/>
          </a:xfrm>
          <a:prstGeom prst="rect">
            <a:avLst/>
          </a:prstGeom>
          <a:noFill/>
        </p:spPr>
        <p:txBody>
          <a:bodyPr wrap="square" rtlCol="0">
            <a:spAutoFit/>
          </a:bodyPr>
          <a:lstStyle/>
          <a:p>
            <a:pPr marL="571500" indent="-571500" algn="just">
              <a:buFont typeface="Arial" panose="020B0604020202020204" pitchFamily="34" charset="0"/>
              <a:buChar char="•"/>
            </a:pPr>
            <a:r>
              <a:rPr lang="fr-FR" sz="4400" dirty="0">
                <a:solidFill>
                  <a:schemeClr val="tx1"/>
                </a:solidFill>
                <a:latin typeface="Calibri" panose="020F0502020204030204" pitchFamily="34" charset="0"/>
                <a:cs typeface="Calibri" panose="020F0502020204030204" pitchFamily="34" charset="0"/>
              </a:rPr>
              <a:t>Resistance </a:t>
            </a:r>
            <a:r>
              <a:rPr lang="fr-FR" sz="4400" dirty="0" err="1">
                <a:solidFill>
                  <a:schemeClr val="tx1"/>
                </a:solidFill>
                <a:latin typeface="Calibri" panose="020F0502020204030204" pitchFamily="34" charset="0"/>
                <a:cs typeface="Calibri" panose="020F0502020204030204" pitchFamily="34" charset="0"/>
              </a:rPr>
              <a:t>overcoming</a:t>
            </a:r>
            <a:r>
              <a:rPr lang="fr-FR" sz="4400" dirty="0">
                <a:solidFill>
                  <a:schemeClr val="tx1"/>
                </a:solidFill>
                <a:latin typeface="Calibri" panose="020F0502020204030204" pitchFamily="34" charset="0"/>
                <a:cs typeface="Calibri" panose="020F0502020204030204" pitchFamily="34" charset="0"/>
              </a:rPr>
              <a:t> of </a:t>
            </a:r>
            <a:r>
              <a:rPr lang="fr-FR" sz="4400" dirty="0" err="1">
                <a:solidFill>
                  <a:schemeClr val="tx1"/>
                </a:solidFill>
                <a:latin typeface="Calibri" panose="020F0502020204030204" pitchFamily="34" charset="0"/>
                <a:cs typeface="Calibri" panose="020F0502020204030204" pitchFamily="34" charset="0"/>
              </a:rPr>
              <a:t>expected</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resistant</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varieties</a:t>
            </a:r>
            <a:r>
              <a:rPr lang="fr-FR" sz="4400" dirty="0">
                <a:solidFill>
                  <a:schemeClr val="tx1"/>
                </a:solidFill>
                <a:latin typeface="Calibri" panose="020F0502020204030204" pitchFamily="34" charset="0"/>
                <a:cs typeface="Calibri" panose="020F0502020204030204" pitchFamily="34" charset="0"/>
              </a:rPr>
              <a:t> </a:t>
            </a:r>
            <a:r>
              <a:rPr lang="fr-FR" sz="2800" dirty="0">
                <a:solidFill>
                  <a:schemeClr val="tx1"/>
                </a:solidFill>
                <a:latin typeface="Calibri" panose="020F0502020204030204" pitchFamily="34" charset="0"/>
                <a:cs typeface="Calibri" panose="020F0502020204030204" pitchFamily="34" charset="0"/>
              </a:rPr>
              <a:t>(</a:t>
            </a:r>
            <a:r>
              <a:rPr lang="en-US" sz="2800" dirty="0">
                <a:solidFill>
                  <a:schemeClr val="tx1"/>
                </a:solidFill>
                <a:latin typeface="Calibri" panose="020F0502020204030204" pitchFamily="34" charset="0"/>
                <a:cs typeface="Calibri" panose="020F0502020204030204" pitchFamily="34" charset="0"/>
              </a:rPr>
              <a:t>100, 304, 307, 314, 334, 703, 704, 710 &amp; 714)</a:t>
            </a:r>
            <a:r>
              <a:rPr lang="en-US" sz="4400" dirty="0">
                <a:solidFill>
                  <a:schemeClr val="tx1"/>
                </a:solidFill>
                <a:latin typeface="Calibri" panose="020F0502020204030204" pitchFamily="34" charset="0"/>
                <a:cs typeface="Calibri" panose="020F0502020204030204" pitchFamily="34" charset="0"/>
              </a:rPr>
              <a:t>:</a:t>
            </a:r>
          </a:p>
          <a:p>
            <a:pPr marL="1440000" lvl="1" indent="-571500" algn="just">
              <a:buFont typeface="Courier New" panose="02070309020205020404" pitchFamily="49" charset="0"/>
              <a:buChar char="o"/>
            </a:pPr>
            <a:r>
              <a:rPr lang="fr-FR" sz="4400" dirty="0" err="1">
                <a:solidFill>
                  <a:schemeClr val="tx1"/>
                </a:solidFill>
                <a:latin typeface="Calibri" panose="020F0502020204030204" pitchFamily="34" charset="0"/>
                <a:cs typeface="Calibri" panose="020F0502020204030204" pitchFamily="34" charset="0"/>
              </a:rPr>
              <a:t>Since</a:t>
            </a:r>
            <a:r>
              <a:rPr lang="fr-FR" sz="4400" dirty="0">
                <a:solidFill>
                  <a:schemeClr val="tx1"/>
                </a:solidFill>
                <a:latin typeface="Calibri" panose="020F0502020204030204" pitchFamily="34" charset="0"/>
                <a:cs typeface="Calibri" panose="020F0502020204030204" pitchFamily="34" charset="0"/>
              </a:rPr>
              <a:t> 2018, 77 cases on 28 </a:t>
            </a:r>
            <a:r>
              <a:rPr lang="fr-FR" sz="4400" dirty="0" err="1">
                <a:solidFill>
                  <a:schemeClr val="tx1"/>
                </a:solidFill>
                <a:latin typeface="Calibri" panose="020F0502020204030204" pitchFamily="34" charset="0"/>
                <a:cs typeface="Calibri" panose="020F0502020204030204" pitchFamily="34" charset="0"/>
              </a:rPr>
              <a:t>varieties</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mainly</a:t>
            </a:r>
            <a:r>
              <a:rPr lang="fr-FR" sz="4400" dirty="0">
                <a:solidFill>
                  <a:schemeClr val="tx1"/>
                </a:solidFill>
                <a:latin typeface="Calibri" panose="020F0502020204030204" pitchFamily="34" charset="0"/>
                <a:cs typeface="Calibri" panose="020F0502020204030204" pitchFamily="34" charset="0"/>
              </a:rPr>
              <a:t> in the </a:t>
            </a:r>
            <a:r>
              <a:rPr lang="fr-FR" sz="4400" dirty="0" err="1">
                <a:solidFill>
                  <a:schemeClr val="tx1"/>
                </a:solidFill>
                <a:latin typeface="Calibri" panose="020F0502020204030204" pitchFamily="34" charset="0"/>
                <a:cs typeface="Calibri" panose="020F0502020204030204" pitchFamily="34" charset="0"/>
              </a:rPr>
              <a:t>South-West</a:t>
            </a:r>
            <a:endParaRPr lang="fr-FR" sz="4400" dirty="0">
              <a:solidFill>
                <a:schemeClr val="tx1"/>
              </a:solidFill>
              <a:latin typeface="Calibri" panose="020F0502020204030204" pitchFamily="34" charset="0"/>
              <a:cs typeface="Calibri" panose="020F0502020204030204" pitchFamily="34" charset="0"/>
            </a:endParaRPr>
          </a:p>
          <a:p>
            <a:pPr marL="1440000" lvl="1" indent="-571500" algn="just">
              <a:buFont typeface="Courier New" panose="02070309020205020404" pitchFamily="49" charset="0"/>
              <a:buChar char="o"/>
            </a:pPr>
            <a:r>
              <a:rPr lang="fr-FR" sz="4400" dirty="0" err="1">
                <a:solidFill>
                  <a:schemeClr val="tx1"/>
                </a:solidFill>
                <a:latin typeface="Calibri" panose="020F0502020204030204" pitchFamily="34" charset="0"/>
                <a:cs typeface="Calibri" panose="020F0502020204030204" pitchFamily="34" charset="0"/>
              </a:rPr>
              <a:t>From</a:t>
            </a:r>
            <a:r>
              <a:rPr lang="fr-FR" sz="4400" dirty="0">
                <a:solidFill>
                  <a:schemeClr val="tx1"/>
                </a:solidFill>
                <a:latin typeface="Calibri" panose="020F0502020204030204" pitchFamily="34" charset="0"/>
                <a:cs typeface="Calibri" panose="020F0502020204030204" pitchFamily="34" charset="0"/>
              </a:rPr>
              <a:t> 10% to 100% of </a:t>
            </a:r>
            <a:r>
              <a:rPr lang="fr-FR" sz="4400" dirty="0" err="1">
                <a:solidFill>
                  <a:schemeClr val="tx1"/>
                </a:solidFill>
                <a:latin typeface="Calibri" panose="020F0502020204030204" pitchFamily="34" charset="0"/>
                <a:cs typeface="Calibri" panose="020F0502020204030204" pitchFamily="34" charset="0"/>
              </a:rPr>
              <a:t>dwarfed</a:t>
            </a:r>
            <a:r>
              <a:rPr lang="fr-FR" sz="4400" dirty="0">
                <a:solidFill>
                  <a:schemeClr val="tx1"/>
                </a:solidFill>
                <a:latin typeface="Calibri" panose="020F0502020204030204" pitchFamily="34" charset="0"/>
                <a:cs typeface="Calibri" panose="020F0502020204030204" pitchFamily="34" charset="0"/>
              </a:rPr>
              <a:t> plants, 39% on </a:t>
            </a:r>
            <a:r>
              <a:rPr lang="fr-FR" sz="4400" dirty="0" err="1">
                <a:solidFill>
                  <a:schemeClr val="tx1"/>
                </a:solidFill>
                <a:latin typeface="Calibri" panose="020F0502020204030204" pitchFamily="34" charset="0"/>
                <a:cs typeface="Calibri" panose="020F0502020204030204" pitchFamily="34" charset="0"/>
              </a:rPr>
              <a:t>average</a:t>
            </a:r>
            <a:endParaRPr lang="fr-FR" sz="4400" dirty="0">
              <a:solidFill>
                <a:schemeClr val="tx1"/>
              </a:solidFill>
              <a:latin typeface="Calibri" panose="020F0502020204030204" pitchFamily="34" charset="0"/>
              <a:cs typeface="Calibri" panose="020F0502020204030204" pitchFamily="34" charset="0"/>
            </a:endParaRPr>
          </a:p>
          <a:p>
            <a:pPr marL="1440000" lvl="1" indent="-571500" algn="just">
              <a:buFont typeface="Courier New" panose="02070309020205020404" pitchFamily="49" charset="0"/>
              <a:buChar char="o"/>
            </a:pPr>
            <a:r>
              <a:rPr lang="fr-FR" sz="4400" dirty="0">
                <a:solidFill>
                  <a:schemeClr val="tx1"/>
                </a:solidFill>
                <a:latin typeface="Calibri" panose="020F0502020204030204" pitchFamily="34" charset="0"/>
                <a:cs typeface="Calibri" panose="020F0502020204030204" pitchFamily="34" charset="0"/>
              </a:rPr>
              <a:t>Causes: short rotations, intensive use of </a:t>
            </a:r>
            <a:r>
              <a:rPr lang="fr-FR" sz="4400" dirty="0" err="1">
                <a:solidFill>
                  <a:schemeClr val="tx1"/>
                </a:solidFill>
                <a:latin typeface="Calibri" panose="020F0502020204030204" pitchFamily="34" charset="0"/>
                <a:cs typeface="Calibri" panose="020F0502020204030204" pitchFamily="34" charset="0"/>
              </a:rPr>
              <a:t>resistant</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varieties</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with</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only</a:t>
            </a:r>
            <a:r>
              <a:rPr lang="fr-FR" sz="4400" dirty="0">
                <a:solidFill>
                  <a:schemeClr val="tx1"/>
                </a:solidFill>
                <a:latin typeface="Calibri" panose="020F0502020204030204" pitchFamily="34" charset="0"/>
                <a:cs typeface="Calibri" panose="020F0502020204030204" pitchFamily="34" charset="0"/>
              </a:rPr>
              <a:t> one </a:t>
            </a:r>
            <a:r>
              <a:rPr lang="fr-FR" sz="4400" i="1" dirty="0">
                <a:solidFill>
                  <a:schemeClr val="tx1"/>
                </a:solidFill>
                <a:latin typeface="Calibri" panose="020F0502020204030204" pitchFamily="34" charset="0"/>
                <a:cs typeface="Calibri" panose="020F0502020204030204" pitchFamily="34" charset="0"/>
              </a:rPr>
              <a:t>Pl</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gene</a:t>
            </a:r>
            <a:endParaRPr lang="fr-FR" sz="4400" dirty="0">
              <a:solidFill>
                <a:schemeClr val="tx1"/>
              </a:solidFill>
              <a:latin typeface="Calibri" panose="020F0502020204030204" pitchFamily="34" charset="0"/>
              <a:cs typeface="Calibri" panose="020F0502020204030204" pitchFamily="34" charset="0"/>
            </a:endParaRPr>
          </a:p>
          <a:p>
            <a:pPr marL="1440000" lvl="1" indent="-571500" algn="just">
              <a:buFont typeface="Courier New" panose="02070309020205020404" pitchFamily="49" charset="0"/>
              <a:buChar char="o"/>
            </a:pPr>
            <a:r>
              <a:rPr lang="fr-FR" sz="4400" dirty="0" err="1">
                <a:solidFill>
                  <a:schemeClr val="tx1"/>
                </a:solidFill>
                <a:latin typeface="Calibri" panose="020F0502020204030204" pitchFamily="34" charset="0"/>
                <a:cs typeface="Calibri" panose="020F0502020204030204" pitchFamily="34" charset="0"/>
              </a:rPr>
              <a:t>Isolates</a:t>
            </a:r>
            <a:r>
              <a:rPr lang="fr-FR" sz="4400" dirty="0">
                <a:solidFill>
                  <a:schemeClr val="tx1"/>
                </a:solidFill>
                <a:latin typeface="Calibri" panose="020F0502020204030204" pitchFamily="34" charset="0"/>
                <a:cs typeface="Calibri" panose="020F0502020204030204" pitchFamily="34" charset="0"/>
              </a:rPr>
              <a:t> of type 334, 704 and 714; </a:t>
            </a:r>
            <a:r>
              <a:rPr lang="fr-FR" sz="4400" dirty="0" err="1">
                <a:solidFill>
                  <a:schemeClr val="tx1"/>
                </a:solidFill>
                <a:latin typeface="Calibri" panose="020F0502020204030204" pitchFamily="34" charset="0"/>
                <a:cs typeface="Calibri" panose="020F0502020204030204" pitchFamily="34" charset="0"/>
              </a:rPr>
              <a:t>some</a:t>
            </a:r>
            <a:r>
              <a:rPr lang="fr-FR" sz="4400" dirty="0">
                <a:solidFill>
                  <a:schemeClr val="tx1"/>
                </a:solidFill>
                <a:latin typeface="Calibri" panose="020F0502020204030204" pitchFamily="34" charset="0"/>
                <a:cs typeface="Calibri" panose="020F0502020204030204" pitchFamily="34" charset="0"/>
              </a:rPr>
              <a:t> 714 </a:t>
            </a:r>
            <a:r>
              <a:rPr lang="fr-FR" sz="4400" dirty="0" err="1">
                <a:solidFill>
                  <a:schemeClr val="tx1"/>
                </a:solidFill>
                <a:latin typeface="Calibri" panose="020F0502020204030204" pitchFamily="34" charset="0"/>
                <a:cs typeface="Calibri" panose="020F0502020204030204" pitchFamily="34" charset="0"/>
              </a:rPr>
              <a:t>isolates</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overcome</a:t>
            </a:r>
            <a:r>
              <a:rPr lang="fr-FR" sz="4400" dirty="0">
                <a:solidFill>
                  <a:schemeClr val="tx1"/>
                </a:solidFill>
                <a:latin typeface="Calibri" panose="020F0502020204030204" pitchFamily="34" charset="0"/>
                <a:cs typeface="Calibri" panose="020F0502020204030204" pitchFamily="34" charset="0"/>
              </a:rPr>
              <a:t> </a:t>
            </a:r>
            <a:r>
              <a:rPr lang="fr-FR" sz="4400" i="1" dirty="0">
                <a:solidFill>
                  <a:schemeClr val="tx1"/>
                </a:solidFill>
                <a:latin typeface="Calibri" panose="020F0502020204030204" pitchFamily="34" charset="0"/>
                <a:cs typeface="Calibri" panose="020F0502020204030204" pitchFamily="34" charset="0"/>
              </a:rPr>
              <a:t>Pl8 </a:t>
            </a:r>
            <a:r>
              <a:rPr lang="fr-FR" sz="2800" dirty="0">
                <a:solidFill>
                  <a:schemeClr val="tx1"/>
                </a:solidFill>
                <a:latin typeface="Calibri" panose="020F0502020204030204" pitchFamily="34" charset="0"/>
                <a:cs typeface="Calibri" panose="020F0502020204030204" pitchFamily="34" charset="0"/>
              </a:rPr>
              <a:t>(</a:t>
            </a:r>
            <a:r>
              <a:rPr lang="fr-FR" sz="2800" i="1" dirty="0">
                <a:solidFill>
                  <a:schemeClr val="tx1"/>
                </a:solidFill>
                <a:latin typeface="Calibri" panose="020F0502020204030204" pitchFamily="34" charset="0"/>
                <a:cs typeface="Calibri" panose="020F0502020204030204" pitchFamily="34" charset="0"/>
              </a:rPr>
              <a:t>cf</a:t>
            </a:r>
            <a:r>
              <a:rPr lang="fr-FR" sz="2800" dirty="0">
                <a:solidFill>
                  <a:schemeClr val="tx1"/>
                </a:solidFill>
                <a:latin typeface="Calibri" panose="020F0502020204030204" pitchFamily="34" charset="0"/>
                <a:cs typeface="Calibri" panose="020F0502020204030204" pitchFamily="34" charset="0"/>
              </a:rPr>
              <a:t>. Martin-Sanz </a:t>
            </a:r>
            <a:r>
              <a:rPr lang="fr-FR" sz="2800" i="1" dirty="0">
                <a:solidFill>
                  <a:schemeClr val="tx1"/>
                </a:solidFill>
                <a:latin typeface="Calibri" panose="020F0502020204030204" pitchFamily="34" charset="0"/>
                <a:cs typeface="Calibri" panose="020F0502020204030204" pitchFamily="34" charset="0"/>
              </a:rPr>
              <a:t>et al</a:t>
            </a:r>
            <a:r>
              <a:rPr lang="fr-FR" sz="2800" dirty="0">
                <a:solidFill>
                  <a:schemeClr val="tx1"/>
                </a:solidFill>
                <a:latin typeface="Calibri" panose="020F0502020204030204" pitchFamily="34" charset="0"/>
                <a:cs typeface="Calibri" panose="020F0502020204030204" pitchFamily="34" charset="0"/>
              </a:rPr>
              <a:t>., 2020)</a:t>
            </a:r>
          </a:p>
          <a:p>
            <a:pPr marL="1440000" lvl="1" indent="-571500" algn="just">
              <a:buFont typeface="Courier New" panose="02070309020205020404" pitchFamily="49" charset="0"/>
              <a:buChar char="o"/>
            </a:pPr>
            <a:r>
              <a:rPr lang="fr-FR" sz="4400" dirty="0">
                <a:solidFill>
                  <a:schemeClr val="tx1"/>
                </a:solidFill>
                <a:latin typeface="Calibri" panose="020F0502020204030204" pitchFamily="34" charset="0"/>
                <a:cs typeface="Calibri" panose="020F0502020204030204" pitchFamily="34" charset="0"/>
              </a:rPr>
              <a:t>3 types of 714 </a:t>
            </a:r>
            <a:r>
              <a:rPr lang="fr-FR" sz="4400" dirty="0" err="1">
                <a:solidFill>
                  <a:schemeClr val="tx1"/>
                </a:solidFill>
                <a:latin typeface="Calibri" panose="020F0502020204030204" pitchFamily="34" charset="0"/>
                <a:cs typeface="Calibri" panose="020F0502020204030204" pitchFamily="34" charset="0"/>
              </a:rPr>
              <a:t>overcoming</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isolates</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identified</a:t>
            </a:r>
            <a:r>
              <a:rPr lang="fr-FR" sz="4400" dirty="0">
                <a:solidFill>
                  <a:schemeClr val="tx1"/>
                </a:solidFill>
                <a:latin typeface="Calibri" panose="020F0502020204030204" pitchFamily="34" charset="0"/>
                <a:cs typeface="Calibri" panose="020F0502020204030204" pitchFamily="34" charset="0"/>
              </a:rPr>
              <a:t> by GEVES, </a:t>
            </a:r>
            <a:r>
              <a:rPr lang="fr-FR" sz="4400" dirty="0" err="1">
                <a:solidFill>
                  <a:schemeClr val="tx1"/>
                </a:solidFill>
                <a:latin typeface="Calibri" panose="020F0502020204030204" pitchFamily="34" charset="0"/>
                <a:cs typeface="Calibri" panose="020F0502020204030204" pitchFamily="34" charset="0"/>
              </a:rPr>
              <a:t>suggesting</a:t>
            </a:r>
            <a:r>
              <a:rPr lang="fr-FR" sz="4400" dirty="0">
                <a:solidFill>
                  <a:schemeClr val="tx1"/>
                </a:solidFill>
                <a:latin typeface="Calibri" panose="020F0502020204030204" pitchFamily="34" charset="0"/>
                <a:cs typeface="Calibri" panose="020F0502020204030204" pitchFamily="34" charset="0"/>
              </a:rPr>
              <a:t> </a:t>
            </a:r>
            <a:r>
              <a:rPr lang="fr-FR" sz="4400" b="1" dirty="0" err="1">
                <a:solidFill>
                  <a:schemeClr val="tx1"/>
                </a:solidFill>
                <a:latin typeface="Calibri" panose="020F0502020204030204" pitchFamily="34" charset="0"/>
                <a:cs typeface="Calibri" panose="020F0502020204030204" pitchFamily="34" charset="0"/>
              </a:rPr>
              <a:t>several</a:t>
            </a:r>
            <a:r>
              <a:rPr lang="fr-FR" sz="4400" b="1" dirty="0">
                <a:solidFill>
                  <a:schemeClr val="tx1"/>
                </a:solidFill>
                <a:latin typeface="Calibri" panose="020F0502020204030204" pitchFamily="34" charset="0"/>
                <a:cs typeface="Calibri" panose="020F0502020204030204" pitchFamily="34" charset="0"/>
              </a:rPr>
              <a:t> concomitant </a:t>
            </a:r>
            <a:r>
              <a:rPr lang="fr-FR" sz="4400" b="1" dirty="0" err="1">
                <a:solidFill>
                  <a:schemeClr val="tx1"/>
                </a:solidFill>
                <a:latin typeface="Calibri" panose="020F0502020204030204" pitchFamily="34" charset="0"/>
                <a:cs typeface="Calibri" panose="020F0502020204030204" pitchFamily="34" charset="0"/>
              </a:rPr>
              <a:t>overcoming</a:t>
            </a:r>
            <a:r>
              <a:rPr lang="fr-FR" sz="4400" b="1" dirty="0">
                <a:solidFill>
                  <a:schemeClr val="tx1"/>
                </a:solidFill>
                <a:latin typeface="Calibri" panose="020F0502020204030204" pitchFamily="34" charset="0"/>
                <a:cs typeface="Calibri" panose="020F0502020204030204" pitchFamily="34" charset="0"/>
              </a:rPr>
              <a:t> </a:t>
            </a:r>
            <a:r>
              <a:rPr lang="fr-FR" sz="4400" b="1" dirty="0" err="1">
                <a:solidFill>
                  <a:schemeClr val="tx1"/>
                </a:solidFill>
                <a:latin typeface="Calibri" panose="020F0502020204030204" pitchFamily="34" charset="0"/>
                <a:cs typeface="Calibri" panose="020F0502020204030204" pitchFamily="34" charset="0"/>
              </a:rPr>
              <a:t>events</a:t>
            </a:r>
            <a:r>
              <a:rPr lang="fr-FR" sz="4400" b="1" dirty="0">
                <a:solidFill>
                  <a:schemeClr val="tx1"/>
                </a:solidFill>
                <a:latin typeface="Calibri" panose="020F0502020204030204" pitchFamily="34" charset="0"/>
                <a:cs typeface="Calibri" panose="020F0502020204030204" pitchFamily="34" charset="0"/>
              </a:rPr>
              <a:t>.</a:t>
            </a:r>
          </a:p>
        </p:txBody>
      </p:sp>
      <p:sp>
        <p:nvSpPr>
          <p:cNvPr id="56" name="ZoneTexte 55">
            <a:extLst>
              <a:ext uri="{FF2B5EF4-FFF2-40B4-BE49-F238E27FC236}">
                <a16:creationId xmlns:a16="http://schemas.microsoft.com/office/drawing/2014/main" id="{542BFCE3-56D8-1DFA-E7CF-24639BFD7D06}"/>
              </a:ext>
            </a:extLst>
          </p:cNvPr>
          <p:cNvSpPr txBox="1"/>
          <p:nvPr/>
        </p:nvSpPr>
        <p:spPr>
          <a:xfrm>
            <a:off x="2377891" y="29550346"/>
            <a:ext cx="5171751" cy="1200329"/>
          </a:xfrm>
          <a:prstGeom prst="rect">
            <a:avLst/>
          </a:prstGeom>
          <a:noFill/>
        </p:spPr>
        <p:txBody>
          <a:bodyPr wrap="square">
            <a:spAutoFit/>
          </a:bodyPr>
          <a:lstStyle/>
          <a:p>
            <a:r>
              <a:rPr lang="en-US" dirty="0">
                <a:solidFill>
                  <a:schemeClr val="tx1"/>
                </a:solidFill>
                <a:latin typeface="Calibri" panose="020F0502020204030204" pitchFamily="34" charset="0"/>
                <a:cs typeface="Calibri" panose="020F0502020204030204" pitchFamily="34" charset="0"/>
              </a:rPr>
              <a:t>Departments where resistance overcoming was observed from 2018 to 2021 (more than 10% of dwarfed plants) : [number of cases; number of varieties concerned] (Terres Inovia)</a:t>
            </a:r>
            <a:endParaRPr lang="fr-FR" dirty="0">
              <a:solidFill>
                <a:schemeClr val="tx1"/>
              </a:solidFill>
              <a:latin typeface="Calibri" panose="020F0502020204030204" pitchFamily="34" charset="0"/>
              <a:cs typeface="Calibri" panose="020F0502020204030204" pitchFamily="34" charset="0"/>
            </a:endParaRPr>
          </a:p>
        </p:txBody>
      </p:sp>
      <p:sp>
        <p:nvSpPr>
          <p:cNvPr id="59" name="ZoneTexte 58">
            <a:extLst>
              <a:ext uri="{FF2B5EF4-FFF2-40B4-BE49-F238E27FC236}">
                <a16:creationId xmlns:a16="http://schemas.microsoft.com/office/drawing/2014/main" id="{2E8EEBC9-DC22-9468-B40F-15B14BABDF8D}"/>
              </a:ext>
            </a:extLst>
          </p:cNvPr>
          <p:cNvSpPr txBox="1"/>
          <p:nvPr/>
        </p:nvSpPr>
        <p:spPr>
          <a:xfrm>
            <a:off x="22946689" y="24033644"/>
            <a:ext cx="6571815" cy="646331"/>
          </a:xfrm>
          <a:prstGeom prst="rect">
            <a:avLst/>
          </a:prstGeom>
          <a:noFill/>
        </p:spPr>
        <p:txBody>
          <a:bodyPr wrap="square">
            <a:spAutoFit/>
          </a:bodyPr>
          <a:lstStyle/>
          <a:p>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Map of the prevalence of pathotypes 704 and 714 in France in 2020 since their appearance in 2002 (Terres Inovia)</a:t>
            </a:r>
            <a:endParaRPr lang="fr-FR" dirty="0">
              <a:solidFill>
                <a:schemeClr val="tx1"/>
              </a:solidFill>
              <a:latin typeface="Calibri" panose="020F0502020204030204" pitchFamily="34" charset="0"/>
              <a:cs typeface="Calibri" panose="020F0502020204030204" pitchFamily="34" charset="0"/>
            </a:endParaRPr>
          </a:p>
        </p:txBody>
      </p:sp>
      <p:sp>
        <p:nvSpPr>
          <p:cNvPr id="31" name="ZoneTexte 30">
            <a:extLst>
              <a:ext uri="{FF2B5EF4-FFF2-40B4-BE49-F238E27FC236}">
                <a16:creationId xmlns:a16="http://schemas.microsoft.com/office/drawing/2014/main" id="{BE5B612E-8A37-470E-E984-C587D284F2D7}"/>
              </a:ext>
            </a:extLst>
          </p:cNvPr>
          <p:cNvSpPr txBox="1"/>
          <p:nvPr/>
        </p:nvSpPr>
        <p:spPr>
          <a:xfrm>
            <a:off x="7139379" y="29479657"/>
            <a:ext cx="22242771" cy="2123658"/>
          </a:xfrm>
          <a:prstGeom prst="rect">
            <a:avLst/>
          </a:prstGeom>
          <a:solidFill>
            <a:schemeClr val="bg1">
              <a:lumMod val="95000"/>
            </a:schemeClr>
          </a:solidFill>
        </p:spPr>
        <p:txBody>
          <a:bodyPr wrap="square" rtlCol="0">
            <a:spAutoFit/>
          </a:bodyPr>
          <a:lstStyle/>
          <a:p>
            <a:pPr marL="571500" indent="-571500" algn="just">
              <a:buFont typeface="Wingdings" panose="05000000000000000000" pitchFamily="2" charset="2"/>
              <a:buChar char="à"/>
            </a:pPr>
            <a:r>
              <a:rPr lang="fr-FR" sz="44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fr-FR" sz="4400" dirty="0" err="1">
                <a:solidFill>
                  <a:schemeClr val="tx1"/>
                </a:solidFill>
                <a:latin typeface="Calibri" panose="020F0502020204030204" pitchFamily="34" charset="0"/>
                <a:cs typeface="Calibri" panose="020F0502020204030204" pitchFamily="34" charset="0"/>
                <a:sym typeface="Wingdings" panose="05000000000000000000" pitchFamily="2" charset="2"/>
              </a:rPr>
              <a:t>Many</a:t>
            </a:r>
            <a:r>
              <a:rPr lang="fr-FR" sz="4400" dirty="0">
                <a:solidFill>
                  <a:schemeClr val="tx1"/>
                </a:solidFill>
                <a:latin typeface="Calibri" panose="020F0502020204030204" pitchFamily="34" charset="0"/>
                <a:cs typeface="Calibri" panose="020F0502020204030204" pitchFamily="34" charset="0"/>
                <a:sym typeface="Wingdings" panose="05000000000000000000" pitchFamily="2" charset="2"/>
              </a:rPr>
              <a:t> countries are </a:t>
            </a:r>
            <a:r>
              <a:rPr lang="fr-FR" sz="4400" dirty="0" err="1">
                <a:solidFill>
                  <a:schemeClr val="tx1"/>
                </a:solidFill>
                <a:latin typeface="Calibri" panose="020F0502020204030204" pitchFamily="34" charset="0"/>
                <a:cs typeface="Calibri" panose="020F0502020204030204" pitchFamily="34" charset="0"/>
                <a:sym typeface="Wingdings" panose="05000000000000000000" pitchFamily="2" charset="2"/>
              </a:rPr>
              <a:t>concerned</a:t>
            </a:r>
            <a:r>
              <a:rPr lang="fr-FR" sz="44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4400" dirty="0">
                <a:solidFill>
                  <a:schemeClr val="tx1"/>
                </a:solidFill>
                <a:latin typeface="Calibri" panose="020F0502020204030204" pitchFamily="34" charset="0"/>
                <a:cs typeface="Calibri" panose="020F0502020204030204" pitchFamily="34" charset="0"/>
                <a:sym typeface="Wingdings" panose="05000000000000000000" pitchFamily="2" charset="2"/>
              </a:rPr>
              <a:t>requiring expansion and adaptation of the differential host set</a:t>
            </a:r>
            <a:r>
              <a:rPr lang="fr-FR" sz="44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fr-FR" sz="28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fr-FR" sz="2800" i="1" dirty="0">
                <a:solidFill>
                  <a:schemeClr val="tx1"/>
                </a:solidFill>
                <a:latin typeface="Calibri" panose="020F0502020204030204" pitchFamily="34" charset="0"/>
                <a:cs typeface="Calibri" panose="020F0502020204030204" pitchFamily="34" charset="0"/>
                <a:sym typeface="Wingdings" panose="05000000000000000000" pitchFamily="2" charset="2"/>
              </a:rPr>
              <a:t>e.g</a:t>
            </a:r>
            <a:r>
              <a:rPr lang="fr-FR" sz="2800" dirty="0">
                <a:solidFill>
                  <a:schemeClr val="tx1"/>
                </a:solidFill>
                <a:latin typeface="Calibri" panose="020F0502020204030204" pitchFamily="34" charset="0"/>
                <a:cs typeface="Calibri" panose="020F0502020204030204" pitchFamily="34" charset="0"/>
                <a:sym typeface="Wingdings" panose="05000000000000000000" pitchFamily="2" charset="2"/>
              </a:rPr>
              <a:t>., Ban </a:t>
            </a:r>
            <a:r>
              <a:rPr lang="fr-FR" sz="2800" i="1" dirty="0">
                <a:solidFill>
                  <a:schemeClr val="tx1"/>
                </a:solidFill>
                <a:latin typeface="Calibri" panose="020F0502020204030204" pitchFamily="34" charset="0"/>
                <a:cs typeface="Calibri" panose="020F0502020204030204" pitchFamily="34" charset="0"/>
                <a:sym typeface="Wingdings" panose="05000000000000000000" pitchFamily="2" charset="2"/>
              </a:rPr>
              <a:t>et al</a:t>
            </a:r>
            <a:r>
              <a:rPr lang="fr-FR" sz="2800" dirty="0">
                <a:solidFill>
                  <a:schemeClr val="tx1"/>
                </a:solidFill>
                <a:latin typeface="Calibri" panose="020F0502020204030204" pitchFamily="34" charset="0"/>
                <a:cs typeface="Calibri" panose="020F0502020204030204" pitchFamily="34" charset="0"/>
                <a:sym typeface="Wingdings" panose="05000000000000000000" pitchFamily="2" charset="2"/>
              </a:rPr>
              <a:t>., 2021; Gilley </a:t>
            </a:r>
            <a:r>
              <a:rPr lang="fr-FR" sz="2800" i="1" dirty="0">
                <a:solidFill>
                  <a:schemeClr val="tx1"/>
                </a:solidFill>
                <a:latin typeface="Calibri" panose="020F0502020204030204" pitchFamily="34" charset="0"/>
                <a:cs typeface="Calibri" panose="020F0502020204030204" pitchFamily="34" charset="0"/>
                <a:sym typeface="Wingdings" panose="05000000000000000000" pitchFamily="2" charset="2"/>
              </a:rPr>
              <a:t>et al</a:t>
            </a:r>
            <a:r>
              <a:rPr lang="fr-FR" sz="2800" dirty="0">
                <a:solidFill>
                  <a:schemeClr val="tx1"/>
                </a:solidFill>
                <a:latin typeface="Calibri" panose="020F0502020204030204" pitchFamily="34" charset="0"/>
                <a:cs typeface="Calibri" panose="020F0502020204030204" pitchFamily="34" charset="0"/>
                <a:sym typeface="Wingdings" panose="05000000000000000000" pitchFamily="2" charset="2"/>
              </a:rPr>
              <a:t>., 2020; </a:t>
            </a:r>
            <a:r>
              <a:rPr lang="fr-FR" sz="2800" dirty="0" err="1">
                <a:solidFill>
                  <a:schemeClr val="tx1"/>
                </a:solidFill>
                <a:latin typeface="Calibri" panose="020F0502020204030204" pitchFamily="34" charset="0"/>
                <a:cs typeface="Calibri" panose="020F0502020204030204" pitchFamily="34" charset="0"/>
                <a:sym typeface="Wingdings" panose="05000000000000000000" pitchFamily="2" charset="2"/>
              </a:rPr>
              <a:t>Iwebor</a:t>
            </a:r>
            <a:r>
              <a:rPr lang="fr-FR" sz="28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fr-FR" sz="2800" i="1" dirty="0">
                <a:solidFill>
                  <a:schemeClr val="tx1"/>
                </a:solidFill>
                <a:latin typeface="Calibri" panose="020F0502020204030204" pitchFamily="34" charset="0"/>
                <a:cs typeface="Calibri" panose="020F0502020204030204" pitchFamily="34" charset="0"/>
                <a:sym typeface="Wingdings" panose="05000000000000000000" pitchFamily="2" charset="2"/>
              </a:rPr>
              <a:t>et al</a:t>
            </a:r>
            <a:r>
              <a:rPr lang="fr-FR" sz="2800" dirty="0">
                <a:solidFill>
                  <a:schemeClr val="tx1"/>
                </a:solidFill>
                <a:latin typeface="Calibri" panose="020F0502020204030204" pitchFamily="34" charset="0"/>
                <a:cs typeface="Calibri" panose="020F0502020204030204" pitchFamily="34" charset="0"/>
                <a:sym typeface="Wingdings" panose="05000000000000000000" pitchFamily="2" charset="2"/>
              </a:rPr>
              <a:t>., 2021; </a:t>
            </a:r>
            <a:r>
              <a:rPr lang="en-US" sz="28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Sedlárová</a:t>
            </a:r>
            <a:r>
              <a:rPr lang="en-US"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8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et al</a:t>
            </a:r>
            <a:r>
              <a:rPr lang="en-US"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2016; Trojanová </a:t>
            </a:r>
            <a:r>
              <a:rPr lang="en-US" sz="28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et al</a:t>
            </a:r>
            <a:r>
              <a:rPr lang="en-US"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2018) </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and the harmonization of the bio-testing protocol </a:t>
            </a:r>
            <a:r>
              <a:rPr lang="en-US"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(Trojanová </a:t>
            </a:r>
            <a:r>
              <a:rPr lang="en-US" sz="28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et al., </a:t>
            </a:r>
            <a:r>
              <a:rPr lang="en-US"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2017;</a:t>
            </a:r>
            <a:r>
              <a:rPr lang="en-US" sz="28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Spring, 2019)</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p>
        </p:txBody>
      </p:sp>
      <p:sp>
        <p:nvSpPr>
          <p:cNvPr id="32" name="ZoneTexte 31">
            <a:extLst>
              <a:ext uri="{FF2B5EF4-FFF2-40B4-BE49-F238E27FC236}">
                <a16:creationId xmlns:a16="http://schemas.microsoft.com/office/drawing/2014/main" id="{F758792C-A86B-EAE9-33C1-93505E811124}"/>
              </a:ext>
            </a:extLst>
          </p:cNvPr>
          <p:cNvSpPr txBox="1"/>
          <p:nvPr/>
        </p:nvSpPr>
        <p:spPr>
          <a:xfrm>
            <a:off x="7824497" y="25166433"/>
            <a:ext cx="1160738" cy="830997"/>
          </a:xfrm>
          <a:prstGeom prst="rect">
            <a:avLst/>
          </a:prstGeom>
          <a:noFill/>
        </p:spPr>
        <p:txBody>
          <a:bodyPr wrap="square" rtlCol="0">
            <a:spAutoFit/>
          </a:bodyPr>
          <a:lstStyle/>
          <a:p>
            <a:r>
              <a:rPr lang="fr-FR" sz="4800" b="1" dirty="0">
                <a:solidFill>
                  <a:schemeClr val="tx1"/>
                </a:solidFill>
                <a:latin typeface="Calibri" panose="020F0502020204030204" pitchFamily="34" charset="0"/>
                <a:cs typeface="Calibri" panose="020F0502020204030204" pitchFamily="34" charset="0"/>
                <a:sym typeface="Wingdings" panose="05000000000000000000" pitchFamily="2" charset="2"/>
              </a:rPr>
              <a:t>&lt;---</a:t>
            </a:r>
            <a:endParaRPr lang="fr-FR" sz="4800" b="1"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2125045" y="8379169"/>
            <a:ext cx="27313914" cy="7840026"/>
          </a:xfrm>
          <a:prstGeom prst="roundRect">
            <a:avLst>
              <a:gd name="adj" fmla="val 162"/>
            </a:avLst>
          </a:prstGeom>
          <a:solidFill>
            <a:schemeClr val="bg1">
              <a:lumMod val="95000"/>
            </a:schemeClr>
          </a:solidFill>
          <a:ln w="12600">
            <a:noFill/>
            <a:round/>
            <a:headEnd/>
            <a:tailEnd/>
          </a:ln>
        </p:spPr>
        <p:txBody>
          <a:bodyPr wrap="none" anchor="ctr"/>
          <a:lstStyle/>
          <a:p>
            <a:endParaRPr lang="fr-FR"/>
          </a:p>
        </p:txBody>
      </p:sp>
      <p:sp>
        <p:nvSpPr>
          <p:cNvPr id="2089" name="Line 9"/>
          <p:cNvSpPr>
            <a:spLocks noChangeShapeType="1"/>
          </p:cNvSpPr>
          <p:nvPr/>
        </p:nvSpPr>
        <p:spPr bwMode="auto">
          <a:xfrm>
            <a:off x="1076705" y="4557468"/>
            <a:ext cx="7083" cy="35870764"/>
          </a:xfrm>
          <a:prstGeom prst="line">
            <a:avLst/>
          </a:prstGeom>
          <a:noFill/>
          <a:ln w="76200">
            <a:solidFill>
              <a:srgbClr val="6699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53" name="Line 11"/>
          <p:cNvSpPr>
            <a:spLocks noChangeShapeType="1"/>
          </p:cNvSpPr>
          <p:nvPr/>
        </p:nvSpPr>
        <p:spPr bwMode="auto">
          <a:xfrm>
            <a:off x="1088230" y="40405590"/>
            <a:ext cx="28397673" cy="60827"/>
          </a:xfrm>
          <a:prstGeom prst="line">
            <a:avLst/>
          </a:prstGeom>
          <a:noFill/>
          <a:ln w="76200">
            <a:solidFill>
              <a:srgbClr val="6699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054" name="Group 12"/>
          <p:cNvGrpSpPr>
            <a:grpSpLocks/>
          </p:cNvGrpSpPr>
          <p:nvPr/>
        </p:nvGrpSpPr>
        <p:grpSpPr bwMode="auto">
          <a:xfrm>
            <a:off x="3244247" y="1674495"/>
            <a:ext cx="26485148" cy="2461467"/>
            <a:chOff x="458" y="67"/>
            <a:chExt cx="3739" cy="786"/>
          </a:xfrm>
        </p:grpSpPr>
        <p:sp>
          <p:nvSpPr>
            <p:cNvPr id="2087" name="AutoShape 13"/>
            <p:cNvSpPr>
              <a:spLocks noChangeArrowheads="1"/>
            </p:cNvSpPr>
            <p:nvPr/>
          </p:nvSpPr>
          <p:spPr bwMode="auto">
            <a:xfrm>
              <a:off x="458" y="137"/>
              <a:ext cx="3739" cy="500"/>
            </a:xfrm>
            <a:prstGeom prst="roundRect">
              <a:avLst>
                <a:gd name="adj" fmla="val 19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atin typeface="Calibri" charset="0"/>
              </a:endParaRPr>
            </a:p>
          </p:txBody>
        </p:sp>
        <p:sp>
          <p:nvSpPr>
            <p:cNvPr id="2088" name="Text Box 14"/>
            <p:cNvSpPr txBox="1">
              <a:spLocks noChangeArrowheads="1"/>
            </p:cNvSpPr>
            <p:nvPr/>
          </p:nvSpPr>
          <p:spPr bwMode="auto">
            <a:xfrm>
              <a:off x="458" y="67"/>
              <a:ext cx="3337"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9pPr>
            </a:lstStyle>
            <a:p>
              <a:pPr eaLnBrk="1" hangingPunct="1">
                <a:buClr>
                  <a:srgbClr val="008000"/>
                </a:buClr>
                <a:buSzPct val="100000"/>
                <a:buFont typeface="Tahoma" charset="0"/>
                <a:buNone/>
              </a:pPr>
              <a:r>
                <a:rPr lang="en-GB" sz="8000" b="1" dirty="0">
                  <a:solidFill>
                    <a:srgbClr val="669900"/>
                  </a:solidFill>
                  <a:latin typeface="Calibri" charset="0"/>
                </a:rPr>
                <a:t>Development of molecular markers to identify sunflower downy mildew races </a:t>
              </a:r>
            </a:p>
          </p:txBody>
        </p:sp>
      </p:grpSp>
      <p:sp>
        <p:nvSpPr>
          <p:cNvPr id="2055" name="Text Box 15"/>
          <p:cNvSpPr txBox="1">
            <a:spLocks noChangeArrowheads="1"/>
          </p:cNvSpPr>
          <p:nvPr/>
        </p:nvSpPr>
        <p:spPr bwMode="auto">
          <a:xfrm>
            <a:off x="9762794" y="8350847"/>
            <a:ext cx="19817845" cy="51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1583" tIns="208823" rIns="401583" bIns="208823">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9pPr>
          </a:lstStyle>
          <a:p>
            <a:pPr algn="just">
              <a:spcBef>
                <a:spcPts val="0"/>
              </a:spcBef>
              <a:buClr>
                <a:srgbClr val="000000"/>
              </a:buClr>
              <a:buSzPct val="100000"/>
            </a:pPr>
            <a:r>
              <a:rPr lang="en-US" sz="4400"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Plasmopara</a:t>
            </a:r>
            <a:r>
              <a:rPr lang="en-US" sz="44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halstedii</a:t>
            </a:r>
            <a:r>
              <a:rPr lang="en-US" sz="44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is a biotrophic pathogen evolving rapidly (12 pathotypes appeared in France between 2000 and 2015). The sustainable management of this pathogen is based on the knowledge of the pathotypes present on the territory thanks to an epidemiological monitoring system. Over the last three years, harmful attacks on varieties previously resistant to all the pathotypes officially recognized in France (100, 304, 307, 314, 334, 703, 704, 710 and 714) occurred; these resistance overcoming events are also observed in other countries </a:t>
            </a:r>
            <a:r>
              <a:rPr 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(e.g., Martin-Sanz </a:t>
            </a:r>
            <a:r>
              <a:rPr lang="en-US" sz="32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et al</a:t>
            </a:r>
            <a:r>
              <a:rPr 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2020)</a:t>
            </a: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endParaRPr lang="fr-FR" sz="4400" dirty="0">
              <a:solidFill>
                <a:schemeClr val="tx1"/>
              </a:solidFill>
              <a:latin typeface="Calibri" panose="020F0502020204030204" pitchFamily="34" charset="0"/>
              <a:cs typeface="Calibri" panose="020F0502020204030204" pitchFamily="34" charset="0"/>
            </a:endParaRPr>
          </a:p>
        </p:txBody>
      </p:sp>
      <p:sp>
        <p:nvSpPr>
          <p:cNvPr id="2058" name="Text Box 18"/>
          <p:cNvSpPr txBox="1">
            <a:spLocks noChangeArrowheads="1"/>
          </p:cNvSpPr>
          <p:nvPr/>
        </p:nvSpPr>
        <p:spPr bwMode="auto">
          <a:xfrm>
            <a:off x="2821266" y="4012357"/>
            <a:ext cx="23732461" cy="251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1583" tIns="208823" rIns="401583" bIns="208823"/>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9pPr>
          </a:lstStyle>
          <a:p>
            <a:pPr>
              <a:lnSpc>
                <a:spcPct val="115000"/>
              </a:lnSpc>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Bret-</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Mestries</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Emmanuelle</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Boniface Marie-Claude</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Legendre Alexandra</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Legrand Ludovic</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Perrot Sophie</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3</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Robert Aurélie</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3</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Levêque</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Thomas</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3</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Damico Isabela</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Carpezat</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Julien</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Penaud Annette</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Pecrix</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Yann</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Godiard Laurence</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Vear Felicity</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&amp;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Muños</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Stéphane</a:t>
            </a:r>
            <a:r>
              <a:rPr lang="en-US" sz="3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endParaRPr lang="fr-FR" sz="36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eaLnBrk="1" hangingPunct="1">
              <a:buClr>
                <a:srgbClr val="000000"/>
              </a:buClr>
              <a:buSzPct val="100000"/>
              <a:buFont typeface="Tahoma" charset="0"/>
              <a:buNone/>
            </a:pPr>
            <a:endParaRPr lang="en-GB" sz="3600" dirty="0">
              <a:solidFill>
                <a:schemeClr val="tx1"/>
              </a:solidFill>
              <a:latin typeface="Calibri" panose="020F0502020204030204" pitchFamily="34" charset="0"/>
              <a:cs typeface="Calibri" panose="020F0502020204030204" pitchFamily="34" charset="0"/>
            </a:endParaRPr>
          </a:p>
        </p:txBody>
      </p:sp>
      <p:sp>
        <p:nvSpPr>
          <p:cNvPr id="2059" name="Text Box 19"/>
          <p:cNvSpPr txBox="1">
            <a:spLocks noChangeArrowheads="1"/>
          </p:cNvSpPr>
          <p:nvPr/>
        </p:nvSpPr>
        <p:spPr bwMode="auto">
          <a:xfrm>
            <a:off x="7139379" y="40678867"/>
            <a:ext cx="16295373" cy="103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1583" tIns="208823" rIns="401583" bIns="208823">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charset="0"/>
                <a:cs typeface="Arial Unicode MS" charset="0"/>
              </a:defRPr>
            </a:lvl9pPr>
          </a:lstStyle>
          <a:p>
            <a:pPr algn="r" eaLnBrk="1" hangingPunct="1">
              <a:buClr>
                <a:srgbClr val="000000"/>
              </a:buClr>
              <a:buSzPct val="100000"/>
              <a:buFont typeface="Tahoma" charset="0"/>
              <a:buNone/>
            </a:pPr>
            <a:r>
              <a:rPr lang="en-GB" sz="4000" i="1" dirty="0">
                <a:solidFill>
                  <a:schemeClr val="tx1"/>
                </a:solidFill>
                <a:latin typeface="Calibri" panose="020F0502020204030204" pitchFamily="34" charset="0"/>
                <a:cs typeface="Calibri" panose="020F0502020204030204" pitchFamily="34" charset="0"/>
              </a:rPr>
              <a:t>20</a:t>
            </a:r>
            <a:r>
              <a:rPr lang="en-GB" sz="4000" i="1" baseline="30000" dirty="0">
                <a:solidFill>
                  <a:schemeClr val="tx1"/>
                </a:solidFill>
                <a:latin typeface="Calibri" panose="020F0502020204030204" pitchFamily="34" charset="0"/>
                <a:cs typeface="Calibri" panose="020F0502020204030204" pitchFamily="34" charset="0"/>
              </a:rPr>
              <a:t>th</a:t>
            </a:r>
            <a:r>
              <a:rPr lang="en-GB" sz="4000" i="1" dirty="0">
                <a:solidFill>
                  <a:schemeClr val="tx1"/>
                </a:solidFill>
                <a:latin typeface="Calibri" panose="020F0502020204030204" pitchFamily="34" charset="0"/>
                <a:cs typeface="Calibri" panose="020F0502020204030204" pitchFamily="34" charset="0"/>
              </a:rPr>
              <a:t> International Sunflower Conference, </a:t>
            </a:r>
            <a:r>
              <a:rPr lang="fr-FR" sz="4000" i="1" dirty="0">
                <a:solidFill>
                  <a:schemeClr val="tx1"/>
                </a:solidFill>
                <a:latin typeface="Calibri" panose="020F0502020204030204" pitchFamily="34" charset="0"/>
                <a:cs typeface="Calibri" panose="020F0502020204030204" pitchFamily="34" charset="0"/>
              </a:rPr>
              <a:t>June 20-23 </a:t>
            </a:r>
            <a:r>
              <a:rPr lang="en-GB" sz="4000" i="1" dirty="0">
                <a:solidFill>
                  <a:schemeClr val="tx1"/>
                </a:solidFill>
                <a:latin typeface="Calibri" panose="020F0502020204030204" pitchFamily="34" charset="0"/>
                <a:cs typeface="Calibri" panose="020F0502020204030204" pitchFamily="34" charset="0"/>
              </a:rPr>
              <a:t>2022, Novi Sad, Serbia</a:t>
            </a:r>
          </a:p>
        </p:txBody>
      </p:sp>
      <p:sp>
        <p:nvSpPr>
          <p:cNvPr id="2061" name="AutoShape 21"/>
          <p:cNvSpPr>
            <a:spLocks noChangeArrowheads="1"/>
          </p:cNvSpPr>
          <p:nvPr/>
        </p:nvSpPr>
        <p:spPr bwMode="auto">
          <a:xfrm>
            <a:off x="2117966" y="1688660"/>
            <a:ext cx="651681" cy="6417636"/>
          </a:xfrm>
          <a:prstGeom prst="roundRect">
            <a:avLst>
              <a:gd name="adj" fmla="val 1083"/>
            </a:avLst>
          </a:prstGeom>
          <a:solidFill>
            <a:srgbClr val="669900"/>
          </a:solidFill>
          <a:ln w="9360">
            <a:solidFill>
              <a:srgbClr val="669900"/>
            </a:solidFill>
            <a:round/>
            <a:headEnd/>
            <a:tailEnd/>
          </a:ln>
        </p:spPr>
        <p:txBody>
          <a:bodyPr wrap="none" anchor="ctr"/>
          <a:lstStyle/>
          <a:p>
            <a:endParaRPr lang="fr-FR"/>
          </a:p>
        </p:txBody>
      </p:sp>
      <p:sp>
        <p:nvSpPr>
          <p:cNvPr id="2062" name="AutoShape 25"/>
          <p:cNvSpPr>
            <a:spLocks noChangeArrowheads="1"/>
          </p:cNvSpPr>
          <p:nvPr/>
        </p:nvSpPr>
        <p:spPr bwMode="auto">
          <a:xfrm>
            <a:off x="19309588" y="17661913"/>
            <a:ext cx="417928" cy="354174"/>
          </a:xfrm>
          <a:prstGeom prst="roundRect">
            <a:avLst>
              <a:gd name="adj" fmla="val 20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pic>
        <p:nvPicPr>
          <p:cNvPr id="206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2958" y="27904619"/>
            <a:ext cx="9647705" cy="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346"/>
          <p:cNvSpPr txBox="1">
            <a:spLocks noChangeArrowheads="1"/>
          </p:cNvSpPr>
          <p:nvPr/>
        </p:nvSpPr>
        <p:spPr bwMode="auto">
          <a:xfrm>
            <a:off x="1736408" y="37569267"/>
            <a:ext cx="27542450" cy="275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1583" tIns="208823" rIns="401583" bIns="208823">
            <a:spAutoFit/>
          </a:bodyPr>
          <a:lstStyle>
            <a:lvl1pPr marL="354013" indent="-354013">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1pPr>
            <a:lvl2pPr marL="742950" indent="-28575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2pPr>
            <a:lvl3pPr marL="1143000" indent="-22860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3pPr>
            <a:lvl4pPr marL="1600200" indent="-22860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4pPr>
            <a:lvl5pPr marL="2057400" indent="-22860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5pPr>
            <a:lvl6pPr marL="2514600" indent="-228600" eaLnBrk="0" fontAlgn="base" hangingPunct="0">
              <a:spcBef>
                <a:spcPct val="0"/>
              </a:spcBef>
              <a:spcAft>
                <a:spcPct val="0"/>
              </a:spcAft>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6pPr>
            <a:lvl7pPr marL="2971800" indent="-228600" eaLnBrk="0" fontAlgn="base" hangingPunct="0">
              <a:spcBef>
                <a:spcPct val="0"/>
              </a:spcBef>
              <a:spcAft>
                <a:spcPct val="0"/>
              </a:spcAft>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7pPr>
            <a:lvl8pPr marL="3429000" indent="-228600" eaLnBrk="0" fontAlgn="base" hangingPunct="0">
              <a:spcBef>
                <a:spcPct val="0"/>
              </a:spcBef>
              <a:spcAft>
                <a:spcPct val="0"/>
              </a:spcAft>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8pPr>
            <a:lvl9pPr marL="3886200" indent="-228600" eaLnBrk="0" fontAlgn="base" hangingPunct="0">
              <a:spcBef>
                <a:spcPct val="0"/>
              </a:spcBef>
              <a:spcAft>
                <a:spcPct val="0"/>
              </a:spcAft>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solidFill>
                  <a:schemeClr val="bg1"/>
                </a:solidFill>
                <a:latin typeface="Times New Roman" charset="0"/>
                <a:cs typeface="Arial Unicode MS" charset="0"/>
              </a:defRPr>
            </a:lvl9pPr>
          </a:lstStyle>
          <a:p>
            <a:pPr algn="just" eaLnBrk="1" hangingPunct="1">
              <a:spcAft>
                <a:spcPts val="281"/>
              </a:spcAft>
              <a:buClr>
                <a:srgbClr val="000000"/>
              </a:buClr>
              <a:buSzPct val="100000"/>
            </a:pPr>
            <a:r>
              <a:rPr lang="en-GB" sz="2400" b="1" dirty="0">
                <a:solidFill>
                  <a:schemeClr val="tx1"/>
                </a:solidFill>
                <a:latin typeface="Calibri" panose="020F0502020204030204" pitchFamily="34" charset="0"/>
                <a:cs typeface="Calibri" panose="020F0502020204030204" pitchFamily="34" charset="0"/>
              </a:rPr>
              <a:t>References</a:t>
            </a:r>
          </a:p>
          <a:p>
            <a:pPr algn="just" eaLnBrk="1" hangingPunct="1">
              <a:spcAft>
                <a:spcPts val="281"/>
              </a:spcAft>
              <a:buClr>
                <a:srgbClr val="000000"/>
              </a:buClr>
              <a:buSzPct val="100000"/>
            </a:pPr>
            <a:r>
              <a:rPr lang="fr-FR" sz="2400" dirty="0" err="1">
                <a:solidFill>
                  <a:schemeClr val="tx1"/>
                </a:solidFill>
                <a:latin typeface="Calibri" panose="020F0502020204030204" pitchFamily="34" charset="0"/>
                <a:ea typeface="Times New Roman" panose="02020603050405020304" pitchFamily="18" charset="0"/>
              </a:rPr>
              <a:t>Gascuel</a:t>
            </a:r>
            <a:r>
              <a:rPr lang="fr-FR" sz="2400" dirty="0">
                <a:solidFill>
                  <a:schemeClr val="tx1"/>
                </a:solidFill>
                <a:latin typeface="Calibri" panose="020F0502020204030204" pitchFamily="34" charset="0"/>
                <a:ea typeface="Times New Roman" panose="02020603050405020304" pitchFamily="18" charset="0"/>
              </a:rPr>
              <a:t> Q., Bordat A., </a:t>
            </a:r>
            <a:r>
              <a:rPr lang="fr-FR" sz="2400" dirty="0" err="1">
                <a:solidFill>
                  <a:schemeClr val="tx1"/>
                </a:solidFill>
                <a:latin typeface="Calibri" panose="020F0502020204030204" pitchFamily="34" charset="0"/>
                <a:ea typeface="Times New Roman" panose="02020603050405020304" pitchFamily="18" charset="0"/>
              </a:rPr>
              <a:t>Sallet</a:t>
            </a:r>
            <a:r>
              <a:rPr lang="fr-FR" sz="2400" dirty="0">
                <a:solidFill>
                  <a:schemeClr val="tx1"/>
                </a:solidFill>
                <a:latin typeface="Calibri" panose="020F0502020204030204" pitchFamily="34" charset="0"/>
                <a:ea typeface="Times New Roman" panose="02020603050405020304" pitchFamily="18" charset="0"/>
              </a:rPr>
              <a:t> E., Pouilly N., Carrere S., Roux F., Vincourt P., Godiard L. </a:t>
            </a:r>
            <a:r>
              <a:rPr lang="en-US" sz="2400" dirty="0">
                <a:solidFill>
                  <a:schemeClr val="tx1"/>
                </a:solidFill>
                <a:latin typeface="Calibri" panose="020F0502020204030204" pitchFamily="34" charset="0"/>
                <a:cs typeface="Calibri" panose="020F0502020204030204" pitchFamily="34" charset="0"/>
              </a:rPr>
              <a:t>2016. </a:t>
            </a:r>
            <a:r>
              <a:rPr lang="fr-FR" sz="2400" dirty="0" err="1">
                <a:solidFill>
                  <a:schemeClr val="tx1"/>
                </a:solidFill>
                <a:latin typeface="Calibri" panose="020F0502020204030204" pitchFamily="34" charset="0"/>
                <a:ea typeface="Times New Roman" panose="02020603050405020304" pitchFamily="18" charset="0"/>
              </a:rPr>
              <a:t>PLoS</a:t>
            </a:r>
            <a:r>
              <a:rPr lang="fr-FR" sz="2400" dirty="0">
                <a:solidFill>
                  <a:schemeClr val="tx1"/>
                </a:solidFill>
                <a:latin typeface="Calibri" panose="020F0502020204030204" pitchFamily="34" charset="0"/>
                <a:ea typeface="Times New Roman" panose="02020603050405020304" pitchFamily="18" charset="0"/>
              </a:rPr>
              <a:t> ONE 11(2): e0148513.</a:t>
            </a:r>
            <a:endParaRPr lang="en-US" sz="2400" dirty="0">
              <a:solidFill>
                <a:schemeClr val="tx1"/>
              </a:solidFill>
              <a:latin typeface="Calibri" panose="020F0502020204030204" pitchFamily="34" charset="0"/>
              <a:cs typeface="Calibri" panose="020F0502020204030204" pitchFamily="34" charset="0"/>
            </a:endParaRPr>
          </a:p>
          <a:p>
            <a:pPr algn="just" eaLnBrk="1" hangingPunct="1">
              <a:spcAft>
                <a:spcPts val="281"/>
              </a:spcAft>
              <a:buClr>
                <a:srgbClr val="000000"/>
              </a:buClr>
              <a:buSzPct val="100000"/>
            </a:pPr>
            <a:r>
              <a:rPr lang="en-US" sz="2400" dirty="0">
                <a:solidFill>
                  <a:schemeClr val="tx1"/>
                </a:solidFill>
                <a:latin typeface="Calibri" panose="020F0502020204030204" pitchFamily="34" charset="0"/>
                <a:cs typeface="Calibri" panose="020F0502020204030204" pitchFamily="34" charset="0"/>
              </a:rPr>
              <a:t>Godiard, 2018. PROMOSOL.</a:t>
            </a:r>
            <a:endParaRPr lang="en-GB" sz="2400" b="1" dirty="0">
              <a:solidFill>
                <a:schemeClr val="tx1"/>
              </a:solidFill>
              <a:latin typeface="Calibri" panose="020F0502020204030204" pitchFamily="34" charset="0"/>
              <a:cs typeface="Calibri" panose="020F0502020204030204" pitchFamily="34" charset="0"/>
            </a:endParaRPr>
          </a:p>
          <a:p>
            <a:pPr marL="457200" indent="-457200" algn="just"/>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Martín-Sanz, A., Rueda, S., García-Carneros, A.B., and L.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Molinero</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-Ruiz. 2020. </a:t>
            </a:r>
            <a:r>
              <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Plant Dis :104:597.</a:t>
            </a:r>
          </a:p>
          <a:p>
            <a:pPr marL="457200" indent="-457200" algn="just"/>
            <a:r>
              <a:rPr lang="fr-FR" sz="2400" dirty="0" err="1">
                <a:solidFill>
                  <a:schemeClr val="tx1"/>
                </a:solidFill>
                <a:latin typeface="Calibri" panose="020F0502020204030204" pitchFamily="34" charset="0"/>
                <a:ea typeface="Times New Roman" panose="02020603050405020304" pitchFamily="18" charset="0"/>
              </a:rPr>
              <a:t>Pecrix</a:t>
            </a:r>
            <a:r>
              <a:rPr lang="fr-FR" sz="2400" dirty="0">
                <a:solidFill>
                  <a:schemeClr val="tx1"/>
                </a:solidFill>
                <a:latin typeface="Calibri" panose="020F0502020204030204" pitchFamily="34" charset="0"/>
                <a:ea typeface="Times New Roman" panose="02020603050405020304" pitchFamily="18" charset="0"/>
              </a:rPr>
              <a:t> Y., </a:t>
            </a:r>
            <a:r>
              <a:rPr lang="fr-FR" sz="2400" dirty="0" err="1">
                <a:solidFill>
                  <a:schemeClr val="tx1"/>
                </a:solidFill>
                <a:latin typeface="Calibri" panose="020F0502020204030204" pitchFamily="34" charset="0"/>
                <a:ea typeface="Times New Roman" panose="02020603050405020304" pitchFamily="18" charset="0"/>
              </a:rPr>
              <a:t>Buendia</a:t>
            </a:r>
            <a:r>
              <a:rPr lang="fr-FR" sz="2400" dirty="0">
                <a:solidFill>
                  <a:schemeClr val="tx1"/>
                </a:solidFill>
                <a:latin typeface="Calibri" panose="020F0502020204030204" pitchFamily="34" charset="0"/>
                <a:ea typeface="Times New Roman" panose="02020603050405020304" pitchFamily="18" charset="0"/>
              </a:rPr>
              <a:t> L., </a:t>
            </a:r>
            <a:r>
              <a:rPr lang="fr-FR" sz="2400" dirty="0" err="1">
                <a:solidFill>
                  <a:schemeClr val="tx1"/>
                </a:solidFill>
                <a:latin typeface="Calibri" panose="020F0502020204030204" pitchFamily="34" charset="0"/>
                <a:ea typeface="Times New Roman" panose="02020603050405020304" pitchFamily="18" charset="0"/>
              </a:rPr>
              <a:t>Penouilh</a:t>
            </a:r>
            <a:r>
              <a:rPr lang="fr-FR" sz="2400" dirty="0">
                <a:solidFill>
                  <a:schemeClr val="tx1"/>
                </a:solidFill>
                <a:latin typeface="Calibri" panose="020F0502020204030204" pitchFamily="34" charset="0"/>
                <a:ea typeface="Times New Roman" panose="02020603050405020304" pitchFamily="18" charset="0"/>
              </a:rPr>
              <a:t>-Suzette C., Maréchaux M., Legrand L., Bouchez O., </a:t>
            </a:r>
            <a:r>
              <a:rPr lang="fr-FR" sz="2400" dirty="0" err="1">
                <a:solidFill>
                  <a:schemeClr val="tx1"/>
                </a:solidFill>
                <a:latin typeface="Calibri" panose="020F0502020204030204" pitchFamily="34" charset="0"/>
                <a:ea typeface="Times New Roman" panose="02020603050405020304" pitchFamily="18" charset="0"/>
              </a:rPr>
              <a:t>Rengel</a:t>
            </a:r>
            <a:r>
              <a:rPr lang="fr-FR" sz="2400" dirty="0">
                <a:solidFill>
                  <a:schemeClr val="tx1"/>
                </a:solidFill>
                <a:latin typeface="Calibri" panose="020F0502020204030204" pitchFamily="34" charset="0"/>
                <a:ea typeface="Times New Roman" panose="02020603050405020304" pitchFamily="18" charset="0"/>
              </a:rPr>
              <a:t> D., Gouzy J., </a:t>
            </a:r>
            <a:r>
              <a:rPr lang="fr-FR" sz="2400" dirty="0" err="1">
                <a:solidFill>
                  <a:schemeClr val="tx1"/>
                </a:solidFill>
                <a:latin typeface="Calibri" panose="020F0502020204030204" pitchFamily="34" charset="0"/>
                <a:ea typeface="Times New Roman" panose="02020603050405020304" pitchFamily="18" charset="0"/>
              </a:rPr>
              <a:t>Cottret</a:t>
            </a:r>
            <a:r>
              <a:rPr lang="fr-FR" sz="2400" dirty="0">
                <a:solidFill>
                  <a:schemeClr val="tx1"/>
                </a:solidFill>
                <a:latin typeface="Calibri" panose="020F0502020204030204" pitchFamily="34" charset="0"/>
                <a:ea typeface="Times New Roman" panose="02020603050405020304" pitchFamily="18" charset="0"/>
              </a:rPr>
              <a:t> L., Vear F., Godiard L. 2019. The Plant Journal </a:t>
            </a:r>
            <a:r>
              <a:rPr lang="fr-FR" sz="2400" u="sng" dirty="0" err="1">
                <a:solidFill>
                  <a:srgbClr val="0000FF"/>
                </a:solidFill>
                <a:latin typeface="Calibri" panose="020F0502020204030204" pitchFamily="34" charset="0"/>
                <a:ea typeface="Times New Roman" panose="02020603050405020304" pitchFamily="18" charset="0"/>
              </a:rPr>
              <a:t>doi</a:t>
            </a:r>
            <a:r>
              <a:rPr lang="fr-FR" sz="2400" u="sng" dirty="0">
                <a:solidFill>
                  <a:srgbClr val="0000FF"/>
                </a:solidFill>
                <a:latin typeface="Calibri" panose="020F0502020204030204" pitchFamily="34" charset="0"/>
                <a:ea typeface="Times New Roman" panose="02020603050405020304" pitchFamily="18" charset="0"/>
              </a:rPr>
              <a:t> : 101111/tpj.14157</a:t>
            </a:r>
            <a:endParaRPr lang="fr-FR" sz="2400" dirty="0">
              <a:solidFill>
                <a:schemeClr val="tx1"/>
              </a:solidFill>
              <a:latin typeface="Calibri" panose="020F0502020204030204" pitchFamily="34" charset="0"/>
              <a:ea typeface="Times New Roman" panose="02020603050405020304" pitchFamily="18" charset="0"/>
            </a:endParaRPr>
          </a:p>
          <a:p>
            <a:pPr marL="457200" indent="-457200" algn="just"/>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Tourvieille</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de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Labrouhe</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D., Gulya, T. J.,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Masirevic</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S., Penaud, A., Rashid, K.Y., and F.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Virányi</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2000. In: Proc. 15</a:t>
            </a:r>
            <a:r>
              <a:rPr lang="en-US" sz="2400"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Int. </a:t>
            </a:r>
            <a:r>
              <a:rPr lang="en-US"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Sunfl</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Conf., Toulouse, France. Int. </a:t>
            </a:r>
            <a:r>
              <a:rPr lang="fr-FR" sz="2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Sunfl</a:t>
            </a:r>
            <a:r>
              <a:rPr lang="fr-FR"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Assoc., Paris, France.</a:t>
            </a:r>
          </a:p>
        </p:txBody>
      </p:sp>
      <p:sp>
        <p:nvSpPr>
          <p:cNvPr id="22" name="Rectangle 1">
            <a:extLst>
              <a:ext uri="{FF2B5EF4-FFF2-40B4-BE49-F238E27FC236}">
                <a16:creationId xmlns:a16="http://schemas.microsoft.com/office/drawing/2014/main" id="{16FCC1AB-FB46-AC6C-F718-F69906BDD124}"/>
              </a:ext>
            </a:extLst>
          </p:cNvPr>
          <p:cNvSpPr>
            <a:spLocks noChangeArrowheads="1"/>
          </p:cNvSpPr>
          <p:nvPr/>
        </p:nvSpPr>
        <p:spPr bwMode="auto">
          <a:xfrm>
            <a:off x="2790789" y="6134056"/>
            <a:ext cx="15488258" cy="149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08009" tIns="204004" rIns="408009" bIns="0" numCol="1" anchor="ctr" anchorCtr="0" compatLnSpc="1">
            <a:prstTxWarp prst="textNoShape">
              <a:avLst/>
            </a:prstTxWarp>
            <a:spAutoFit/>
          </a:bodyPr>
          <a:lstStyle/>
          <a:p>
            <a:r>
              <a:rPr lang="fr-FR" altLang="fr-FR" sz="28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fr-FR" alt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Terres Inovia, 1 avenue Lucien Brétignières, 78850 Thiverval-Grignon, France</a:t>
            </a:r>
          </a:p>
          <a:p>
            <a:r>
              <a:rPr lang="fr-FR" altLang="fr-FR" sz="28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fr-FR" altLang="fr-FR"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INRAE-LIPME, Chemin de Borde Rouge – Auzeville, CS 52627, 31326 Castanet-Tolosan cedex, France</a:t>
            </a:r>
            <a:endParaRPr lang="fr-FR" altLang="fr-FR" sz="2800" dirty="0">
              <a:solidFill>
                <a:schemeClr val="tx1"/>
              </a:solidFill>
              <a:latin typeface="Calibri" panose="020F0502020204030204" pitchFamily="34" charset="0"/>
              <a:cs typeface="Calibri" panose="020F0502020204030204" pitchFamily="34" charset="0"/>
            </a:endParaRPr>
          </a:p>
          <a:p>
            <a:r>
              <a:rPr lang="fr-FR" altLang="fr-FR" sz="28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3 </a:t>
            </a:r>
            <a:r>
              <a:rPr lang="fr-FR" alt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GEVES, rue Georges Morel, 49071 Beaucouzé cedex, France.</a:t>
            </a:r>
            <a:endParaRPr lang="fr-FR" altLang="fr-FR" sz="2800" dirty="0">
              <a:solidFill>
                <a:schemeClr val="tx1"/>
              </a:solidFill>
              <a:latin typeface="Calibri" panose="020F0502020204030204" pitchFamily="34" charset="0"/>
              <a:cs typeface="Calibri" panose="020F0502020204030204" pitchFamily="34" charset="0"/>
            </a:endParaRPr>
          </a:p>
        </p:txBody>
      </p:sp>
      <p:pic>
        <p:nvPicPr>
          <p:cNvPr id="41" name="Image 40">
            <a:extLst>
              <a:ext uri="{FF2B5EF4-FFF2-40B4-BE49-F238E27FC236}">
                <a16:creationId xmlns:a16="http://schemas.microsoft.com/office/drawing/2014/main" id="{35A89868-6067-9914-4864-5C4C4A8542B3}"/>
              </a:ext>
            </a:extLst>
          </p:cNvPr>
          <p:cNvPicPr>
            <a:picLocks noChangeAspect="1"/>
          </p:cNvPicPr>
          <p:nvPr/>
        </p:nvPicPr>
        <p:blipFill>
          <a:blip r:embed="rId4"/>
          <a:stretch>
            <a:fillRect/>
          </a:stretch>
        </p:blipFill>
        <p:spPr>
          <a:xfrm>
            <a:off x="27219573" y="3454305"/>
            <a:ext cx="2172010" cy="1525029"/>
          </a:xfrm>
          <a:prstGeom prst="rect">
            <a:avLst/>
          </a:prstGeom>
        </p:spPr>
      </p:pic>
      <p:pic>
        <p:nvPicPr>
          <p:cNvPr id="48" name="Image 47" descr="Une image contenant texte, clipart&#10;&#10;Description générée automatiquement">
            <a:extLst>
              <a:ext uri="{FF2B5EF4-FFF2-40B4-BE49-F238E27FC236}">
                <a16:creationId xmlns:a16="http://schemas.microsoft.com/office/drawing/2014/main" id="{350E4344-0495-7043-B516-0598C3382444}"/>
              </a:ext>
            </a:extLst>
          </p:cNvPr>
          <p:cNvPicPr>
            <a:picLocks noChangeAspect="1"/>
          </p:cNvPicPr>
          <p:nvPr/>
        </p:nvPicPr>
        <p:blipFill>
          <a:blip r:embed="rId5"/>
          <a:stretch>
            <a:fillRect/>
          </a:stretch>
        </p:blipFill>
        <p:spPr>
          <a:xfrm>
            <a:off x="26165050" y="4937575"/>
            <a:ext cx="3226535" cy="1435427"/>
          </a:xfrm>
          <a:prstGeom prst="rect">
            <a:avLst/>
          </a:prstGeom>
        </p:spPr>
      </p:pic>
      <p:pic>
        <p:nvPicPr>
          <p:cNvPr id="50" name="Image 49">
            <a:extLst>
              <a:ext uri="{FF2B5EF4-FFF2-40B4-BE49-F238E27FC236}">
                <a16:creationId xmlns:a16="http://schemas.microsoft.com/office/drawing/2014/main" id="{E8E9CB31-A816-EEBB-8391-40DB1B1D4E3C}"/>
              </a:ext>
            </a:extLst>
          </p:cNvPr>
          <p:cNvPicPr>
            <a:picLocks noChangeAspect="1"/>
          </p:cNvPicPr>
          <p:nvPr/>
        </p:nvPicPr>
        <p:blipFill>
          <a:blip r:embed="rId6"/>
          <a:stretch>
            <a:fillRect/>
          </a:stretch>
        </p:blipFill>
        <p:spPr>
          <a:xfrm>
            <a:off x="25972695" y="1726113"/>
            <a:ext cx="3611240" cy="1575549"/>
          </a:xfrm>
          <a:prstGeom prst="rect">
            <a:avLst/>
          </a:prstGeom>
        </p:spPr>
      </p:pic>
      <p:pic>
        <p:nvPicPr>
          <p:cNvPr id="52" name="Image 51" descr="Une image contenant texte, clipart&#10;&#10;Description générée automatiquement">
            <a:extLst>
              <a:ext uri="{FF2B5EF4-FFF2-40B4-BE49-F238E27FC236}">
                <a16:creationId xmlns:a16="http://schemas.microsoft.com/office/drawing/2014/main" id="{E92F192C-734B-766D-8B87-12B367288AC3}"/>
              </a:ext>
            </a:extLst>
          </p:cNvPr>
          <p:cNvPicPr>
            <a:picLocks noChangeAspect="1"/>
          </p:cNvPicPr>
          <p:nvPr/>
        </p:nvPicPr>
        <p:blipFill>
          <a:blip r:embed="rId7"/>
          <a:stretch>
            <a:fillRect/>
          </a:stretch>
        </p:blipFill>
        <p:spPr>
          <a:xfrm>
            <a:off x="24898900" y="6543032"/>
            <a:ext cx="4681728" cy="1213104"/>
          </a:xfrm>
          <a:prstGeom prst="rect">
            <a:avLst/>
          </a:prstGeom>
        </p:spPr>
      </p:pic>
      <p:pic>
        <p:nvPicPr>
          <p:cNvPr id="54" name="Image 53">
            <a:extLst>
              <a:ext uri="{FF2B5EF4-FFF2-40B4-BE49-F238E27FC236}">
                <a16:creationId xmlns:a16="http://schemas.microsoft.com/office/drawing/2014/main" id="{80EE0612-73EE-ADD2-5E19-DDF347A8BFE5}"/>
              </a:ext>
            </a:extLst>
          </p:cNvPr>
          <p:cNvPicPr>
            <a:picLocks noChangeAspect="1"/>
          </p:cNvPicPr>
          <p:nvPr/>
        </p:nvPicPr>
        <p:blipFill>
          <a:blip r:embed="rId8"/>
          <a:stretch>
            <a:fillRect/>
          </a:stretch>
        </p:blipFill>
        <p:spPr>
          <a:xfrm>
            <a:off x="23642934" y="40580157"/>
            <a:ext cx="5253047" cy="1633882"/>
          </a:xfrm>
          <a:prstGeom prst="rect">
            <a:avLst/>
          </a:prstGeom>
        </p:spPr>
      </p:pic>
      <p:pic>
        <p:nvPicPr>
          <p:cNvPr id="56" name="Image 55">
            <a:extLst>
              <a:ext uri="{FF2B5EF4-FFF2-40B4-BE49-F238E27FC236}">
                <a16:creationId xmlns:a16="http://schemas.microsoft.com/office/drawing/2014/main" id="{78B7B14C-5B6D-2505-5E3D-2EF8CD1CF36C}"/>
              </a:ext>
            </a:extLst>
          </p:cNvPr>
          <p:cNvPicPr>
            <a:picLocks noChangeAspect="1"/>
          </p:cNvPicPr>
          <p:nvPr/>
        </p:nvPicPr>
        <p:blipFill>
          <a:blip r:embed="rId9"/>
          <a:stretch>
            <a:fillRect/>
          </a:stretch>
        </p:blipFill>
        <p:spPr>
          <a:xfrm>
            <a:off x="4890724" y="40401669"/>
            <a:ext cx="2040473" cy="2040473"/>
          </a:xfrm>
          <a:prstGeom prst="rect">
            <a:avLst/>
          </a:prstGeom>
        </p:spPr>
      </p:pic>
      <p:cxnSp>
        <p:nvCxnSpPr>
          <p:cNvPr id="58" name="Connecteur droit 57">
            <a:extLst>
              <a:ext uri="{FF2B5EF4-FFF2-40B4-BE49-F238E27FC236}">
                <a16:creationId xmlns:a16="http://schemas.microsoft.com/office/drawing/2014/main" id="{24EF2E05-55DE-F74A-BA32-6BE2DBEEB529}"/>
              </a:ext>
            </a:extLst>
          </p:cNvPr>
          <p:cNvCxnSpPr>
            <a:stCxn id="2089" idx="0"/>
          </p:cNvCxnSpPr>
          <p:nvPr/>
        </p:nvCxnSpPr>
        <p:spPr bwMode="auto">
          <a:xfrm>
            <a:off x="1076703" y="4557470"/>
            <a:ext cx="1027094" cy="7081"/>
          </a:xfrm>
          <a:prstGeom prst="line">
            <a:avLst/>
          </a:prstGeom>
          <a:solidFill>
            <a:srgbClr val="00B8FF"/>
          </a:solidFill>
          <a:ln w="76200" cap="flat" cmpd="sng" algn="ctr">
            <a:solidFill>
              <a:srgbClr val="669900"/>
            </a:solidFill>
            <a:prstDash val="solid"/>
            <a:round/>
            <a:headEnd type="none" w="med" len="med"/>
            <a:tailEnd type="none" w="med" len="med"/>
          </a:ln>
          <a:effectLst/>
        </p:spPr>
      </p:cxnSp>
      <p:pic>
        <p:nvPicPr>
          <p:cNvPr id="3" name="Image 2" descr="Une image contenant intérieur, plante, compteur&#10;&#10;Description générée automatiquement">
            <a:extLst>
              <a:ext uri="{FF2B5EF4-FFF2-40B4-BE49-F238E27FC236}">
                <a16:creationId xmlns:a16="http://schemas.microsoft.com/office/drawing/2014/main" id="{41414402-0FF2-B870-1475-7A5E9F9F1DC6}"/>
              </a:ext>
            </a:extLst>
          </p:cNvPr>
          <p:cNvPicPr>
            <a:picLocks noChangeAspect="1"/>
          </p:cNvPicPr>
          <p:nvPr/>
        </p:nvPicPr>
        <p:blipFill rotWithShape="1">
          <a:blip r:embed="rId10"/>
          <a:srcRect l="7592" t="19289" r="1458" b="4798"/>
          <a:stretch/>
        </p:blipFill>
        <p:spPr>
          <a:xfrm>
            <a:off x="2223352" y="8684680"/>
            <a:ext cx="7676375" cy="4805450"/>
          </a:xfrm>
          <a:prstGeom prst="rect">
            <a:avLst/>
          </a:prstGeom>
        </p:spPr>
      </p:pic>
      <p:sp>
        <p:nvSpPr>
          <p:cNvPr id="32" name="ZoneTexte 31">
            <a:extLst>
              <a:ext uri="{FF2B5EF4-FFF2-40B4-BE49-F238E27FC236}">
                <a16:creationId xmlns:a16="http://schemas.microsoft.com/office/drawing/2014/main" id="{3D19C3B0-D1E0-D212-880F-87D237D773BC}"/>
              </a:ext>
            </a:extLst>
          </p:cNvPr>
          <p:cNvSpPr txBox="1"/>
          <p:nvPr/>
        </p:nvSpPr>
        <p:spPr>
          <a:xfrm>
            <a:off x="7618679" y="13193429"/>
            <a:ext cx="1406091"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Terres Inovia</a:t>
            </a:r>
          </a:p>
        </p:txBody>
      </p:sp>
      <p:sp>
        <p:nvSpPr>
          <p:cNvPr id="34" name="ZoneTexte 33">
            <a:extLst>
              <a:ext uri="{FF2B5EF4-FFF2-40B4-BE49-F238E27FC236}">
                <a16:creationId xmlns:a16="http://schemas.microsoft.com/office/drawing/2014/main" id="{6C5AD3EE-8544-8614-5333-951782E1906B}"/>
              </a:ext>
            </a:extLst>
          </p:cNvPr>
          <p:cNvSpPr txBox="1"/>
          <p:nvPr/>
        </p:nvSpPr>
        <p:spPr>
          <a:xfrm>
            <a:off x="2197255" y="13617390"/>
            <a:ext cx="27383375" cy="2677656"/>
          </a:xfrm>
          <a:prstGeom prst="rect">
            <a:avLst/>
          </a:prstGeom>
          <a:noFill/>
        </p:spPr>
        <p:txBody>
          <a:bodyPr wrap="square">
            <a:spAutoFit/>
          </a:bodyPr>
          <a:lstStyle/>
          <a:p>
            <a:pPr algn="just">
              <a:spcBef>
                <a:spcPts val="0"/>
              </a:spcBef>
              <a:buClr>
                <a:srgbClr val="000000"/>
              </a:buClr>
              <a:buSzPct val="100000"/>
            </a:pP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This work has two complementary objectives :  </a:t>
            </a:r>
          </a:p>
          <a:p>
            <a:pPr marL="571500" indent="-571500">
              <a:spcBef>
                <a:spcPts val="0"/>
              </a:spcBef>
              <a:buClr>
                <a:srgbClr val="000000"/>
              </a:buClr>
              <a:buSzPct val="100000"/>
              <a:buFont typeface="Arial" panose="020B0604020202020204" pitchFamily="34" charset="0"/>
              <a:buChar char="•"/>
            </a:pP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contribute to broaden the current international set of 9 differential lines used for biological testing </a:t>
            </a:r>
            <a:r>
              <a:rPr 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r>
              <a:rPr lang="en-US" sz="32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Tourvieille</a:t>
            </a:r>
            <a:r>
              <a:rPr 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de </a:t>
            </a:r>
            <a:r>
              <a:rPr lang="en-US" sz="32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Labrouhe</a:t>
            </a:r>
            <a:r>
              <a:rPr 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et al</a:t>
            </a:r>
            <a:r>
              <a:rPr 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2000).</a:t>
            </a:r>
            <a:endPar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571500" indent="-571500" algn="just">
              <a:spcBef>
                <a:spcPts val="0"/>
              </a:spcBef>
              <a:buClr>
                <a:srgbClr val="000000"/>
              </a:buClr>
              <a:buSzPct val="100000"/>
              <a:buFont typeface="Arial" panose="020B0604020202020204" pitchFamily="34" charset="0"/>
              <a:buChar char="•"/>
            </a:pPr>
            <a:r>
              <a:rPr lang="en-US" sz="4400" dirty="0">
                <a:solidFill>
                  <a:schemeClr val="tx1"/>
                </a:solidFill>
                <a:latin typeface="Calibri" panose="020F0502020204030204" pitchFamily="34" charset="0"/>
                <a:ea typeface="Times New Roman" panose="02020603050405020304" pitchFamily="18" charset="0"/>
                <a:cs typeface="Calibri" panose="020F0502020204030204" pitchFamily="34" charset="0"/>
              </a:rPr>
              <a:t>develop molecular markers for pathotypes identification.</a:t>
            </a:r>
            <a:endParaRPr lang="fr-FR" sz="4400" dirty="0"/>
          </a:p>
        </p:txBody>
      </p:sp>
      <p:sp>
        <p:nvSpPr>
          <p:cNvPr id="35" name="AutoShape 16">
            <a:extLst>
              <a:ext uri="{FF2B5EF4-FFF2-40B4-BE49-F238E27FC236}">
                <a16:creationId xmlns:a16="http://schemas.microsoft.com/office/drawing/2014/main" id="{99604FD3-A2BF-FA00-981C-B452C4C1499A}"/>
              </a:ext>
            </a:extLst>
          </p:cNvPr>
          <p:cNvSpPr>
            <a:spLocks noChangeArrowheads="1"/>
          </p:cNvSpPr>
          <p:nvPr/>
        </p:nvSpPr>
        <p:spPr bwMode="auto">
          <a:xfrm>
            <a:off x="2117966" y="23729341"/>
            <a:ext cx="27367937" cy="5328261"/>
          </a:xfrm>
          <a:prstGeom prst="roundRect">
            <a:avLst>
              <a:gd name="adj" fmla="val 37"/>
            </a:avLst>
          </a:prstGeom>
          <a:noFill/>
          <a:ln w="126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3" name="ZoneTexte 32">
            <a:extLst>
              <a:ext uri="{FF2B5EF4-FFF2-40B4-BE49-F238E27FC236}">
                <a16:creationId xmlns:a16="http://schemas.microsoft.com/office/drawing/2014/main" id="{B359A25C-965F-667D-65CA-DBEC0E89D78D}"/>
              </a:ext>
            </a:extLst>
          </p:cNvPr>
          <p:cNvSpPr txBox="1"/>
          <p:nvPr/>
        </p:nvSpPr>
        <p:spPr>
          <a:xfrm>
            <a:off x="2090232" y="29364075"/>
            <a:ext cx="27535366" cy="8217634"/>
          </a:xfrm>
          <a:prstGeom prst="rect">
            <a:avLst/>
          </a:prstGeom>
          <a:solidFill>
            <a:schemeClr val="bg1">
              <a:lumMod val="95000"/>
            </a:schemeClr>
          </a:solidFill>
        </p:spPr>
        <p:txBody>
          <a:bodyPr wrap="square">
            <a:spAutoFit/>
          </a:bodyPr>
          <a:lstStyle/>
          <a:p>
            <a:r>
              <a:rPr lang="en-US" sz="4400" b="1" dirty="0">
                <a:solidFill>
                  <a:schemeClr val="tx1"/>
                </a:solidFill>
                <a:latin typeface="Calibri" panose="020F0502020204030204" pitchFamily="34" charset="0"/>
                <a:cs typeface="Calibri" panose="020F0502020204030204" pitchFamily="34" charset="0"/>
              </a:rPr>
              <a:t>Promising first results</a:t>
            </a:r>
          </a:p>
          <a:p>
            <a:r>
              <a:rPr lang="en-US" sz="4400" b="1" dirty="0">
                <a:solidFill>
                  <a:schemeClr val="tx1"/>
                </a:solidFill>
                <a:latin typeface="Calibri" panose="020F0502020204030204" pitchFamily="34" charset="0"/>
                <a:cs typeface="Calibri" panose="020F0502020204030204" pitchFamily="34" charset="0"/>
              </a:rPr>
              <a:t>Multiple applications at national and international level </a:t>
            </a:r>
          </a:p>
          <a:p>
            <a:pPr marL="571500" indent="-571500">
              <a:buFont typeface="Arial" panose="020B0604020202020204" pitchFamily="34" charset="0"/>
              <a:buChar char="•"/>
            </a:pPr>
            <a:r>
              <a:rPr lang="fr-FR" sz="4400" dirty="0" err="1">
                <a:solidFill>
                  <a:schemeClr val="tx1"/>
                </a:solidFill>
                <a:latin typeface="Calibri" panose="020F0502020204030204" pitchFamily="34" charset="0"/>
                <a:cs typeface="Calibri" panose="020F0502020204030204" pitchFamily="34" charset="0"/>
              </a:rPr>
              <a:t>Easier</a:t>
            </a:r>
            <a:r>
              <a:rPr lang="fr-FR" sz="4400" dirty="0">
                <a:solidFill>
                  <a:schemeClr val="tx1"/>
                </a:solidFill>
                <a:latin typeface="Calibri" panose="020F0502020204030204" pitchFamily="34" charset="0"/>
                <a:cs typeface="Calibri" panose="020F0502020204030204" pitchFamily="34" charset="0"/>
              </a:rPr>
              <a:t> identification of </a:t>
            </a:r>
            <a:r>
              <a:rPr lang="fr-FR" sz="4400" dirty="0" err="1">
                <a:solidFill>
                  <a:schemeClr val="tx1"/>
                </a:solidFill>
                <a:latin typeface="Calibri" panose="020F0502020204030204" pitchFamily="34" charset="0"/>
                <a:cs typeface="Calibri" panose="020F0502020204030204" pitchFamily="34" charset="0"/>
              </a:rPr>
              <a:t>downy</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mildew</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pathotypes</a:t>
            </a:r>
            <a:r>
              <a:rPr lang="fr-FR" sz="4400" dirty="0">
                <a:solidFill>
                  <a:schemeClr val="tx1"/>
                </a:solidFill>
                <a:latin typeface="Calibri" panose="020F0502020204030204" pitchFamily="34" charset="0"/>
                <a:cs typeface="Calibri" panose="020F0502020204030204" pitchFamily="34" charset="0"/>
              </a:rPr>
              <a:t> : </a:t>
            </a:r>
            <a:r>
              <a:rPr lang="fr-FR" sz="4400" dirty="0" err="1">
                <a:solidFill>
                  <a:schemeClr val="tx1"/>
                </a:solidFill>
                <a:latin typeface="Calibri" panose="020F0502020204030204" pitchFamily="34" charset="0"/>
                <a:cs typeface="Calibri" panose="020F0502020204030204" pitchFamily="34" charset="0"/>
              </a:rPr>
              <a:t>safer</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faster</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cheaper</a:t>
            </a:r>
            <a:endParaRPr lang="fr-FR" sz="4400" dirty="0">
              <a:solidFill>
                <a:schemeClr val="tx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sz="4400" dirty="0">
                <a:solidFill>
                  <a:schemeClr val="tx1"/>
                </a:solidFill>
                <a:latin typeface="Calibri" panose="020F0502020204030204" pitchFamily="34" charset="0"/>
                <a:cs typeface="Calibri" panose="020F0502020204030204" pitchFamily="34" charset="0"/>
              </a:rPr>
              <a:t>An </a:t>
            </a:r>
            <a:r>
              <a:rPr lang="fr-FR" sz="4400" dirty="0" err="1">
                <a:solidFill>
                  <a:schemeClr val="tx1"/>
                </a:solidFill>
                <a:latin typeface="Calibri" panose="020F0502020204030204" pitchFamily="34" charset="0"/>
                <a:cs typeface="Calibri" panose="020F0502020204030204" pitchFamily="34" charset="0"/>
              </a:rPr>
              <a:t>evolving</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method</a:t>
            </a:r>
            <a:r>
              <a:rPr lang="fr-FR" sz="4400" dirty="0">
                <a:solidFill>
                  <a:schemeClr val="tx1"/>
                </a:solidFill>
                <a:latin typeface="Calibri" panose="020F0502020204030204" pitchFamily="34" charset="0"/>
                <a:cs typeface="Calibri" panose="020F0502020204030204" pitchFamily="34" charset="0"/>
              </a:rPr>
              <a:t>: design of new markers </a:t>
            </a:r>
            <a:r>
              <a:rPr lang="fr-FR" sz="4400" dirty="0" err="1">
                <a:solidFill>
                  <a:schemeClr val="tx1"/>
                </a:solidFill>
                <a:latin typeface="Calibri" panose="020F0502020204030204" pitchFamily="34" charset="0"/>
                <a:cs typeface="Calibri" panose="020F0502020204030204" pitchFamily="34" charset="0"/>
              </a:rPr>
              <a:t>faster</a:t>
            </a:r>
            <a:r>
              <a:rPr lang="fr-FR" sz="4400" dirty="0">
                <a:solidFill>
                  <a:schemeClr val="tx1"/>
                </a:solidFill>
                <a:latin typeface="Calibri" panose="020F0502020204030204" pitchFamily="34" charset="0"/>
                <a:cs typeface="Calibri" panose="020F0502020204030204" pitchFamily="34" charset="0"/>
              </a:rPr>
              <a:t> handling of new virulences</a:t>
            </a:r>
          </a:p>
          <a:p>
            <a:pPr marL="571500" indent="-571500">
              <a:buFont typeface="Arial" panose="020B0604020202020204" pitchFamily="34" charset="0"/>
              <a:buChar char="•"/>
            </a:pPr>
            <a:r>
              <a:rPr lang="fr-FR" sz="4400" dirty="0" err="1">
                <a:solidFill>
                  <a:schemeClr val="tx1"/>
                </a:solidFill>
                <a:latin typeface="Calibri" panose="020F0502020204030204" pitchFamily="34" charset="0"/>
                <a:cs typeface="Calibri" panose="020F0502020204030204" pitchFamily="34" charset="0"/>
              </a:rPr>
              <a:t>Increased</a:t>
            </a:r>
            <a:r>
              <a:rPr lang="fr-FR" sz="4400" dirty="0">
                <a:solidFill>
                  <a:schemeClr val="tx1"/>
                </a:solidFill>
                <a:latin typeface="Calibri" panose="020F0502020204030204" pitchFamily="34" charset="0"/>
                <a:cs typeface="Calibri" panose="020F0502020204030204" pitchFamily="34" charset="0"/>
              </a:rPr>
              <a:t> monitoring of the </a:t>
            </a:r>
            <a:r>
              <a:rPr lang="fr-FR" sz="4400" dirty="0" err="1">
                <a:solidFill>
                  <a:schemeClr val="tx1"/>
                </a:solidFill>
                <a:latin typeface="Calibri" panose="020F0502020204030204" pitchFamily="34" charset="0"/>
                <a:cs typeface="Calibri" panose="020F0502020204030204" pitchFamily="34" charset="0"/>
              </a:rPr>
              <a:t>territory</a:t>
            </a:r>
            <a:r>
              <a:rPr lang="fr-FR" sz="4400" dirty="0">
                <a:solidFill>
                  <a:schemeClr val="tx1"/>
                </a:solidFill>
                <a:latin typeface="Calibri" panose="020F0502020204030204" pitchFamily="34" charset="0"/>
                <a:cs typeface="Calibri" panose="020F0502020204030204" pitchFamily="34" charset="0"/>
              </a:rPr>
              <a:t> and more relevant </a:t>
            </a:r>
            <a:r>
              <a:rPr lang="fr-FR" sz="4400" dirty="0" err="1">
                <a:solidFill>
                  <a:schemeClr val="tx1"/>
                </a:solidFill>
                <a:latin typeface="Calibri" panose="020F0502020204030204" pitchFamily="34" charset="0"/>
                <a:cs typeface="Calibri" panose="020F0502020204030204" pitchFamily="34" charset="0"/>
              </a:rPr>
              <a:t>advice</a:t>
            </a:r>
            <a:r>
              <a:rPr lang="fr-FR" sz="4400" dirty="0">
                <a:solidFill>
                  <a:schemeClr val="tx1"/>
                </a:solidFill>
                <a:latin typeface="Calibri" panose="020F0502020204030204" pitchFamily="34" charset="0"/>
                <a:cs typeface="Calibri" panose="020F0502020204030204" pitchFamily="34" charset="0"/>
              </a:rPr>
              <a:t> to </a:t>
            </a:r>
            <a:r>
              <a:rPr lang="fr-FR" sz="4400" dirty="0" err="1">
                <a:solidFill>
                  <a:schemeClr val="tx1"/>
                </a:solidFill>
                <a:latin typeface="Calibri" panose="020F0502020204030204" pitchFamily="34" charset="0"/>
                <a:cs typeface="Calibri" panose="020F0502020204030204" pitchFamily="34" charset="0"/>
              </a:rPr>
              <a:t>producers</a:t>
            </a:r>
            <a:endParaRPr lang="fr-FR" sz="4400" dirty="0">
              <a:solidFill>
                <a:schemeClr val="tx1"/>
              </a:solidFill>
              <a:latin typeface="Calibri" panose="020F0502020204030204" pitchFamily="34" charset="0"/>
              <a:cs typeface="Calibri" panose="020F0502020204030204" pitchFamily="34" charset="0"/>
            </a:endParaRPr>
          </a:p>
          <a:p>
            <a:r>
              <a:rPr lang="fr-FR" sz="4400" b="1" dirty="0" err="1">
                <a:solidFill>
                  <a:schemeClr val="tx1"/>
                </a:solidFill>
                <a:latin typeface="Calibri" panose="020F0502020204030204" pitchFamily="34" charset="0"/>
                <a:cs typeface="Calibri" panose="020F0502020204030204" pitchFamily="34" charset="0"/>
              </a:rPr>
              <a:t>Opportunities</a:t>
            </a:r>
            <a:r>
              <a:rPr lang="fr-FR" sz="4400" b="1" dirty="0">
                <a:solidFill>
                  <a:schemeClr val="tx1"/>
                </a:solidFill>
                <a:latin typeface="Calibri" panose="020F0502020204030204" pitchFamily="34" charset="0"/>
                <a:cs typeface="Calibri" panose="020F0502020204030204" pitchFamily="34" charset="0"/>
              </a:rPr>
              <a:t> for new R&amp;D </a:t>
            </a:r>
            <a:r>
              <a:rPr lang="fr-FR" sz="4400" b="1" dirty="0" err="1">
                <a:solidFill>
                  <a:schemeClr val="tx1"/>
                </a:solidFill>
                <a:latin typeface="Calibri" panose="020F0502020204030204" pitchFamily="34" charset="0"/>
                <a:cs typeface="Calibri" panose="020F0502020204030204" pitchFamily="34" charset="0"/>
              </a:rPr>
              <a:t>projects</a:t>
            </a:r>
            <a:r>
              <a:rPr lang="fr-FR" sz="4400" b="1" dirty="0">
                <a:solidFill>
                  <a:schemeClr val="tx1"/>
                </a:solidFill>
                <a:latin typeface="Calibri" panose="020F0502020204030204" pitchFamily="34" charset="0"/>
                <a:cs typeface="Calibri" panose="020F0502020204030204" pitchFamily="34" charset="0"/>
              </a:rPr>
              <a:t> in public-</a:t>
            </a:r>
            <a:r>
              <a:rPr lang="fr-FR" sz="4400" b="1" dirty="0" err="1">
                <a:solidFill>
                  <a:schemeClr val="tx1"/>
                </a:solidFill>
                <a:latin typeface="Calibri" panose="020F0502020204030204" pitchFamily="34" charset="0"/>
                <a:cs typeface="Calibri" panose="020F0502020204030204" pitchFamily="34" charset="0"/>
              </a:rPr>
              <a:t>private</a:t>
            </a:r>
            <a:r>
              <a:rPr lang="fr-FR" sz="4400" b="1" dirty="0">
                <a:solidFill>
                  <a:schemeClr val="tx1"/>
                </a:solidFill>
                <a:latin typeface="Calibri" panose="020F0502020204030204" pitchFamily="34" charset="0"/>
                <a:cs typeface="Calibri" panose="020F0502020204030204" pitchFamily="34" charset="0"/>
              </a:rPr>
              <a:t> partnership</a:t>
            </a:r>
          </a:p>
          <a:p>
            <a:pPr marL="571500" indent="-571500">
              <a:buFont typeface="Arial" panose="020B0604020202020204" pitchFamily="34" charset="0"/>
              <a:buChar char="•"/>
            </a:pPr>
            <a:r>
              <a:rPr lang="fr-FR" sz="4400" dirty="0">
                <a:solidFill>
                  <a:schemeClr val="tx1"/>
                </a:solidFill>
                <a:latin typeface="Calibri" panose="020F0502020204030204" pitchFamily="34" charset="0"/>
                <a:cs typeface="Calibri" panose="020F0502020204030204" pitchFamily="34" charset="0"/>
              </a:rPr>
              <a:t>Identification of </a:t>
            </a:r>
            <a:r>
              <a:rPr lang="fr-FR" sz="4400" dirty="0" err="1">
                <a:solidFill>
                  <a:schemeClr val="tx1"/>
                </a:solidFill>
                <a:latin typeface="Calibri" panose="020F0502020204030204" pitchFamily="34" charset="0"/>
                <a:cs typeface="Calibri" panose="020F0502020204030204" pitchFamily="34" charset="0"/>
              </a:rPr>
              <a:t>genes</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involved</a:t>
            </a:r>
            <a:r>
              <a:rPr lang="fr-FR" sz="4400" dirty="0">
                <a:solidFill>
                  <a:schemeClr val="tx1"/>
                </a:solidFill>
                <a:latin typeface="Calibri" panose="020F0502020204030204" pitchFamily="34" charset="0"/>
                <a:cs typeface="Calibri" panose="020F0502020204030204" pitchFamily="34" charset="0"/>
              </a:rPr>
              <a:t> in the virulence of </a:t>
            </a:r>
            <a:r>
              <a:rPr lang="fr-FR" sz="4400" dirty="0" err="1">
                <a:solidFill>
                  <a:schemeClr val="tx1"/>
                </a:solidFill>
                <a:latin typeface="Calibri" panose="020F0502020204030204" pitchFamily="34" charset="0"/>
                <a:cs typeface="Calibri" panose="020F0502020204030204" pitchFamily="34" charset="0"/>
              </a:rPr>
              <a:t>downy</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mildew</a:t>
            </a:r>
            <a:r>
              <a:rPr lang="fr-FR" sz="4400" dirty="0">
                <a:solidFill>
                  <a:schemeClr val="tx1"/>
                </a:solidFill>
                <a:latin typeface="Calibri" panose="020F0502020204030204" pitchFamily="34" charset="0"/>
                <a:cs typeface="Calibri" panose="020F0502020204030204" pitchFamily="34" charset="0"/>
              </a:rPr>
              <a:t> races, </a:t>
            </a:r>
            <a:r>
              <a:rPr lang="fr-FR" sz="4400" dirty="0" err="1">
                <a:solidFill>
                  <a:schemeClr val="tx1"/>
                </a:solidFill>
                <a:latin typeface="Calibri" panose="020F0502020204030204" pitchFamily="34" charset="0"/>
                <a:cs typeface="Calibri" panose="020F0502020204030204" pitchFamily="34" charset="0"/>
              </a:rPr>
              <a:t>understanding</a:t>
            </a:r>
            <a:r>
              <a:rPr lang="fr-FR" sz="4400" dirty="0">
                <a:solidFill>
                  <a:schemeClr val="tx1"/>
                </a:solidFill>
                <a:latin typeface="Calibri" panose="020F0502020204030204" pitchFamily="34" charset="0"/>
                <a:cs typeface="Calibri" panose="020F0502020204030204" pitchFamily="34" charset="0"/>
              </a:rPr>
              <a:t> of the </a:t>
            </a:r>
            <a:r>
              <a:rPr lang="fr-FR" sz="4400" dirty="0" err="1">
                <a:solidFill>
                  <a:schemeClr val="tx1"/>
                </a:solidFill>
                <a:latin typeface="Calibri" panose="020F0502020204030204" pitchFamily="34" charset="0"/>
                <a:cs typeface="Calibri" panose="020F0502020204030204" pitchFamily="34" charset="0"/>
              </a:rPr>
              <a:t>evolution</a:t>
            </a:r>
            <a:r>
              <a:rPr lang="fr-FR" sz="4400" dirty="0">
                <a:solidFill>
                  <a:schemeClr val="tx1"/>
                </a:solidFill>
                <a:latin typeface="Calibri" panose="020F0502020204030204" pitchFamily="34" charset="0"/>
                <a:cs typeface="Calibri" panose="020F0502020204030204" pitchFamily="34" charset="0"/>
              </a:rPr>
              <a:t> of </a:t>
            </a:r>
            <a:r>
              <a:rPr lang="fr-FR" sz="4400" dirty="0" err="1">
                <a:solidFill>
                  <a:schemeClr val="tx1"/>
                </a:solidFill>
                <a:latin typeface="Calibri" panose="020F0502020204030204" pitchFamily="34" charset="0"/>
                <a:cs typeface="Calibri" panose="020F0502020204030204" pitchFamily="34" charset="0"/>
              </a:rPr>
              <a:t>pathotypes</a:t>
            </a:r>
            <a:endParaRPr lang="fr-FR" sz="4400" dirty="0">
              <a:solidFill>
                <a:schemeClr val="tx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sz="4400" dirty="0">
                <a:solidFill>
                  <a:schemeClr val="tx1"/>
                </a:solidFill>
                <a:latin typeface="Calibri" panose="020F0502020204030204" pitchFamily="34" charset="0"/>
                <a:cs typeface="Calibri" panose="020F0502020204030204" pitchFamily="34" charset="0"/>
              </a:rPr>
              <a:t>Screening of </a:t>
            </a:r>
            <a:r>
              <a:rPr lang="fr-FR" sz="4400" dirty="0" err="1">
                <a:solidFill>
                  <a:schemeClr val="tx1"/>
                </a:solidFill>
                <a:latin typeface="Calibri" panose="020F0502020204030204" pitchFamily="34" charset="0"/>
                <a:cs typeface="Calibri" panose="020F0502020204030204" pitchFamily="34" charset="0"/>
              </a:rPr>
              <a:t>downy</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mildew</a:t>
            </a:r>
            <a:r>
              <a:rPr lang="fr-FR" sz="4400" dirty="0">
                <a:solidFill>
                  <a:schemeClr val="tx1"/>
                </a:solidFill>
                <a:latin typeface="Calibri" panose="020F0502020204030204" pitchFamily="34" charset="0"/>
                <a:cs typeface="Calibri" panose="020F0502020204030204" pitchFamily="34" charset="0"/>
              </a:rPr>
              <a:t> populations </a:t>
            </a:r>
            <a:r>
              <a:rPr lang="fr-FR" sz="4400" dirty="0" err="1">
                <a:solidFill>
                  <a:schemeClr val="tx1"/>
                </a:solidFill>
                <a:latin typeface="Calibri" panose="020F0502020204030204" pitchFamily="34" charset="0"/>
                <a:cs typeface="Calibri" panose="020F0502020204030204" pitchFamily="34" charset="0"/>
              </a:rPr>
              <a:t>present</a:t>
            </a:r>
            <a:r>
              <a:rPr lang="fr-FR" sz="4400" dirty="0">
                <a:solidFill>
                  <a:schemeClr val="tx1"/>
                </a:solidFill>
                <a:latin typeface="Calibri" panose="020F0502020204030204" pitchFamily="34" charset="0"/>
                <a:cs typeface="Calibri" panose="020F0502020204030204" pitchFamily="34" charset="0"/>
              </a:rPr>
              <a:t> in </a:t>
            </a:r>
            <a:r>
              <a:rPr lang="fr-FR" sz="4400" dirty="0" err="1">
                <a:solidFill>
                  <a:schemeClr val="tx1"/>
                </a:solidFill>
                <a:latin typeface="Calibri" panose="020F0502020204030204" pitchFamily="34" charset="0"/>
                <a:cs typeface="Calibri" panose="020F0502020204030204" pitchFamily="34" charset="0"/>
              </a:rPr>
              <a:t>breeding</a:t>
            </a:r>
            <a:r>
              <a:rPr lang="fr-FR" sz="4400" dirty="0">
                <a:solidFill>
                  <a:schemeClr val="tx1"/>
                </a:solidFill>
                <a:latin typeface="Calibri" panose="020F0502020204030204" pitchFamily="34" charset="0"/>
                <a:cs typeface="Calibri" panose="020F0502020204030204" pitchFamily="34" charset="0"/>
              </a:rPr>
              <a:t> nurseries; monitoring the </a:t>
            </a:r>
            <a:r>
              <a:rPr lang="fr-FR" sz="4400" dirty="0" err="1">
                <a:solidFill>
                  <a:schemeClr val="tx1"/>
                </a:solidFill>
                <a:latin typeface="Calibri" panose="020F0502020204030204" pitchFamily="34" charset="0"/>
                <a:cs typeface="Calibri" panose="020F0502020204030204" pitchFamily="34" charset="0"/>
              </a:rPr>
              <a:t>effectiveness</a:t>
            </a:r>
            <a:r>
              <a:rPr lang="fr-FR" sz="4400" dirty="0">
                <a:solidFill>
                  <a:schemeClr val="tx1"/>
                </a:solidFill>
                <a:latin typeface="Calibri" panose="020F0502020204030204" pitchFamily="34" charset="0"/>
                <a:cs typeface="Calibri" panose="020F0502020204030204" pitchFamily="34" charset="0"/>
              </a:rPr>
              <a:t> of </a:t>
            </a:r>
            <a:r>
              <a:rPr lang="fr-FR" sz="4400" dirty="0" err="1">
                <a:solidFill>
                  <a:schemeClr val="tx1"/>
                </a:solidFill>
                <a:latin typeface="Calibri" panose="020F0502020204030204" pitchFamily="34" charset="0"/>
                <a:cs typeface="Calibri" panose="020F0502020204030204" pitchFamily="34" charset="0"/>
              </a:rPr>
              <a:t>sunflower</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resistance</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genes</a:t>
            </a:r>
            <a:endParaRPr lang="fr-FR" sz="4400" dirty="0">
              <a:solidFill>
                <a:schemeClr val="tx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FR" sz="4400" dirty="0" err="1">
                <a:solidFill>
                  <a:schemeClr val="tx1"/>
                </a:solidFill>
                <a:latin typeface="Calibri" panose="020F0502020204030204" pitchFamily="34" charset="0"/>
                <a:cs typeface="Calibri" panose="020F0502020204030204" pitchFamily="34" charset="0"/>
              </a:rPr>
              <a:t>Anticipating</a:t>
            </a:r>
            <a:r>
              <a:rPr lang="fr-FR" sz="4400" dirty="0">
                <a:solidFill>
                  <a:schemeClr val="tx1"/>
                </a:solidFill>
                <a:latin typeface="Calibri" panose="020F0502020204030204" pitchFamily="34" charset="0"/>
                <a:cs typeface="Calibri" panose="020F0502020204030204" pitchFamily="34" charset="0"/>
              </a:rPr>
              <a:t> the </a:t>
            </a:r>
            <a:r>
              <a:rPr lang="fr-FR" sz="4400" dirty="0" err="1">
                <a:solidFill>
                  <a:schemeClr val="tx1"/>
                </a:solidFill>
                <a:latin typeface="Calibri" panose="020F0502020204030204" pitchFamily="34" charset="0"/>
                <a:cs typeface="Calibri" panose="020F0502020204030204" pitchFamily="34" charset="0"/>
              </a:rPr>
              <a:t>deployment</a:t>
            </a:r>
            <a:r>
              <a:rPr lang="fr-FR" sz="4400" dirty="0">
                <a:solidFill>
                  <a:schemeClr val="tx1"/>
                </a:solidFill>
                <a:latin typeface="Calibri" panose="020F0502020204030204" pitchFamily="34" charset="0"/>
                <a:cs typeface="Calibri" panose="020F0502020204030204" pitchFamily="34" charset="0"/>
              </a:rPr>
              <a:t> of new </a:t>
            </a:r>
            <a:r>
              <a:rPr lang="fr-FR" sz="4400" dirty="0" err="1">
                <a:solidFill>
                  <a:schemeClr val="tx1"/>
                </a:solidFill>
                <a:latin typeface="Calibri" panose="020F0502020204030204" pitchFamily="34" charset="0"/>
                <a:cs typeface="Calibri" panose="020F0502020204030204" pitchFamily="34" charset="0"/>
              </a:rPr>
              <a:t>resistance</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gene</a:t>
            </a:r>
            <a:r>
              <a:rPr lang="fr-FR" sz="4400" dirty="0">
                <a:solidFill>
                  <a:schemeClr val="tx1"/>
                </a:solidFill>
                <a:latin typeface="Calibri" panose="020F0502020204030204" pitchFamily="34" charset="0"/>
                <a:cs typeface="Calibri" panose="020F0502020204030204" pitchFamily="34" charset="0"/>
              </a:rPr>
              <a:t> combinations in the </a:t>
            </a:r>
            <a:r>
              <a:rPr lang="fr-FR" sz="4400" dirty="0" err="1">
                <a:solidFill>
                  <a:schemeClr val="tx1"/>
                </a:solidFill>
                <a:latin typeface="Calibri" panose="020F0502020204030204" pitchFamily="34" charset="0"/>
                <a:cs typeface="Calibri" panose="020F0502020204030204" pitchFamily="34" charset="0"/>
              </a:rPr>
              <a:t>field</a:t>
            </a:r>
            <a:r>
              <a:rPr lang="fr-FR" sz="4400" dirty="0">
                <a:solidFill>
                  <a:schemeClr val="tx1"/>
                </a:solidFill>
                <a:latin typeface="Calibri" panose="020F0502020204030204" pitchFamily="34" charset="0"/>
                <a:cs typeface="Calibri" panose="020F0502020204030204" pitchFamily="34" charset="0"/>
              </a:rPr>
              <a:t>.</a:t>
            </a:r>
          </a:p>
          <a:p>
            <a:pPr algn="ctr"/>
            <a:r>
              <a:rPr lang="fr-FR" sz="3600" i="1" dirty="0">
                <a:solidFill>
                  <a:schemeClr val="tx1"/>
                </a:solidFill>
                <a:latin typeface="Calibri" panose="020F0502020204030204" pitchFamily="34" charset="0"/>
                <a:cs typeface="Calibri" panose="020F0502020204030204" pitchFamily="34" charset="0"/>
              </a:rPr>
              <a:t>This </a:t>
            </a:r>
            <a:r>
              <a:rPr lang="fr-FR" sz="3600" i="1" dirty="0" err="1">
                <a:solidFill>
                  <a:schemeClr val="tx1"/>
                </a:solidFill>
                <a:latin typeface="Calibri" panose="020F0502020204030204" pitchFamily="34" charset="0"/>
                <a:cs typeface="Calibri" panose="020F0502020204030204" pitchFamily="34" charset="0"/>
              </a:rPr>
              <a:t>work</a:t>
            </a:r>
            <a:r>
              <a:rPr lang="fr-FR" sz="3600" i="1" dirty="0">
                <a:solidFill>
                  <a:schemeClr val="tx1"/>
                </a:solidFill>
                <a:latin typeface="Calibri" panose="020F0502020204030204" pitchFamily="34" charset="0"/>
                <a:cs typeface="Calibri" panose="020F0502020204030204" pitchFamily="34" charset="0"/>
              </a:rPr>
              <a:t> has been </a:t>
            </a:r>
            <a:r>
              <a:rPr lang="fr-FR" sz="3600" i="1" dirty="0" err="1">
                <a:solidFill>
                  <a:schemeClr val="tx1"/>
                </a:solidFill>
                <a:latin typeface="Calibri" panose="020F0502020204030204" pitchFamily="34" charset="0"/>
                <a:cs typeface="Calibri" panose="020F0502020204030204" pitchFamily="34" charset="0"/>
              </a:rPr>
              <a:t>granted</a:t>
            </a:r>
            <a:r>
              <a:rPr lang="fr-FR" sz="3600" i="1" dirty="0">
                <a:solidFill>
                  <a:schemeClr val="tx1"/>
                </a:solidFill>
                <a:latin typeface="Calibri" panose="020F0502020204030204" pitchFamily="34" charset="0"/>
                <a:cs typeface="Calibri" panose="020F0502020204030204" pitchFamily="34" charset="0"/>
              </a:rPr>
              <a:t> by Plant2Pro® Carnot Institute in the frame of </a:t>
            </a:r>
            <a:r>
              <a:rPr lang="fr-FR" sz="3600" i="1" dirty="0" err="1">
                <a:solidFill>
                  <a:schemeClr val="tx1"/>
                </a:solidFill>
                <a:latin typeface="Calibri" panose="020F0502020204030204" pitchFamily="34" charset="0"/>
                <a:cs typeface="Calibri" panose="020F0502020204030204" pitchFamily="34" charset="0"/>
              </a:rPr>
              <a:t>its</a:t>
            </a:r>
            <a:r>
              <a:rPr lang="fr-FR" sz="3600" i="1" dirty="0">
                <a:solidFill>
                  <a:schemeClr val="tx1"/>
                </a:solidFill>
                <a:latin typeface="Calibri" panose="020F0502020204030204" pitchFamily="34" charset="0"/>
                <a:cs typeface="Calibri" panose="020F0502020204030204" pitchFamily="34" charset="0"/>
              </a:rPr>
              <a:t> 2020 call for </a:t>
            </a:r>
            <a:r>
              <a:rPr lang="fr-FR" sz="3600" i="1" dirty="0" err="1">
                <a:solidFill>
                  <a:schemeClr val="tx1"/>
                </a:solidFill>
                <a:latin typeface="Calibri" panose="020F0502020204030204" pitchFamily="34" charset="0"/>
                <a:cs typeface="Calibri" panose="020F0502020204030204" pitchFamily="34" charset="0"/>
              </a:rPr>
              <a:t>projects</a:t>
            </a:r>
            <a:r>
              <a:rPr lang="fr-FR" sz="3600" i="1" dirty="0">
                <a:solidFill>
                  <a:schemeClr val="tx1"/>
                </a:solidFill>
                <a:latin typeface="Calibri" panose="020F0502020204030204" pitchFamily="34" charset="0"/>
                <a:cs typeface="Calibri" panose="020F0502020204030204" pitchFamily="34" charset="0"/>
              </a:rPr>
              <a:t>. </a:t>
            </a:r>
          </a:p>
          <a:p>
            <a:pPr algn="ctr"/>
            <a:r>
              <a:rPr lang="fr-FR" sz="3600" i="1" dirty="0">
                <a:solidFill>
                  <a:schemeClr val="tx1"/>
                </a:solidFill>
                <a:latin typeface="Calibri" panose="020F0502020204030204" pitchFamily="34" charset="0"/>
                <a:cs typeface="Calibri" panose="020F0502020204030204" pitchFamily="34" charset="0"/>
              </a:rPr>
              <a:t>Plant2Pro® </a:t>
            </a:r>
            <a:r>
              <a:rPr lang="fr-FR" sz="3600" i="1" dirty="0" err="1">
                <a:solidFill>
                  <a:schemeClr val="tx1"/>
                </a:solidFill>
                <a:latin typeface="Calibri" panose="020F0502020204030204" pitchFamily="34" charset="0"/>
                <a:cs typeface="Calibri" panose="020F0502020204030204" pitchFamily="34" charset="0"/>
              </a:rPr>
              <a:t>is</a:t>
            </a:r>
            <a:r>
              <a:rPr lang="fr-FR" sz="3600" i="1" dirty="0">
                <a:solidFill>
                  <a:schemeClr val="tx1"/>
                </a:solidFill>
                <a:latin typeface="Calibri" panose="020F0502020204030204" pitchFamily="34" charset="0"/>
                <a:cs typeface="Calibri" panose="020F0502020204030204" pitchFamily="34" charset="0"/>
              </a:rPr>
              <a:t> </a:t>
            </a:r>
            <a:r>
              <a:rPr lang="fr-FR" sz="3600" i="1" dirty="0" err="1">
                <a:solidFill>
                  <a:schemeClr val="tx1"/>
                </a:solidFill>
                <a:latin typeface="Calibri" panose="020F0502020204030204" pitchFamily="34" charset="0"/>
                <a:cs typeface="Calibri" panose="020F0502020204030204" pitchFamily="34" charset="0"/>
              </a:rPr>
              <a:t>supported</a:t>
            </a:r>
            <a:r>
              <a:rPr lang="fr-FR" sz="3600" i="1" dirty="0">
                <a:solidFill>
                  <a:schemeClr val="tx1"/>
                </a:solidFill>
                <a:latin typeface="Calibri" panose="020F0502020204030204" pitchFamily="34" charset="0"/>
                <a:cs typeface="Calibri" panose="020F0502020204030204" pitchFamily="34" charset="0"/>
              </a:rPr>
              <a:t> by ANR (agreement #20 CARN 002401).</a:t>
            </a:r>
            <a:endParaRPr lang="fr-FR" sz="3600" i="1" dirty="0">
              <a:solidFill>
                <a:schemeClr val="tx1"/>
              </a:solidFill>
              <a:latin typeface="Calibri" charset="0"/>
              <a:cs typeface="Arial" charset="0"/>
            </a:endParaRPr>
          </a:p>
        </p:txBody>
      </p:sp>
      <p:sp>
        <p:nvSpPr>
          <p:cNvPr id="2" name="ZoneTexte 1">
            <a:extLst>
              <a:ext uri="{FF2B5EF4-FFF2-40B4-BE49-F238E27FC236}">
                <a16:creationId xmlns:a16="http://schemas.microsoft.com/office/drawing/2014/main" id="{660E5642-58DE-2326-4D02-A068E0380F29}"/>
              </a:ext>
            </a:extLst>
          </p:cNvPr>
          <p:cNvSpPr txBox="1"/>
          <p:nvPr/>
        </p:nvSpPr>
        <p:spPr>
          <a:xfrm>
            <a:off x="2346912" y="23778209"/>
            <a:ext cx="26797215" cy="5262979"/>
          </a:xfrm>
          <a:prstGeom prst="rect">
            <a:avLst/>
          </a:prstGeom>
          <a:noFill/>
        </p:spPr>
        <p:txBody>
          <a:bodyPr wrap="square" rtlCol="0">
            <a:spAutoFit/>
          </a:bodyPr>
          <a:lstStyle/>
          <a:p>
            <a:r>
              <a:rPr lang="en-US" sz="4400" dirty="0">
                <a:solidFill>
                  <a:schemeClr val="tx1"/>
                </a:solidFill>
                <a:latin typeface="Calibri" panose="020F0502020204030204" pitchFamily="34" charset="0"/>
                <a:cs typeface="Calibri" panose="020F0502020204030204" pitchFamily="34" charset="0"/>
              </a:rPr>
              <a:t>Preliminary results:</a:t>
            </a:r>
          </a:p>
          <a:p>
            <a:pPr marL="571500" indent="-571500">
              <a:buFont typeface="Arial" panose="020B0604020202020204" pitchFamily="34" charset="0"/>
              <a:buChar char="•"/>
            </a:pPr>
            <a:r>
              <a:rPr lang="en-US" sz="4400" dirty="0">
                <a:solidFill>
                  <a:schemeClr val="tx1"/>
                </a:solidFill>
                <a:latin typeface="Calibri" panose="020F0502020204030204" pitchFamily="34" charset="0"/>
                <a:cs typeface="Calibri" panose="020F0502020204030204" pitchFamily="34" charset="0"/>
              </a:rPr>
              <a:t>A set of 7 HRM markers, ready to identify the 17 known pathotypes</a:t>
            </a:r>
          </a:p>
          <a:p>
            <a:pPr marL="571500" indent="-571500">
              <a:buFont typeface="Arial" panose="020B0604020202020204" pitchFamily="34" charset="0"/>
              <a:buChar char="•"/>
            </a:pPr>
            <a:r>
              <a:rPr lang="en-US" sz="4400" dirty="0">
                <a:solidFill>
                  <a:schemeClr val="tx1"/>
                </a:solidFill>
                <a:latin typeface="Calibri" panose="020F0502020204030204" pitchFamily="34" charset="0"/>
                <a:cs typeface="Calibri" panose="020F0502020204030204" pitchFamily="34" charset="0"/>
              </a:rPr>
              <a:t>13 </a:t>
            </a:r>
            <a:r>
              <a:rPr lang="en-US" sz="4400" dirty="0" err="1">
                <a:solidFill>
                  <a:schemeClr val="tx1"/>
                </a:solidFill>
                <a:latin typeface="Calibri" panose="020F0502020204030204" pitchFamily="34" charset="0"/>
                <a:cs typeface="Calibri" panose="020F0502020204030204" pitchFamily="34" charset="0"/>
              </a:rPr>
              <a:t>KASPar</a:t>
            </a:r>
            <a:r>
              <a:rPr lang="en-US" sz="4400" dirty="0">
                <a:solidFill>
                  <a:schemeClr val="tx1"/>
                </a:solidFill>
                <a:latin typeface="Calibri" panose="020F0502020204030204" pitchFamily="34" charset="0"/>
                <a:cs typeface="Calibri" panose="020F0502020204030204" pitchFamily="34" charset="0"/>
              </a:rPr>
              <a:t> markers are specific to 13 pathotypes.</a:t>
            </a:r>
          </a:p>
          <a:p>
            <a:endParaRPr lang="en-US" sz="2800" dirty="0">
              <a:solidFill>
                <a:schemeClr val="tx1"/>
              </a:solidFill>
              <a:latin typeface="Calibri" panose="020F0502020204030204" pitchFamily="34" charset="0"/>
              <a:cs typeface="Calibri" panose="020F0502020204030204" pitchFamily="34" charset="0"/>
            </a:endParaRPr>
          </a:p>
          <a:p>
            <a:r>
              <a:rPr lang="en-US" sz="4400" dirty="0">
                <a:solidFill>
                  <a:schemeClr val="tx1"/>
                </a:solidFill>
                <a:latin typeface="Calibri" panose="020F0502020204030204" pitchFamily="34" charset="0"/>
                <a:cs typeface="Calibri" panose="020F0502020204030204" pitchFamily="34" charset="0"/>
              </a:rPr>
              <a:t>In progress:</a:t>
            </a:r>
          </a:p>
          <a:p>
            <a:pPr marL="571500" indent="-571500">
              <a:buFont typeface="Arial" panose="020B0604020202020204" pitchFamily="34" charset="0"/>
              <a:buChar char="•"/>
            </a:pPr>
            <a:r>
              <a:rPr lang="en-US" sz="4400" dirty="0">
                <a:solidFill>
                  <a:schemeClr val="tx1"/>
                </a:solidFill>
                <a:latin typeface="Calibri" panose="020F0502020204030204" pitchFamily="34" charset="0"/>
                <a:cs typeface="Calibri" panose="020F0502020204030204" pitchFamily="34" charset="0"/>
              </a:rPr>
              <a:t>Validation of these markers on isolates from the 2022 French monitoring</a:t>
            </a:r>
          </a:p>
          <a:p>
            <a:pPr marL="571500" indent="-571500">
              <a:buFont typeface="Arial" panose="020B0604020202020204" pitchFamily="34" charset="0"/>
              <a:buChar char="•"/>
            </a:pPr>
            <a:r>
              <a:rPr lang="en-US" sz="4400" dirty="0">
                <a:solidFill>
                  <a:schemeClr val="tx1"/>
                </a:solidFill>
                <a:latin typeface="Calibri" panose="020F0502020204030204" pitchFamily="34" charset="0"/>
                <a:cs typeface="Calibri" panose="020F0502020204030204" pitchFamily="34" charset="0"/>
              </a:rPr>
              <a:t>Search for new markers based on the sequences of 9 new downy mildew genomes to characterize the overcoming isolates not currently identified.</a:t>
            </a:r>
            <a:endParaRPr lang="fr-FR" sz="44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564BE1A-85E4-9F6F-1B66-B97661D3EC67}"/>
              </a:ext>
            </a:extLst>
          </p:cNvPr>
          <p:cNvSpPr/>
          <p:nvPr/>
        </p:nvSpPr>
        <p:spPr bwMode="auto">
          <a:xfrm>
            <a:off x="2122861" y="16595922"/>
            <a:ext cx="27313914" cy="7012088"/>
          </a:xfrm>
          <a:prstGeom prst="rect">
            <a:avLst/>
          </a:prstGeom>
          <a:noFill/>
          <a:ln w="31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a:p>
        </p:txBody>
      </p:sp>
      <p:grpSp>
        <p:nvGrpSpPr>
          <p:cNvPr id="13" name="Groupe 12">
            <a:extLst>
              <a:ext uri="{FF2B5EF4-FFF2-40B4-BE49-F238E27FC236}">
                <a16:creationId xmlns:a16="http://schemas.microsoft.com/office/drawing/2014/main" id="{363E6B23-CDFC-B913-A753-B875ABF7AA16}"/>
              </a:ext>
            </a:extLst>
          </p:cNvPr>
          <p:cNvGrpSpPr/>
          <p:nvPr/>
        </p:nvGrpSpPr>
        <p:grpSpPr>
          <a:xfrm>
            <a:off x="2289463" y="18864015"/>
            <a:ext cx="27017174" cy="4602534"/>
            <a:chOff x="2289463" y="19158025"/>
            <a:chExt cx="27017174" cy="4602534"/>
          </a:xfrm>
        </p:grpSpPr>
        <p:sp>
          <p:nvSpPr>
            <p:cNvPr id="8" name="Rectangle : coins arrondis 7">
              <a:extLst>
                <a:ext uri="{FF2B5EF4-FFF2-40B4-BE49-F238E27FC236}">
                  <a16:creationId xmlns:a16="http://schemas.microsoft.com/office/drawing/2014/main" id="{7667BB64-97EC-6A14-ED07-D36404C99C65}"/>
                </a:ext>
              </a:extLst>
            </p:cNvPr>
            <p:cNvSpPr/>
            <p:nvPr/>
          </p:nvSpPr>
          <p:spPr bwMode="auto">
            <a:xfrm>
              <a:off x="2289463" y="19233394"/>
              <a:ext cx="3947562" cy="1728192"/>
            </a:xfrm>
            <a:prstGeom prst="roundRect">
              <a:avLst/>
            </a:prstGeom>
            <a:solidFill>
              <a:srgbClr val="669900"/>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FR" sz="4400" dirty="0">
                  <a:latin typeface="Calibri" panose="020F0502020204030204" pitchFamily="34" charset="0"/>
                  <a:cs typeface="Calibri" panose="020F0502020204030204" pitchFamily="34" charset="0"/>
                </a:rPr>
                <a:t>Design of </a:t>
              </a:r>
              <a:r>
                <a:rPr lang="fr-FR" sz="4400" dirty="0" err="1">
                  <a:latin typeface="Calibri" panose="020F0502020204030204" pitchFamily="34" charset="0"/>
                  <a:cs typeface="Calibri" panose="020F0502020204030204" pitchFamily="34" charset="0"/>
                </a:rPr>
                <a:t>InDel</a:t>
              </a:r>
              <a:r>
                <a:rPr lang="fr-FR" sz="4400" dirty="0">
                  <a:latin typeface="Calibri" panose="020F0502020204030204" pitchFamily="34" charset="0"/>
                  <a:cs typeface="Calibri" panose="020F0502020204030204" pitchFamily="34" charset="0"/>
                </a:rPr>
                <a:t> &amp; SNP markers</a:t>
              </a:r>
            </a:p>
          </p:txBody>
        </p:sp>
        <p:sp>
          <p:nvSpPr>
            <p:cNvPr id="36" name="Rectangle : coins arrondis 35">
              <a:extLst>
                <a:ext uri="{FF2B5EF4-FFF2-40B4-BE49-F238E27FC236}">
                  <a16:creationId xmlns:a16="http://schemas.microsoft.com/office/drawing/2014/main" id="{36306CFE-0214-0A8D-1A0A-245B86821B5F}"/>
                </a:ext>
              </a:extLst>
            </p:cNvPr>
            <p:cNvSpPr/>
            <p:nvPr/>
          </p:nvSpPr>
          <p:spPr bwMode="auto">
            <a:xfrm>
              <a:off x="13332740" y="19164454"/>
              <a:ext cx="3947562" cy="1728192"/>
            </a:xfrm>
            <a:prstGeom prst="roundRect">
              <a:avLst/>
            </a:prstGeom>
            <a:solidFill>
              <a:srgbClr val="669900"/>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FR" sz="4400" dirty="0">
                  <a:latin typeface="Calibri" panose="020F0502020204030204" pitchFamily="34" charset="0"/>
                  <a:cs typeface="Calibri" panose="020F0502020204030204" pitchFamily="34" charset="0"/>
                </a:rPr>
                <a:t>Marker test</a:t>
              </a:r>
            </a:p>
          </p:txBody>
        </p:sp>
        <p:sp>
          <p:nvSpPr>
            <p:cNvPr id="37" name="Rectangle : coins arrondis 36">
              <a:extLst>
                <a:ext uri="{FF2B5EF4-FFF2-40B4-BE49-F238E27FC236}">
                  <a16:creationId xmlns:a16="http://schemas.microsoft.com/office/drawing/2014/main" id="{A8D4EE5F-47F4-AF45-2202-93298314FA10}"/>
                </a:ext>
              </a:extLst>
            </p:cNvPr>
            <p:cNvSpPr/>
            <p:nvPr/>
          </p:nvSpPr>
          <p:spPr bwMode="auto">
            <a:xfrm>
              <a:off x="20556909" y="19158025"/>
              <a:ext cx="4536504" cy="1728192"/>
            </a:xfrm>
            <a:prstGeom prst="roundRect">
              <a:avLst/>
            </a:prstGeom>
            <a:solidFill>
              <a:srgbClr val="669900"/>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FR" sz="4400" dirty="0">
                  <a:latin typeface="Calibri" panose="020F0502020204030204" pitchFamily="34" charset="0"/>
                  <a:cs typeface="Calibri" panose="020F0502020204030204" pitchFamily="34" charset="0"/>
                </a:rPr>
                <a:t>Marker validation</a:t>
              </a:r>
            </a:p>
          </p:txBody>
        </p:sp>
        <p:sp>
          <p:nvSpPr>
            <p:cNvPr id="9" name="Rectangle : coins arrondis 8">
              <a:extLst>
                <a:ext uri="{FF2B5EF4-FFF2-40B4-BE49-F238E27FC236}">
                  <a16:creationId xmlns:a16="http://schemas.microsoft.com/office/drawing/2014/main" id="{27517BCD-F754-76D0-F93A-7EE2C54CF81D}"/>
                </a:ext>
              </a:extLst>
            </p:cNvPr>
            <p:cNvSpPr/>
            <p:nvPr/>
          </p:nvSpPr>
          <p:spPr bwMode="auto">
            <a:xfrm>
              <a:off x="2437414" y="20627256"/>
              <a:ext cx="10895325" cy="3133303"/>
            </a:xfrm>
            <a:prstGeom prst="roundRect">
              <a:avLst/>
            </a:prstGeom>
            <a:solidFill>
              <a:schemeClr val="bg1"/>
            </a:solidFill>
            <a:ln w="57150"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buFont typeface="Arial" panose="020B0604020202020204" pitchFamily="34" charset="0"/>
                <a:buChar char="•"/>
              </a:pPr>
              <a:r>
                <a:rPr lang="fr-FR" sz="3600" dirty="0" err="1">
                  <a:solidFill>
                    <a:schemeClr val="tx1"/>
                  </a:solidFill>
                  <a:latin typeface="Calibri" panose="020F0502020204030204" pitchFamily="34" charset="0"/>
                  <a:cs typeface="Calibri" panose="020F0502020204030204" pitchFamily="34" charset="0"/>
                </a:rPr>
                <a:t>Genome</a:t>
              </a:r>
              <a:r>
                <a:rPr lang="fr-FR" sz="3600" dirty="0">
                  <a:solidFill>
                    <a:schemeClr val="tx1"/>
                  </a:solidFill>
                  <a:latin typeface="Calibri" panose="020F0502020204030204" pitchFamily="34" charset="0"/>
                  <a:cs typeface="Calibri" panose="020F0502020204030204" pitchFamily="34" charset="0"/>
                </a:rPr>
                <a:t> </a:t>
              </a:r>
              <a:r>
                <a:rPr lang="fr-FR" sz="3600" dirty="0" err="1">
                  <a:solidFill>
                    <a:schemeClr val="tx1"/>
                  </a:solidFill>
                  <a:latin typeface="Calibri" panose="020F0502020204030204" pitchFamily="34" charset="0"/>
                  <a:cs typeface="Calibri" panose="020F0502020204030204" pitchFamily="34" charset="0"/>
                </a:rPr>
                <a:t>sequence</a:t>
              </a:r>
              <a:r>
                <a:rPr lang="fr-FR" sz="3600" dirty="0">
                  <a:solidFill>
                    <a:schemeClr val="tx1"/>
                  </a:solidFill>
                  <a:latin typeface="Calibri" panose="020F0502020204030204" pitchFamily="34" charset="0"/>
                  <a:cs typeface="Calibri" panose="020F0502020204030204" pitchFamily="34" charset="0"/>
                </a:rPr>
                <a:t> of 17 </a:t>
              </a:r>
              <a:r>
                <a:rPr lang="fr-FR" sz="3600" dirty="0" err="1">
                  <a:solidFill>
                    <a:schemeClr val="tx1"/>
                  </a:solidFill>
                  <a:latin typeface="Calibri" panose="020F0502020204030204" pitchFamily="34" charset="0"/>
                  <a:cs typeface="Calibri" panose="020F0502020204030204" pitchFamily="34" charset="0"/>
                </a:rPr>
                <a:t>pathotypes</a:t>
              </a:r>
              <a:r>
                <a:rPr lang="fr-FR" sz="3600" dirty="0">
                  <a:solidFill>
                    <a:schemeClr val="tx1"/>
                  </a:solidFill>
                  <a:latin typeface="Calibri" panose="020F0502020204030204" pitchFamily="34" charset="0"/>
                  <a:cs typeface="Calibri" panose="020F0502020204030204" pitchFamily="34" charset="0"/>
                </a:rPr>
                <a:t>, new </a:t>
              </a:r>
              <a:r>
                <a:rPr lang="fr-FR" sz="3600" dirty="0" err="1">
                  <a:solidFill>
                    <a:schemeClr val="tx1"/>
                  </a:solidFill>
                  <a:latin typeface="Calibri" panose="020F0502020204030204" pitchFamily="34" charset="0"/>
                  <a:cs typeface="Calibri" panose="020F0502020204030204" pitchFamily="34" charset="0"/>
                </a:rPr>
                <a:t>polymorphism</a:t>
              </a:r>
              <a:r>
                <a:rPr lang="fr-FR" sz="3600" dirty="0">
                  <a:solidFill>
                    <a:schemeClr val="tx1"/>
                  </a:solidFill>
                  <a:latin typeface="Calibri" panose="020F0502020204030204" pitchFamily="34" charset="0"/>
                  <a:cs typeface="Calibri" panose="020F0502020204030204" pitchFamily="34" charset="0"/>
                </a:rPr>
                <a:t> </a:t>
              </a:r>
              <a:r>
                <a:rPr lang="fr-FR" sz="3600" dirty="0" err="1">
                  <a:solidFill>
                    <a:schemeClr val="tx1"/>
                  </a:solidFill>
                  <a:latin typeface="Calibri" panose="020F0502020204030204" pitchFamily="34" charset="0"/>
                  <a:cs typeface="Calibri" panose="020F0502020204030204" pitchFamily="34" charset="0"/>
                </a:rPr>
                <a:t>analysis</a:t>
              </a:r>
              <a:endParaRPr lang="fr-FR" sz="3600" dirty="0">
                <a:solidFill>
                  <a:schemeClr val="tx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A set of 13 CASP (Cleaved Amplified Polymorphic Sequence) markers based on pathogenicity effectors</a:t>
              </a:r>
            </a:p>
            <a:p>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Gascuel</a:t>
              </a:r>
              <a:r>
                <a:rPr lang="en-US" sz="2800" dirty="0">
                  <a:solidFill>
                    <a:schemeClr val="tx1"/>
                  </a:solidFill>
                  <a:latin typeface="Calibri" panose="020F0502020204030204" pitchFamily="34" charset="0"/>
                  <a:cs typeface="Calibri" panose="020F0502020204030204" pitchFamily="34" charset="0"/>
                </a:rPr>
                <a:t> </a:t>
              </a:r>
              <a:r>
                <a:rPr lang="en-US" sz="2800" i="1" dirty="0">
                  <a:solidFill>
                    <a:schemeClr val="tx1"/>
                  </a:solidFill>
                  <a:latin typeface="Calibri" panose="020F0502020204030204" pitchFamily="34" charset="0"/>
                  <a:cs typeface="Calibri" panose="020F0502020204030204" pitchFamily="34" charset="0"/>
                </a:rPr>
                <a:t>et al</a:t>
              </a:r>
              <a:r>
                <a:rPr lang="en-US" sz="2800" dirty="0">
                  <a:solidFill>
                    <a:schemeClr val="tx1"/>
                  </a:solidFill>
                  <a:latin typeface="Calibri" panose="020F0502020204030204" pitchFamily="34" charset="0"/>
                  <a:cs typeface="Calibri" panose="020F0502020204030204" pitchFamily="34" charset="0"/>
                </a:rPr>
                <a:t>., 2016; Godiard, 2018; </a:t>
              </a:r>
              <a:r>
                <a:rPr lang="en-US" sz="2800" dirty="0" err="1">
                  <a:solidFill>
                    <a:schemeClr val="tx1"/>
                  </a:solidFill>
                  <a:latin typeface="Calibri" panose="020F0502020204030204" pitchFamily="34" charset="0"/>
                  <a:cs typeface="Calibri" panose="020F0502020204030204" pitchFamily="34" charset="0"/>
                </a:rPr>
                <a:t>Pecrix</a:t>
              </a:r>
              <a:r>
                <a:rPr lang="en-US" sz="2800" dirty="0">
                  <a:solidFill>
                    <a:schemeClr val="tx1"/>
                  </a:solidFill>
                  <a:latin typeface="Calibri" panose="020F0502020204030204" pitchFamily="34" charset="0"/>
                  <a:cs typeface="Calibri" panose="020F0502020204030204" pitchFamily="34" charset="0"/>
                </a:rPr>
                <a:t> </a:t>
              </a:r>
              <a:r>
                <a:rPr lang="en-US" sz="2800" i="1" dirty="0">
                  <a:solidFill>
                    <a:schemeClr val="tx1"/>
                  </a:solidFill>
                  <a:latin typeface="Calibri" panose="020F0502020204030204" pitchFamily="34" charset="0"/>
                  <a:cs typeface="Calibri" panose="020F0502020204030204" pitchFamily="34" charset="0"/>
                </a:rPr>
                <a:t>et al</a:t>
              </a:r>
              <a:r>
                <a:rPr lang="en-US" sz="2800" dirty="0">
                  <a:solidFill>
                    <a:schemeClr val="tx1"/>
                  </a:solidFill>
                  <a:latin typeface="Calibri" panose="020F0502020204030204" pitchFamily="34" charset="0"/>
                  <a:cs typeface="Calibri" panose="020F0502020204030204" pitchFamily="34" charset="0"/>
                </a:rPr>
                <a:t>., 2019) </a:t>
              </a:r>
              <a:endParaRPr lang="fr-FR" sz="2800" dirty="0">
                <a:solidFill>
                  <a:schemeClr val="tx1"/>
                </a:solidFill>
                <a:latin typeface="Calibri" panose="020F0502020204030204" pitchFamily="34" charset="0"/>
                <a:cs typeface="Calibri" panose="020F0502020204030204" pitchFamily="34" charset="0"/>
              </a:endParaRPr>
            </a:p>
          </p:txBody>
        </p:sp>
        <p:sp>
          <p:nvSpPr>
            <p:cNvPr id="39" name="Rectangle : coins arrondis 38">
              <a:extLst>
                <a:ext uri="{FF2B5EF4-FFF2-40B4-BE49-F238E27FC236}">
                  <a16:creationId xmlns:a16="http://schemas.microsoft.com/office/drawing/2014/main" id="{01AD87AE-A47B-18B9-2DD8-064B1BE19E90}"/>
                </a:ext>
              </a:extLst>
            </p:cNvPr>
            <p:cNvSpPr/>
            <p:nvPr/>
          </p:nvSpPr>
          <p:spPr bwMode="auto">
            <a:xfrm>
              <a:off x="13653849" y="20574457"/>
              <a:ext cx="5822940" cy="1928548"/>
            </a:xfrm>
            <a:prstGeom prst="roundRect">
              <a:avLst/>
            </a:prstGeom>
            <a:solidFill>
              <a:schemeClr val="bg1"/>
            </a:solidFill>
            <a:ln w="57150"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17 reference pathotypes</a:t>
              </a:r>
            </a:p>
            <a:p>
              <a:pPr marL="571500" indent="-5715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Check of their specificity for </a:t>
              </a:r>
              <a:r>
                <a:rPr lang="en-US" sz="3600" i="1" dirty="0">
                  <a:solidFill>
                    <a:schemeClr val="tx1"/>
                  </a:solidFill>
                  <a:latin typeface="Calibri" panose="020F0502020204030204" pitchFamily="34" charset="0"/>
                  <a:cs typeface="Calibri" panose="020F0502020204030204" pitchFamily="34" charset="0"/>
                </a:rPr>
                <a:t>P. </a:t>
              </a:r>
              <a:r>
                <a:rPr lang="en-US" sz="3600" i="1" dirty="0" err="1">
                  <a:solidFill>
                    <a:schemeClr val="tx1"/>
                  </a:solidFill>
                  <a:latin typeface="Calibri" panose="020F0502020204030204" pitchFamily="34" charset="0"/>
                  <a:cs typeface="Calibri" panose="020F0502020204030204" pitchFamily="34" charset="0"/>
                </a:rPr>
                <a:t>halstedii</a:t>
              </a:r>
              <a:r>
                <a:rPr lang="en-US" sz="3600" i="1" dirty="0">
                  <a:solidFill>
                    <a:schemeClr val="tx1"/>
                  </a:solidFill>
                  <a:latin typeface="Calibri" panose="020F0502020204030204" pitchFamily="34" charset="0"/>
                  <a:cs typeface="Calibri" panose="020F0502020204030204" pitchFamily="34" charset="0"/>
                </a:rPr>
                <a:t> </a:t>
              </a:r>
              <a:endParaRPr lang="fr-FR" sz="3600" i="1" dirty="0"/>
            </a:p>
          </p:txBody>
        </p:sp>
        <p:sp>
          <p:nvSpPr>
            <p:cNvPr id="40" name="Rectangle : coins arrondis 39">
              <a:extLst>
                <a:ext uri="{FF2B5EF4-FFF2-40B4-BE49-F238E27FC236}">
                  <a16:creationId xmlns:a16="http://schemas.microsoft.com/office/drawing/2014/main" id="{6D640B9B-9465-DFD9-5FCF-FF0A5BAE0D1D}"/>
                </a:ext>
              </a:extLst>
            </p:cNvPr>
            <p:cNvSpPr/>
            <p:nvPr/>
          </p:nvSpPr>
          <p:spPr bwMode="auto">
            <a:xfrm>
              <a:off x="20757362" y="20564588"/>
              <a:ext cx="8549275" cy="3133302"/>
            </a:xfrm>
            <a:prstGeom prst="roundRect">
              <a:avLst/>
            </a:prstGeom>
            <a:solidFill>
              <a:schemeClr val="bg1"/>
            </a:solidFill>
            <a:ln w="57150"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78 isolates mainly from the French monitoring (100, 300, 304, 307, 314, 330, 334, 700, 703, 704, 707, 710, 714, 717, 730, 774)</a:t>
              </a:r>
            </a:p>
            <a:p>
              <a:pPr marL="571500" indent="-5715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DNA from spores &amp; infected cotyledons</a:t>
              </a:r>
              <a:endParaRPr lang="fr-FR" sz="3600" dirty="0"/>
            </a:p>
          </p:txBody>
        </p:sp>
        <p:sp>
          <p:nvSpPr>
            <p:cNvPr id="11" name="Flèche : droite 10">
              <a:extLst>
                <a:ext uri="{FF2B5EF4-FFF2-40B4-BE49-F238E27FC236}">
                  <a16:creationId xmlns:a16="http://schemas.microsoft.com/office/drawing/2014/main" id="{38C1B8C2-AAB5-156E-B91A-47B9CD490657}"/>
                </a:ext>
              </a:extLst>
            </p:cNvPr>
            <p:cNvSpPr/>
            <p:nvPr/>
          </p:nvSpPr>
          <p:spPr bwMode="auto">
            <a:xfrm>
              <a:off x="9024768" y="19665442"/>
              <a:ext cx="1523029" cy="787696"/>
            </a:xfrm>
            <a:prstGeom prst="rightArrow">
              <a:avLst/>
            </a:prstGeom>
            <a:solidFill>
              <a:srgbClr val="66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a:p>
          </p:txBody>
        </p:sp>
        <p:sp>
          <p:nvSpPr>
            <p:cNvPr id="43" name="Flèche : droite 42">
              <a:extLst>
                <a:ext uri="{FF2B5EF4-FFF2-40B4-BE49-F238E27FC236}">
                  <a16:creationId xmlns:a16="http://schemas.microsoft.com/office/drawing/2014/main" id="{C8FF5A1A-360A-5097-58F3-7754A163F068}"/>
                </a:ext>
              </a:extLst>
            </p:cNvPr>
            <p:cNvSpPr/>
            <p:nvPr/>
          </p:nvSpPr>
          <p:spPr bwMode="auto">
            <a:xfrm>
              <a:off x="18204487" y="19641030"/>
              <a:ext cx="1523029" cy="787696"/>
            </a:xfrm>
            <a:prstGeom prst="rightArrow">
              <a:avLst/>
            </a:prstGeom>
            <a:solidFill>
              <a:srgbClr val="66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a:p>
          </p:txBody>
        </p:sp>
      </p:grpSp>
      <p:sp>
        <p:nvSpPr>
          <p:cNvPr id="45" name="ZoneTexte 44">
            <a:extLst>
              <a:ext uri="{FF2B5EF4-FFF2-40B4-BE49-F238E27FC236}">
                <a16:creationId xmlns:a16="http://schemas.microsoft.com/office/drawing/2014/main" id="{CD3DADEB-6C3C-259A-2467-9BF957BAFA76}"/>
              </a:ext>
            </a:extLst>
          </p:cNvPr>
          <p:cNvSpPr txBox="1"/>
          <p:nvPr/>
        </p:nvSpPr>
        <p:spPr>
          <a:xfrm>
            <a:off x="2184402" y="16775783"/>
            <a:ext cx="27122237" cy="2123658"/>
          </a:xfrm>
          <a:prstGeom prst="rect">
            <a:avLst/>
          </a:prstGeom>
          <a:noFill/>
        </p:spPr>
        <p:txBody>
          <a:bodyPr wrap="square">
            <a:spAutoFit/>
          </a:bodyPr>
          <a:lstStyle/>
          <a:p>
            <a:r>
              <a:rPr lang="en-US" sz="4400" dirty="0">
                <a:solidFill>
                  <a:schemeClr val="tx1"/>
                </a:solidFill>
                <a:latin typeface="Calibri" panose="020F0502020204030204" pitchFamily="34" charset="0"/>
                <a:cs typeface="Calibri" panose="020F0502020204030204" pitchFamily="34" charset="0"/>
              </a:rPr>
              <a:t>Two complementary PCR-based approaches have been used for the development of molecular markers:</a:t>
            </a:r>
          </a:p>
          <a:p>
            <a:pPr marL="457200" indent="-457200">
              <a:buFont typeface="Arial" panose="020B0604020202020204" pitchFamily="34" charset="0"/>
              <a:buChar char="•"/>
            </a:pPr>
            <a:r>
              <a:rPr lang="en-US" sz="4400" dirty="0">
                <a:solidFill>
                  <a:schemeClr val="tx1"/>
                </a:solidFill>
                <a:latin typeface="Calibri" panose="020F0502020204030204" pitchFamily="34" charset="0"/>
                <a:cs typeface="Calibri" panose="020F0502020204030204" pitchFamily="34" charset="0"/>
              </a:rPr>
              <a:t>High resolution melting (HRM) analysis</a:t>
            </a:r>
          </a:p>
          <a:p>
            <a:pPr marL="457200" indent="-457200">
              <a:buFont typeface="Arial" panose="020B0604020202020204" pitchFamily="34" charset="0"/>
              <a:buChar char="•"/>
            </a:pPr>
            <a:r>
              <a:rPr lang="fr-FR" sz="4400" dirty="0" err="1">
                <a:solidFill>
                  <a:schemeClr val="tx1"/>
                </a:solidFill>
                <a:latin typeface="Calibri" panose="020F0502020204030204" pitchFamily="34" charset="0"/>
                <a:cs typeface="Calibri" panose="020F0502020204030204" pitchFamily="34" charset="0"/>
              </a:rPr>
              <a:t>Kompetitive</a:t>
            </a:r>
            <a:r>
              <a:rPr lang="fr-FR" sz="4400" dirty="0">
                <a:solidFill>
                  <a:schemeClr val="tx1"/>
                </a:solidFill>
                <a:latin typeface="Calibri" panose="020F0502020204030204" pitchFamily="34" charset="0"/>
                <a:cs typeface="Calibri" panose="020F0502020204030204" pitchFamily="34" charset="0"/>
              </a:rPr>
              <a:t> </a:t>
            </a:r>
            <a:r>
              <a:rPr lang="fr-FR" sz="4400" dirty="0" err="1">
                <a:solidFill>
                  <a:schemeClr val="tx1"/>
                </a:solidFill>
                <a:latin typeface="Calibri" panose="020F0502020204030204" pitchFamily="34" charset="0"/>
                <a:cs typeface="Calibri" panose="020F0502020204030204" pitchFamily="34" charset="0"/>
              </a:rPr>
              <a:t>Allele-Specific</a:t>
            </a:r>
            <a:r>
              <a:rPr lang="fr-FR" sz="4400" dirty="0">
                <a:solidFill>
                  <a:schemeClr val="tx1"/>
                </a:solidFill>
                <a:latin typeface="Calibri" panose="020F0502020204030204" pitchFamily="34" charset="0"/>
                <a:cs typeface="Calibri" panose="020F0502020204030204" pitchFamily="34" charset="0"/>
              </a:rPr>
              <a:t> PCR (</a:t>
            </a:r>
            <a:r>
              <a:rPr lang="en-US" sz="4400" dirty="0" err="1">
                <a:solidFill>
                  <a:schemeClr val="tx1"/>
                </a:solidFill>
                <a:latin typeface="Calibri" panose="020F0502020204030204" pitchFamily="34" charset="0"/>
                <a:cs typeface="Calibri" panose="020F0502020204030204" pitchFamily="34" charset="0"/>
              </a:rPr>
              <a:t>KASPar</a:t>
            </a:r>
            <a:r>
              <a:rPr lang="en-US" sz="4400" dirty="0">
                <a:solidFill>
                  <a:schemeClr val="tx1"/>
                </a:solidFill>
                <a:latin typeface="Calibri" panose="020F0502020204030204" pitchFamily="34" charset="0"/>
                <a:cs typeface="Calibri" panose="020F0502020204030204" pitchFamily="34" charset="0"/>
              </a:rPr>
              <a:t>) technology.</a:t>
            </a:r>
          </a:p>
        </p:txBody>
      </p:sp>
    </p:spTree>
    <p:extLst>
      <p:ext uri="{BB962C8B-B14F-4D97-AF65-F5344CB8AC3E}">
        <p14:creationId xmlns:p14="http://schemas.microsoft.com/office/powerpoint/2010/main" val="4253831589"/>
      </p:ext>
    </p:extLst>
  </p:cSld>
  <p:clrMapOvr>
    <a:masterClrMapping/>
  </p:clrMapOvr>
  <p:transition spd="med"/>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Arial Unicode MS"/>
        <a:cs typeface="Arial Unicode MS"/>
      </a:majorFont>
      <a:minorFont>
        <a:latin typeface="Arial"/>
        <a:ea typeface="Arial Unicode MS"/>
        <a:cs typeface="Arial Unicode MS"/>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bg1"/>
            </a:solidFill>
            <a:effectLst/>
            <a:latin typeface="Times New Roman"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2280</TotalTime>
  <Words>2001</Words>
  <Application>Microsoft Office PowerPoint</Application>
  <PresentationFormat>Personnalisé</PresentationFormat>
  <Paragraphs>99</Paragraphs>
  <Slides>2</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Arial</vt:lpstr>
      <vt:lpstr>Calibri</vt:lpstr>
      <vt:lpstr>Courier New</vt:lpstr>
      <vt:lpstr>Tahoma</vt:lpstr>
      <vt:lpstr>Times New Roman</vt:lpstr>
      <vt:lpstr>Wingdings</vt:lpstr>
      <vt:lpstr>Modèle par défaut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Emmanuelle MESTRIES</dc:creator>
  <cp:lastModifiedBy>Emmanuelle MESTRIES</cp:lastModifiedBy>
  <cp:revision>94</cp:revision>
  <cp:lastPrinted>2022-06-08T14:02:45Z</cp:lastPrinted>
  <dcterms:created xsi:type="dcterms:W3CDTF">2012-02-20T13:42:44Z</dcterms:created>
  <dcterms:modified xsi:type="dcterms:W3CDTF">2022-06-28T15:10:25Z</dcterms:modified>
</cp:coreProperties>
</file>