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sldIdLst>
    <p:sldId id="257" r:id="rId5"/>
    <p:sldId id="258" r:id="rId6"/>
    <p:sldId id="290" r:id="rId7"/>
    <p:sldId id="262" r:id="rId8"/>
    <p:sldId id="263" r:id="rId9"/>
    <p:sldId id="296" r:id="rId10"/>
    <p:sldId id="1414" r:id="rId11"/>
    <p:sldId id="1412" r:id="rId12"/>
    <p:sldId id="293" r:id="rId13"/>
    <p:sldId id="1413" r:id="rId14"/>
    <p:sldId id="1415" r:id="rId15"/>
    <p:sldId id="294" r:id="rId16"/>
    <p:sldId id="265" r:id="rId17"/>
    <p:sldId id="283" r:id="rId18"/>
    <p:sldId id="284" r:id="rId19"/>
    <p:sldId id="285" r:id="rId20"/>
    <p:sldId id="268" r:id="rId21"/>
    <p:sldId id="269" r:id="rId22"/>
    <p:sldId id="264" r:id="rId23"/>
    <p:sldId id="287" r:id="rId24"/>
    <p:sldId id="286" r:id="rId25"/>
    <p:sldId id="288" r:id="rId26"/>
    <p:sldId id="291" r:id="rId27"/>
    <p:sldId id="289" r:id="rId28"/>
    <p:sldId id="275" r:id="rId29"/>
    <p:sldId id="276" r:id="rId30"/>
    <p:sldId id="277" r:id="rId31"/>
    <p:sldId id="259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A43"/>
    <a:srgbClr val="3D5079"/>
    <a:srgbClr val="8991B5"/>
    <a:srgbClr val="2F5597"/>
    <a:srgbClr val="C55A11"/>
    <a:srgbClr val="548235"/>
    <a:srgbClr val="007154"/>
    <a:srgbClr val="7F6000"/>
    <a:srgbClr val="BF9000"/>
    <a:srgbClr val="244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F1D76-4F2F-4EB5-B13F-29C69CE4679D}" v="39" dt="2022-09-23T09:25:57.952"/>
  </p1510:revLst>
</p1510:revInfo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>
      <p:cViewPr varScale="1">
        <p:scale>
          <a:sx n="81" d="100"/>
          <a:sy n="81" d="100"/>
        </p:scale>
        <p:origin x="101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DE LA BORDE" userId="41535291-87c7-4168-b46e-2275b258610f" providerId="ADAL" clId="{076F1D76-4F2F-4EB5-B13F-29C69CE4679D}"/>
    <pc:docChg chg="undo custSel addSld delSld modSld sldOrd">
      <pc:chgData name="Isabelle DE LA BORDE" userId="41535291-87c7-4168-b46e-2275b258610f" providerId="ADAL" clId="{076F1D76-4F2F-4EB5-B13F-29C69CE4679D}" dt="2022-09-23T09:26:07.643" v="1306" actId="1076"/>
      <pc:docMkLst>
        <pc:docMk/>
      </pc:docMkLst>
      <pc:sldChg chg="modSp mod">
        <pc:chgData name="Isabelle DE LA BORDE" userId="41535291-87c7-4168-b46e-2275b258610f" providerId="ADAL" clId="{076F1D76-4F2F-4EB5-B13F-29C69CE4679D}" dt="2022-09-22T13:22:10.403" v="1303" actId="20577"/>
        <pc:sldMkLst>
          <pc:docMk/>
          <pc:sldMk cId="1195372270" sldId="257"/>
        </pc:sldMkLst>
        <pc:spChg chg="mod">
          <ac:chgData name="Isabelle DE LA BORDE" userId="41535291-87c7-4168-b46e-2275b258610f" providerId="ADAL" clId="{076F1D76-4F2F-4EB5-B13F-29C69CE4679D}" dt="2022-09-22T13:22:10.403" v="1303" actId="20577"/>
          <ac:spMkLst>
            <pc:docMk/>
            <pc:sldMk cId="1195372270" sldId="257"/>
            <ac:spMk id="6" creationId="{00000000-0000-0000-0000-000000000000}"/>
          </ac:spMkLst>
        </pc:spChg>
      </pc:sldChg>
      <pc:sldChg chg="new del">
        <pc:chgData name="Isabelle DE LA BORDE" userId="41535291-87c7-4168-b46e-2275b258610f" providerId="ADAL" clId="{076F1D76-4F2F-4EB5-B13F-29C69CE4679D}" dt="2022-09-21T15:03:18.252" v="100" actId="47"/>
        <pc:sldMkLst>
          <pc:docMk/>
          <pc:sldMk cId="3237465930" sldId="292"/>
        </pc:sldMkLst>
      </pc:sldChg>
      <pc:sldChg chg="addSp delSp modSp new mod ord">
        <pc:chgData name="Isabelle DE LA BORDE" userId="41535291-87c7-4168-b46e-2275b258610f" providerId="ADAL" clId="{076F1D76-4F2F-4EB5-B13F-29C69CE4679D}" dt="2022-09-22T10:05:49.676" v="1153" actId="207"/>
        <pc:sldMkLst>
          <pc:docMk/>
          <pc:sldMk cId="4122506297" sldId="293"/>
        </pc:sldMkLst>
        <pc:spChg chg="mod">
          <ac:chgData name="Isabelle DE LA BORDE" userId="41535291-87c7-4168-b46e-2275b258610f" providerId="ADAL" clId="{076F1D76-4F2F-4EB5-B13F-29C69CE4679D}" dt="2022-09-22T09:48:27.470" v="763" actId="14100"/>
          <ac:spMkLst>
            <pc:docMk/>
            <pc:sldMk cId="4122506297" sldId="293"/>
            <ac:spMk id="2" creationId="{C595AA33-06B3-D047-C7AA-F07593B6FCE7}"/>
          </ac:spMkLst>
        </pc:spChg>
        <pc:spChg chg="del">
          <ac:chgData name="Isabelle DE LA BORDE" userId="41535291-87c7-4168-b46e-2275b258610f" providerId="ADAL" clId="{076F1D76-4F2F-4EB5-B13F-29C69CE4679D}" dt="2022-09-22T09:04:44.087" v="256"/>
          <ac:spMkLst>
            <pc:docMk/>
            <pc:sldMk cId="4122506297" sldId="293"/>
            <ac:spMk id="3" creationId="{EBF67433-4DC5-A698-B4BB-D93ED73B9017}"/>
          </ac:spMkLst>
        </pc:spChg>
        <pc:spChg chg="add del mod">
          <ac:chgData name="Isabelle DE LA BORDE" userId="41535291-87c7-4168-b46e-2275b258610f" providerId="ADAL" clId="{076F1D76-4F2F-4EB5-B13F-29C69CE4679D}" dt="2022-09-22T09:49:16.952" v="789"/>
          <ac:spMkLst>
            <pc:docMk/>
            <pc:sldMk cId="4122506297" sldId="293"/>
            <ac:spMk id="8" creationId="{24433E12-8481-7830-C53D-D2C0935CAC2A}"/>
          </ac:spMkLst>
        </pc:spChg>
        <pc:spChg chg="add mod">
          <ac:chgData name="Isabelle DE LA BORDE" userId="41535291-87c7-4168-b46e-2275b258610f" providerId="ADAL" clId="{076F1D76-4F2F-4EB5-B13F-29C69CE4679D}" dt="2022-09-22T10:05:49.676" v="1153" actId="207"/>
          <ac:spMkLst>
            <pc:docMk/>
            <pc:sldMk cId="4122506297" sldId="293"/>
            <ac:spMk id="9" creationId="{F7D94C93-7F7E-A896-AACB-E55E56FF6E7A}"/>
          </ac:spMkLst>
        </pc:spChg>
        <pc:spChg chg="add mod">
          <ac:chgData name="Isabelle DE LA BORDE" userId="41535291-87c7-4168-b46e-2275b258610f" providerId="ADAL" clId="{076F1D76-4F2F-4EB5-B13F-29C69CE4679D}" dt="2022-09-22T09:59:03.801" v="986" actId="255"/>
          <ac:spMkLst>
            <pc:docMk/>
            <pc:sldMk cId="4122506297" sldId="293"/>
            <ac:spMk id="10" creationId="{C6A57C55-841A-F197-893E-1CF01F73A1CB}"/>
          </ac:spMkLst>
        </pc:spChg>
        <pc:picChg chg="add mod">
          <ac:chgData name="Isabelle DE LA BORDE" userId="41535291-87c7-4168-b46e-2275b258610f" providerId="ADAL" clId="{076F1D76-4F2F-4EB5-B13F-29C69CE4679D}" dt="2022-09-22T09:47:59.023" v="747" actId="1076"/>
          <ac:picMkLst>
            <pc:docMk/>
            <pc:sldMk cId="4122506297" sldId="293"/>
            <ac:picMk id="7" creationId="{D065A270-87E8-1606-8F8A-6EF688D03F85}"/>
          </ac:picMkLst>
        </pc:picChg>
      </pc:sldChg>
      <pc:sldChg chg="addSp delSp modSp new mod setBg setClrOvrMap">
        <pc:chgData name="Isabelle DE LA BORDE" userId="41535291-87c7-4168-b46e-2275b258610f" providerId="ADAL" clId="{076F1D76-4F2F-4EB5-B13F-29C69CE4679D}" dt="2022-09-22T12:25:50.193" v="1239" actId="20577"/>
        <pc:sldMkLst>
          <pc:docMk/>
          <pc:sldMk cId="2599783366" sldId="294"/>
        </pc:sldMkLst>
        <pc:spChg chg="mod">
          <ac:chgData name="Isabelle DE LA BORDE" userId="41535291-87c7-4168-b46e-2275b258610f" providerId="ADAL" clId="{076F1D76-4F2F-4EB5-B13F-29C69CE4679D}" dt="2022-09-22T10:06:48.958" v="1238" actId="20577"/>
          <ac:spMkLst>
            <pc:docMk/>
            <pc:sldMk cId="2599783366" sldId="294"/>
            <ac:spMk id="2" creationId="{0646F026-810F-7E4C-532A-86D7CB900ADE}"/>
          </ac:spMkLst>
        </pc:spChg>
        <pc:spChg chg="del">
          <ac:chgData name="Isabelle DE LA BORDE" userId="41535291-87c7-4168-b46e-2275b258610f" providerId="ADAL" clId="{076F1D76-4F2F-4EB5-B13F-29C69CE4679D}" dt="2022-09-22T09:05:13.672" v="257"/>
          <ac:spMkLst>
            <pc:docMk/>
            <pc:sldMk cId="2599783366" sldId="294"/>
            <ac:spMk id="3" creationId="{4E5239EB-6959-78A2-E3CA-5D48AD18AE89}"/>
          </ac:spMkLst>
        </pc:spChg>
        <pc:spChg chg="mod ord">
          <ac:chgData name="Isabelle DE LA BORDE" userId="41535291-87c7-4168-b46e-2275b258610f" providerId="ADAL" clId="{076F1D76-4F2F-4EB5-B13F-29C69CE4679D}" dt="2022-09-22T09:37:17.290" v="502" actId="26606"/>
          <ac:spMkLst>
            <pc:docMk/>
            <pc:sldMk cId="2599783366" sldId="294"/>
            <ac:spMk id="4" creationId="{7D870429-4BF4-B8A4-15BA-6FF8D31956A9}"/>
          </ac:spMkLst>
        </pc:spChg>
        <pc:spChg chg="mod">
          <ac:chgData name="Isabelle DE LA BORDE" userId="41535291-87c7-4168-b46e-2275b258610f" providerId="ADAL" clId="{076F1D76-4F2F-4EB5-B13F-29C69CE4679D}" dt="2022-09-22T09:37:17.290" v="502" actId="26606"/>
          <ac:spMkLst>
            <pc:docMk/>
            <pc:sldMk cId="2599783366" sldId="294"/>
            <ac:spMk id="5" creationId="{B1FEC9A6-E418-6C17-E289-E69FC9B3C207}"/>
          </ac:spMkLst>
        </pc:spChg>
        <pc:spChg chg="add del mod">
          <ac:chgData name="Isabelle DE LA BORDE" userId="41535291-87c7-4168-b46e-2275b258610f" providerId="ADAL" clId="{076F1D76-4F2F-4EB5-B13F-29C69CE4679D}" dt="2022-09-22T12:25:50.193" v="1239" actId="20577"/>
          <ac:spMkLst>
            <pc:docMk/>
            <pc:sldMk cId="2599783366" sldId="294"/>
            <ac:spMk id="8" creationId="{984164A4-94A1-A536-5DA4-BF88BBAA6612}"/>
          </ac:spMkLst>
        </pc:spChg>
        <pc:spChg chg="add del">
          <ac:chgData name="Isabelle DE LA BORDE" userId="41535291-87c7-4168-b46e-2275b258610f" providerId="ADAL" clId="{076F1D76-4F2F-4EB5-B13F-29C69CE4679D}" dt="2022-09-22T09:38:14.606" v="505" actId="478"/>
          <ac:spMkLst>
            <pc:docMk/>
            <pc:sldMk cId="2599783366" sldId="294"/>
            <ac:spMk id="9" creationId="{44DF9952-EDC0-77DD-26A5-1B8900188492}"/>
          </ac:spMkLst>
        </pc:spChg>
        <pc:spChg chg="add mod">
          <ac:chgData name="Isabelle DE LA BORDE" userId="41535291-87c7-4168-b46e-2275b258610f" providerId="ADAL" clId="{076F1D76-4F2F-4EB5-B13F-29C69CE4679D}" dt="2022-09-22T09:39:05.529" v="513" actId="208"/>
          <ac:spMkLst>
            <pc:docMk/>
            <pc:sldMk cId="2599783366" sldId="294"/>
            <ac:spMk id="10" creationId="{BE0394E4-5EE5-541E-55D6-E4761CC97AD6}"/>
          </ac:spMkLst>
        </pc:spChg>
        <pc:spChg chg="add mod">
          <ac:chgData name="Isabelle DE LA BORDE" userId="41535291-87c7-4168-b46e-2275b258610f" providerId="ADAL" clId="{076F1D76-4F2F-4EB5-B13F-29C69CE4679D}" dt="2022-09-22T09:39:43.320" v="520" actId="1076"/>
          <ac:spMkLst>
            <pc:docMk/>
            <pc:sldMk cId="2599783366" sldId="294"/>
            <ac:spMk id="11" creationId="{AECE3577-338C-D2FC-B0E2-F21F09AE4479}"/>
          </ac:spMkLst>
        </pc:spChg>
        <pc:spChg chg="add del">
          <ac:chgData name="Isabelle DE LA BORDE" userId="41535291-87c7-4168-b46e-2275b258610f" providerId="ADAL" clId="{076F1D76-4F2F-4EB5-B13F-29C69CE4679D}" dt="2022-09-22T09:36:08.997" v="493" actId="26606"/>
          <ac:spMkLst>
            <pc:docMk/>
            <pc:sldMk cId="2599783366" sldId="294"/>
            <ac:spMk id="12" creationId="{E9796ACD-49F7-DDC2-9BAF-57A97AB0DAB7}"/>
          </ac:spMkLst>
        </pc:spChg>
        <pc:spChg chg="add del">
          <ac:chgData name="Isabelle DE LA BORDE" userId="41535291-87c7-4168-b46e-2275b258610f" providerId="ADAL" clId="{076F1D76-4F2F-4EB5-B13F-29C69CE4679D}" dt="2022-09-22T09:36:23.720" v="495" actId="26606"/>
          <ac:spMkLst>
            <pc:docMk/>
            <pc:sldMk cId="2599783366" sldId="294"/>
            <ac:spMk id="13" creationId="{823AC064-BC96-4F32-8AE1-B2FD38754823}"/>
          </ac:spMkLst>
        </pc:spChg>
        <pc:spChg chg="add del">
          <ac:chgData name="Isabelle DE LA BORDE" userId="41535291-87c7-4168-b46e-2275b258610f" providerId="ADAL" clId="{076F1D76-4F2F-4EB5-B13F-29C69CE4679D}" dt="2022-09-22T09:36:08.997" v="493" actId="26606"/>
          <ac:spMkLst>
            <pc:docMk/>
            <pc:sldMk cId="2599783366" sldId="294"/>
            <ac:spMk id="15" creationId="{5AAE9118-0436-4488-AC4A-C14DF6A7B6B1}"/>
          </ac:spMkLst>
        </pc:spChg>
        <pc:spChg chg="add del">
          <ac:chgData name="Isabelle DE LA BORDE" userId="41535291-87c7-4168-b46e-2275b258610f" providerId="ADAL" clId="{076F1D76-4F2F-4EB5-B13F-29C69CE4679D}" dt="2022-09-22T09:36:08.997" v="493" actId="26606"/>
          <ac:spMkLst>
            <pc:docMk/>
            <pc:sldMk cId="2599783366" sldId="294"/>
            <ac:spMk id="17" creationId="{1B10F861-B8F1-49C7-BD58-EAB20CEE7F93}"/>
          </ac:spMkLst>
        </pc:spChg>
        <pc:spChg chg="add del">
          <ac:chgData name="Isabelle DE LA BORDE" userId="41535291-87c7-4168-b46e-2275b258610f" providerId="ADAL" clId="{076F1D76-4F2F-4EB5-B13F-29C69CE4679D}" dt="2022-09-22T09:36:08.997" v="493" actId="26606"/>
          <ac:spMkLst>
            <pc:docMk/>
            <pc:sldMk cId="2599783366" sldId="294"/>
            <ac:spMk id="19" creationId="{61F6E425-22AB-4DA2-8FAC-58ADB58EF6C3}"/>
          </ac:spMkLst>
        </pc:spChg>
        <pc:spChg chg="add del">
          <ac:chgData name="Isabelle DE LA BORDE" userId="41535291-87c7-4168-b46e-2275b258610f" providerId="ADAL" clId="{076F1D76-4F2F-4EB5-B13F-29C69CE4679D}" dt="2022-09-22T09:36:39.826" v="497" actId="26606"/>
          <ac:spMkLst>
            <pc:docMk/>
            <pc:sldMk cId="2599783366" sldId="294"/>
            <ac:spMk id="24" creationId="{99ED5833-B85B-4103-8A3B-CAB0308E6C15}"/>
          </ac:spMkLst>
        </pc:spChg>
        <pc:spChg chg="add del">
          <ac:chgData name="Isabelle DE LA BORDE" userId="41535291-87c7-4168-b46e-2275b258610f" providerId="ADAL" clId="{076F1D76-4F2F-4EB5-B13F-29C69CE4679D}" dt="2022-09-22T09:36:47.814" v="500" actId="26606"/>
          <ac:spMkLst>
            <pc:docMk/>
            <pc:sldMk cId="2599783366" sldId="294"/>
            <ac:spMk id="26" creationId="{B5809B1F-0726-44C0-B0A1-7FCE2A129E20}"/>
          </ac:spMkLst>
        </pc:spChg>
        <pc:spChg chg="add del">
          <ac:chgData name="Isabelle DE LA BORDE" userId="41535291-87c7-4168-b46e-2275b258610f" providerId="ADAL" clId="{076F1D76-4F2F-4EB5-B13F-29C69CE4679D}" dt="2022-09-22T09:36:47.814" v="500" actId="26606"/>
          <ac:spMkLst>
            <pc:docMk/>
            <pc:sldMk cId="2599783366" sldId="294"/>
            <ac:spMk id="27" creationId="{26EE9A0B-C601-4E3F-8541-29CA20DE1186}"/>
          </ac:spMkLst>
        </pc:spChg>
        <pc:spChg chg="add del">
          <ac:chgData name="Isabelle DE LA BORDE" userId="41535291-87c7-4168-b46e-2275b258610f" providerId="ADAL" clId="{076F1D76-4F2F-4EB5-B13F-29C69CE4679D}" dt="2022-09-22T09:36:47.814" v="500" actId="26606"/>
          <ac:spMkLst>
            <pc:docMk/>
            <pc:sldMk cId="2599783366" sldId="294"/>
            <ac:spMk id="28" creationId="{EE7347C1-393A-2350-68FF-049A8BAB15A0}"/>
          </ac:spMkLst>
        </pc:spChg>
        <pc:spChg chg="add del">
          <ac:chgData name="Isabelle DE LA BORDE" userId="41535291-87c7-4168-b46e-2275b258610f" providerId="ADAL" clId="{076F1D76-4F2F-4EB5-B13F-29C69CE4679D}" dt="2022-09-22T09:37:17.290" v="502" actId="26606"/>
          <ac:spMkLst>
            <pc:docMk/>
            <pc:sldMk cId="2599783366" sldId="294"/>
            <ac:spMk id="30" creationId="{1A6EE635-8F9F-A815-81FD-7789BBF50A1E}"/>
          </ac:spMkLst>
        </pc:spChg>
        <pc:spChg chg="add del">
          <ac:chgData name="Isabelle DE LA BORDE" userId="41535291-87c7-4168-b46e-2275b258610f" providerId="ADAL" clId="{076F1D76-4F2F-4EB5-B13F-29C69CE4679D}" dt="2022-09-22T09:37:17.290" v="502" actId="26606"/>
          <ac:spMkLst>
            <pc:docMk/>
            <pc:sldMk cId="2599783366" sldId="294"/>
            <ac:spMk id="31" creationId="{5AAE9118-0436-4488-AC4A-C14DF6A7B6B1}"/>
          </ac:spMkLst>
        </pc:spChg>
        <pc:spChg chg="add del">
          <ac:chgData name="Isabelle DE LA BORDE" userId="41535291-87c7-4168-b46e-2275b258610f" providerId="ADAL" clId="{076F1D76-4F2F-4EB5-B13F-29C69CE4679D}" dt="2022-09-22T09:37:17.290" v="502" actId="26606"/>
          <ac:spMkLst>
            <pc:docMk/>
            <pc:sldMk cId="2599783366" sldId="294"/>
            <ac:spMk id="32" creationId="{48AADC38-41AB-482C-B8C3-6B9CD91B678A}"/>
          </ac:spMkLst>
        </pc:spChg>
        <pc:picChg chg="add mod ord">
          <ac:chgData name="Isabelle DE LA BORDE" userId="41535291-87c7-4168-b46e-2275b258610f" providerId="ADAL" clId="{076F1D76-4F2F-4EB5-B13F-29C69CE4679D}" dt="2022-09-22T09:39:16.283" v="515" actId="1076"/>
          <ac:picMkLst>
            <pc:docMk/>
            <pc:sldMk cId="2599783366" sldId="294"/>
            <ac:picMk id="6" creationId="{1C333578-0DBA-998B-F5FB-17D8A70DE4F6}"/>
          </ac:picMkLst>
        </pc:picChg>
        <pc:picChg chg="add mod ord">
          <ac:chgData name="Isabelle DE LA BORDE" userId="41535291-87c7-4168-b46e-2275b258610f" providerId="ADAL" clId="{076F1D76-4F2F-4EB5-B13F-29C69CE4679D}" dt="2022-09-22T09:39:35.983" v="519" actId="14100"/>
          <ac:picMkLst>
            <pc:docMk/>
            <pc:sldMk cId="2599783366" sldId="294"/>
            <ac:picMk id="7" creationId="{8ACF5D74-60EF-D15C-7753-6BD6D6A9D68E}"/>
          </ac:picMkLst>
        </pc:picChg>
        <pc:cxnChg chg="add del">
          <ac:chgData name="Isabelle DE LA BORDE" userId="41535291-87c7-4168-b46e-2275b258610f" providerId="ADAL" clId="{076F1D76-4F2F-4EB5-B13F-29C69CE4679D}" dt="2022-09-22T09:36:23.720" v="495" actId="26606"/>
          <ac:cxnSpMkLst>
            <pc:docMk/>
            <pc:sldMk cId="2599783366" sldId="294"/>
            <ac:cxnSpMk id="21" creationId="{7E7C77BC-7138-40B1-A15B-20F57A494629}"/>
          </ac:cxnSpMkLst>
        </pc:cxnChg>
        <pc:cxnChg chg="add del">
          <ac:chgData name="Isabelle DE LA BORDE" userId="41535291-87c7-4168-b46e-2275b258610f" providerId="ADAL" clId="{076F1D76-4F2F-4EB5-B13F-29C69CE4679D}" dt="2022-09-22T09:36:23.720" v="495" actId="26606"/>
          <ac:cxnSpMkLst>
            <pc:docMk/>
            <pc:sldMk cId="2599783366" sldId="294"/>
            <ac:cxnSpMk id="22" creationId="{DB146403-F3D6-484B-B2ED-97F9565D0370}"/>
          </ac:cxnSpMkLst>
        </pc:cxnChg>
      </pc:sldChg>
      <pc:sldChg chg="addSp delSp modSp new del mod">
        <pc:chgData name="Isabelle DE LA BORDE" userId="41535291-87c7-4168-b46e-2275b258610f" providerId="ADAL" clId="{076F1D76-4F2F-4EB5-B13F-29C69CE4679D}" dt="2022-09-22T09:40:52.748" v="569" actId="47"/>
        <pc:sldMkLst>
          <pc:docMk/>
          <pc:sldMk cId="1829177051" sldId="295"/>
        </pc:sldMkLst>
        <pc:spChg chg="del">
          <ac:chgData name="Isabelle DE LA BORDE" userId="41535291-87c7-4168-b46e-2275b258610f" providerId="ADAL" clId="{076F1D76-4F2F-4EB5-B13F-29C69CE4679D}" dt="2022-09-22T09:05:40.201" v="258"/>
          <ac:spMkLst>
            <pc:docMk/>
            <pc:sldMk cId="1829177051" sldId="295"/>
            <ac:spMk id="3" creationId="{C15B1482-901B-1275-E0E4-4663CCFC1474}"/>
          </ac:spMkLst>
        </pc:spChg>
        <pc:picChg chg="add mod">
          <ac:chgData name="Isabelle DE LA BORDE" userId="41535291-87c7-4168-b46e-2275b258610f" providerId="ADAL" clId="{076F1D76-4F2F-4EB5-B13F-29C69CE4679D}" dt="2022-09-22T09:32:43.845" v="357" actId="1076"/>
          <ac:picMkLst>
            <pc:docMk/>
            <pc:sldMk cId="1829177051" sldId="295"/>
            <ac:picMk id="6" creationId="{65899FEE-FBFD-3ACC-78AE-12E5849242CA}"/>
          </ac:picMkLst>
        </pc:picChg>
      </pc:sldChg>
      <pc:sldChg chg="addSp delSp modSp new mod ord">
        <pc:chgData name="Isabelle DE LA BORDE" userId="41535291-87c7-4168-b46e-2275b258610f" providerId="ADAL" clId="{076F1D76-4F2F-4EB5-B13F-29C69CE4679D}" dt="2022-09-22T09:44:41.762" v="576" actId="14100"/>
        <pc:sldMkLst>
          <pc:docMk/>
          <pc:sldMk cId="1371123631" sldId="296"/>
        </pc:sldMkLst>
        <pc:spChg chg="mod">
          <ac:chgData name="Isabelle DE LA BORDE" userId="41535291-87c7-4168-b46e-2275b258610f" providerId="ADAL" clId="{076F1D76-4F2F-4EB5-B13F-29C69CE4679D}" dt="2022-09-22T09:44:41.762" v="576" actId="14100"/>
          <ac:spMkLst>
            <pc:docMk/>
            <pc:sldMk cId="1371123631" sldId="296"/>
            <ac:spMk id="2" creationId="{2D6FFF1C-C7F9-B9E8-CD38-96357CE9267C}"/>
          </ac:spMkLst>
        </pc:spChg>
        <pc:spChg chg="del">
          <ac:chgData name="Isabelle DE LA BORDE" userId="41535291-87c7-4168-b46e-2275b258610f" providerId="ADAL" clId="{076F1D76-4F2F-4EB5-B13F-29C69CE4679D}" dt="2022-09-21T14:47:16.149" v="5"/>
          <ac:spMkLst>
            <pc:docMk/>
            <pc:sldMk cId="1371123631" sldId="296"/>
            <ac:spMk id="3" creationId="{D8F030AF-6BBD-1E88-208A-0361214DC52B}"/>
          </ac:spMkLst>
        </pc:spChg>
        <pc:graphicFrameChg chg="add mod">
          <ac:chgData name="Isabelle DE LA BORDE" userId="41535291-87c7-4168-b46e-2275b258610f" providerId="ADAL" clId="{076F1D76-4F2F-4EB5-B13F-29C69CE4679D}" dt="2022-09-21T14:47:31.427" v="8" actId="1076"/>
          <ac:graphicFrameMkLst>
            <pc:docMk/>
            <pc:sldMk cId="1371123631" sldId="296"/>
            <ac:graphicFrameMk id="6" creationId="{86D6055D-F247-DCE7-7C08-BF66D00065B5}"/>
          </ac:graphicFrameMkLst>
        </pc:graphicFrameChg>
      </pc:sldChg>
      <pc:sldChg chg="addSp delSp modSp add del mod modShow">
        <pc:chgData name="Isabelle DE LA BORDE" userId="41535291-87c7-4168-b46e-2275b258610f" providerId="ADAL" clId="{076F1D76-4F2F-4EB5-B13F-29C69CE4679D}" dt="2022-09-22T09:14:37.081" v="277" actId="47"/>
        <pc:sldMkLst>
          <pc:docMk/>
          <pc:sldMk cId="1268006854" sldId="1361"/>
        </pc:sldMkLst>
        <pc:spChg chg="mod">
          <ac:chgData name="Isabelle DE LA BORDE" userId="41535291-87c7-4168-b46e-2275b258610f" providerId="ADAL" clId="{076F1D76-4F2F-4EB5-B13F-29C69CE4679D}" dt="2022-09-21T15:18:19.187" v="227" actId="2711"/>
          <ac:spMkLst>
            <pc:docMk/>
            <pc:sldMk cId="1268006854" sldId="1361"/>
            <ac:spMk id="6" creationId="{85F37861-74E7-4732-B614-E10A209F85DC}"/>
          </ac:spMkLst>
        </pc:spChg>
        <pc:spChg chg="mod">
          <ac:chgData name="Isabelle DE LA BORDE" userId="41535291-87c7-4168-b46e-2275b258610f" providerId="ADAL" clId="{076F1D76-4F2F-4EB5-B13F-29C69CE4679D}" dt="2022-09-21T15:17:28.645" v="226" actId="1076"/>
          <ac:spMkLst>
            <pc:docMk/>
            <pc:sldMk cId="1268006854" sldId="1361"/>
            <ac:spMk id="10" creationId="{04A5C05A-CAD7-4DA6-49A2-DFE987A26304}"/>
          </ac:spMkLst>
        </pc:spChg>
        <pc:spChg chg="add del mod">
          <ac:chgData name="Isabelle DE LA BORDE" userId="41535291-87c7-4168-b46e-2275b258610f" providerId="ADAL" clId="{076F1D76-4F2F-4EB5-B13F-29C69CE4679D}" dt="2022-09-21T15:11:49.902" v="108" actId="478"/>
          <ac:spMkLst>
            <pc:docMk/>
            <pc:sldMk cId="1268006854" sldId="1361"/>
            <ac:spMk id="11" creationId="{769EFAAD-A508-3030-869A-7C699B004EE5}"/>
          </ac:spMkLst>
        </pc:spChg>
        <pc:spChg chg="add del mod">
          <ac:chgData name="Isabelle DE LA BORDE" userId="41535291-87c7-4168-b46e-2275b258610f" providerId="ADAL" clId="{076F1D76-4F2F-4EB5-B13F-29C69CE4679D}" dt="2022-09-21T15:12:23.817" v="117" actId="478"/>
          <ac:spMkLst>
            <pc:docMk/>
            <pc:sldMk cId="1268006854" sldId="1361"/>
            <ac:spMk id="13" creationId="{92DBC578-A760-0E01-1460-1FFFCEABE32C}"/>
          </ac:spMkLst>
        </pc:spChg>
        <pc:spChg chg="add del mod">
          <ac:chgData name="Isabelle DE LA BORDE" userId="41535291-87c7-4168-b46e-2275b258610f" providerId="ADAL" clId="{076F1D76-4F2F-4EB5-B13F-29C69CE4679D}" dt="2022-09-21T15:12:30.837" v="119" actId="478"/>
          <ac:spMkLst>
            <pc:docMk/>
            <pc:sldMk cId="1268006854" sldId="1361"/>
            <ac:spMk id="15" creationId="{CBC546E8-FE6C-344B-A00B-7EDFE00A436C}"/>
          </ac:spMkLst>
        </pc:spChg>
      </pc:sldChg>
      <pc:sldChg chg="add del mod modShow">
        <pc:chgData name="Isabelle DE LA BORDE" userId="41535291-87c7-4168-b46e-2275b258610f" providerId="ADAL" clId="{076F1D76-4F2F-4EB5-B13F-29C69CE4679D}" dt="2022-09-22T09:14:38.830" v="278" actId="47"/>
        <pc:sldMkLst>
          <pc:docMk/>
          <pc:sldMk cId="3748972093" sldId="1365"/>
        </pc:sldMkLst>
      </pc:sldChg>
      <pc:sldChg chg="modSp add del mod">
        <pc:chgData name="Isabelle DE LA BORDE" userId="41535291-87c7-4168-b46e-2275b258610f" providerId="ADAL" clId="{076F1D76-4F2F-4EB5-B13F-29C69CE4679D}" dt="2022-09-21T15:10:38.098" v="102" actId="47"/>
        <pc:sldMkLst>
          <pc:docMk/>
          <pc:sldMk cId="2371073978" sldId="1405"/>
        </pc:sldMkLst>
        <pc:spChg chg="mod">
          <ac:chgData name="Isabelle DE LA BORDE" userId="41535291-87c7-4168-b46e-2275b258610f" providerId="ADAL" clId="{076F1D76-4F2F-4EB5-B13F-29C69CE4679D}" dt="2022-09-21T14:56:08.717" v="94" actId="207"/>
          <ac:spMkLst>
            <pc:docMk/>
            <pc:sldMk cId="2371073978" sldId="1405"/>
            <ac:spMk id="21" creationId="{0B3BF408-D08D-4A38-952E-DAFA6A614B7C}"/>
          </ac:spMkLst>
        </pc:spChg>
        <pc:spChg chg="mod">
          <ac:chgData name="Isabelle DE LA BORDE" userId="41535291-87c7-4168-b46e-2275b258610f" providerId="ADAL" clId="{076F1D76-4F2F-4EB5-B13F-29C69CE4679D}" dt="2022-09-21T14:56:13.349" v="95" actId="207"/>
          <ac:spMkLst>
            <pc:docMk/>
            <pc:sldMk cId="2371073978" sldId="1405"/>
            <ac:spMk id="22" creationId="{BA920119-8258-4FD5-8B04-15C2034E1712}"/>
          </ac:spMkLst>
        </pc:spChg>
        <pc:graphicFrameChg chg="mod">
          <ac:chgData name="Isabelle DE LA BORDE" userId="41535291-87c7-4168-b46e-2275b258610f" providerId="ADAL" clId="{076F1D76-4F2F-4EB5-B13F-29C69CE4679D}" dt="2022-09-21T14:56:50.401" v="97" actId="1076"/>
          <ac:graphicFrameMkLst>
            <pc:docMk/>
            <pc:sldMk cId="2371073978" sldId="1405"/>
            <ac:graphicFrameMk id="3" creationId="{CD724292-ED97-AEC8-CEEF-95EE0845E1FA}"/>
          </ac:graphicFrameMkLst>
        </pc:graphicFrameChg>
      </pc:sldChg>
      <pc:sldChg chg="add del mod modShow">
        <pc:chgData name="Isabelle DE LA BORDE" userId="41535291-87c7-4168-b46e-2275b258610f" providerId="ADAL" clId="{076F1D76-4F2F-4EB5-B13F-29C69CE4679D}" dt="2022-09-22T09:16:04.672" v="280" actId="47"/>
        <pc:sldMkLst>
          <pc:docMk/>
          <pc:sldMk cId="2453118491" sldId="1411"/>
        </pc:sldMkLst>
      </pc:sldChg>
      <pc:sldChg chg="addSp delSp modSp add mod">
        <pc:chgData name="Isabelle DE LA BORDE" userId="41535291-87c7-4168-b46e-2275b258610f" providerId="ADAL" clId="{076F1D76-4F2F-4EB5-B13F-29C69CE4679D}" dt="2022-09-23T09:26:07.643" v="1306" actId="1076"/>
        <pc:sldMkLst>
          <pc:docMk/>
          <pc:sldMk cId="226859011" sldId="1412"/>
        </pc:sldMkLst>
        <pc:spChg chg="mod">
          <ac:chgData name="Isabelle DE LA BORDE" userId="41535291-87c7-4168-b46e-2275b258610f" providerId="ADAL" clId="{076F1D76-4F2F-4EB5-B13F-29C69CE4679D}" dt="2022-09-22T10:05:17.623" v="1150" actId="6549"/>
          <ac:spMkLst>
            <pc:docMk/>
            <pc:sldMk cId="226859011" sldId="1412"/>
            <ac:spMk id="11" creationId="{AC9813F9-0ED9-4342-A3FA-C0986593D5BC}"/>
          </ac:spMkLst>
        </pc:spChg>
        <pc:spChg chg="mod">
          <ac:chgData name="Isabelle DE LA BORDE" userId="41535291-87c7-4168-b46e-2275b258610f" providerId="ADAL" clId="{076F1D76-4F2F-4EB5-B13F-29C69CE4679D}" dt="2022-09-22T10:05:34.948" v="1152" actId="207"/>
          <ac:spMkLst>
            <pc:docMk/>
            <pc:sldMk cId="226859011" sldId="1412"/>
            <ac:spMk id="21" creationId="{0B3BF408-D08D-4A38-952E-DAFA6A614B7C}"/>
          </ac:spMkLst>
        </pc:spChg>
        <pc:spChg chg="mod">
          <ac:chgData name="Isabelle DE LA BORDE" userId="41535291-87c7-4168-b46e-2275b258610f" providerId="ADAL" clId="{076F1D76-4F2F-4EB5-B13F-29C69CE4679D}" dt="2022-09-22T10:05:30.455" v="1151" actId="207"/>
          <ac:spMkLst>
            <pc:docMk/>
            <pc:sldMk cId="226859011" sldId="1412"/>
            <ac:spMk id="22" creationId="{BA920119-8258-4FD5-8B04-15C2034E1712}"/>
          </ac:spMkLst>
        </pc:spChg>
        <pc:graphicFrameChg chg="mod">
          <ac:chgData name="Isabelle DE LA BORDE" userId="41535291-87c7-4168-b46e-2275b258610f" providerId="ADAL" clId="{076F1D76-4F2F-4EB5-B13F-29C69CE4679D}" dt="2022-09-22T09:19:09.632" v="331" actId="20577"/>
          <ac:graphicFrameMkLst>
            <pc:docMk/>
            <pc:sldMk cId="226859011" sldId="1412"/>
            <ac:graphicFrameMk id="3" creationId="{CD724292-ED97-AEC8-CEEF-95EE0845E1FA}"/>
          </ac:graphicFrameMkLst>
        </pc:graphicFrameChg>
        <pc:picChg chg="add mod">
          <ac:chgData name="Isabelle DE LA BORDE" userId="41535291-87c7-4168-b46e-2275b258610f" providerId="ADAL" clId="{076F1D76-4F2F-4EB5-B13F-29C69CE4679D}" dt="2022-09-23T09:26:07.643" v="1306" actId="1076"/>
          <ac:picMkLst>
            <pc:docMk/>
            <pc:sldMk cId="226859011" sldId="1412"/>
            <ac:picMk id="4" creationId="{7E9FDDFA-A55B-43BC-2BF8-F372A205AE32}"/>
          </ac:picMkLst>
        </pc:picChg>
        <pc:picChg chg="del">
          <ac:chgData name="Isabelle DE LA BORDE" userId="41535291-87c7-4168-b46e-2275b258610f" providerId="ADAL" clId="{076F1D76-4F2F-4EB5-B13F-29C69CE4679D}" dt="2022-09-23T09:25:51.289" v="1304" actId="478"/>
          <ac:picMkLst>
            <pc:docMk/>
            <pc:sldMk cId="226859011" sldId="1412"/>
            <ac:picMk id="19" creationId="{98BDB85B-50F9-45B9-B5A9-A1B315D0E1F3}"/>
          </ac:picMkLst>
        </pc:picChg>
      </pc:sldChg>
      <pc:sldChg chg="addSp delSp modSp add mod">
        <pc:chgData name="Isabelle DE LA BORDE" userId="41535291-87c7-4168-b46e-2275b258610f" providerId="ADAL" clId="{076F1D76-4F2F-4EB5-B13F-29C69CE4679D}" dt="2022-09-22T09:59:49.523" v="1001" actId="478"/>
        <pc:sldMkLst>
          <pc:docMk/>
          <pc:sldMk cId="2098598231" sldId="1413"/>
        </pc:sldMkLst>
        <pc:spChg chg="mod">
          <ac:chgData name="Isabelle DE LA BORDE" userId="41535291-87c7-4168-b46e-2275b258610f" providerId="ADAL" clId="{076F1D76-4F2F-4EB5-B13F-29C69CE4679D}" dt="2022-09-21T16:13:13.648" v="230" actId="14100"/>
          <ac:spMkLst>
            <pc:docMk/>
            <pc:sldMk cId="2098598231" sldId="1413"/>
            <ac:spMk id="2" creationId="{431F1603-BD96-6D42-7F49-2CB987F74852}"/>
          </ac:spMkLst>
        </pc:spChg>
        <pc:spChg chg="add del">
          <ac:chgData name="Isabelle DE LA BORDE" userId="41535291-87c7-4168-b46e-2275b258610f" providerId="ADAL" clId="{076F1D76-4F2F-4EB5-B13F-29C69CE4679D}" dt="2022-09-22T09:59:49.523" v="1001" actId="478"/>
          <ac:spMkLst>
            <pc:docMk/>
            <pc:sldMk cId="2098598231" sldId="1413"/>
            <ac:spMk id="3" creationId="{6584246E-1EE0-EB9A-1765-7DF443ED1195}"/>
          </ac:spMkLst>
        </pc:spChg>
        <pc:picChg chg="mod">
          <ac:chgData name="Isabelle DE LA BORDE" userId="41535291-87c7-4168-b46e-2275b258610f" providerId="ADAL" clId="{076F1D76-4F2F-4EB5-B13F-29C69CE4679D}" dt="2022-09-21T16:13:20.238" v="231" actId="1076"/>
          <ac:picMkLst>
            <pc:docMk/>
            <pc:sldMk cId="2098598231" sldId="1413"/>
            <ac:picMk id="9" creationId="{D03BA023-B8A7-2BF9-B2E5-07DD0B89778E}"/>
          </ac:picMkLst>
        </pc:picChg>
      </pc:sldChg>
      <pc:sldChg chg="addSp delSp modSp new mod modShow">
        <pc:chgData name="Isabelle DE LA BORDE" userId="41535291-87c7-4168-b46e-2275b258610f" providerId="ADAL" clId="{076F1D76-4F2F-4EB5-B13F-29C69CE4679D}" dt="2022-09-22T09:45:24.824" v="710" actId="20577"/>
        <pc:sldMkLst>
          <pc:docMk/>
          <pc:sldMk cId="3966270068" sldId="1414"/>
        </pc:sldMkLst>
        <pc:spChg chg="mod">
          <ac:chgData name="Isabelle DE LA BORDE" userId="41535291-87c7-4168-b46e-2275b258610f" providerId="ADAL" clId="{076F1D76-4F2F-4EB5-B13F-29C69CE4679D}" dt="2022-09-22T09:45:24.824" v="710" actId="20577"/>
          <ac:spMkLst>
            <pc:docMk/>
            <pc:sldMk cId="3966270068" sldId="1414"/>
            <ac:spMk id="2" creationId="{F3A728A0-84FB-BC07-3055-4745EC036311}"/>
          </ac:spMkLst>
        </pc:spChg>
        <pc:spChg chg="del mod">
          <ac:chgData name="Isabelle DE LA BORDE" userId="41535291-87c7-4168-b46e-2275b258610f" providerId="ADAL" clId="{076F1D76-4F2F-4EB5-B13F-29C69CE4679D}" dt="2022-09-21T15:16:39.509" v="223" actId="478"/>
          <ac:spMkLst>
            <pc:docMk/>
            <pc:sldMk cId="3966270068" sldId="1414"/>
            <ac:spMk id="3" creationId="{61DB3EA4-6807-F449-8310-6EB062E47D44}"/>
          </ac:spMkLst>
        </pc:spChg>
        <pc:picChg chg="add del">
          <ac:chgData name="Isabelle DE LA BORDE" userId="41535291-87c7-4168-b46e-2275b258610f" providerId="ADAL" clId="{076F1D76-4F2F-4EB5-B13F-29C69CE4679D}" dt="2022-09-22T09:11:46.600" v="261" actId="478"/>
          <ac:picMkLst>
            <pc:docMk/>
            <pc:sldMk cId="3966270068" sldId="1414"/>
            <ac:picMk id="3" creationId="{4399350F-BAF7-3E0F-CE0A-C86692BF07BC}"/>
          </ac:picMkLst>
        </pc:picChg>
        <pc:picChg chg="add del mod">
          <ac:chgData name="Isabelle DE LA BORDE" userId="41535291-87c7-4168-b46e-2275b258610f" providerId="ADAL" clId="{076F1D76-4F2F-4EB5-B13F-29C69CE4679D}" dt="2022-09-22T09:11:39.624" v="259" actId="478"/>
          <ac:picMkLst>
            <pc:docMk/>
            <pc:sldMk cId="3966270068" sldId="1414"/>
            <ac:picMk id="6" creationId="{7C79C302-CFEB-F947-CB64-FF0CB9943B61}"/>
          </ac:picMkLst>
        </pc:picChg>
        <pc:picChg chg="add mod">
          <ac:chgData name="Isabelle DE LA BORDE" userId="41535291-87c7-4168-b46e-2275b258610f" providerId="ADAL" clId="{076F1D76-4F2F-4EB5-B13F-29C69CE4679D}" dt="2022-09-22T09:12:17.265" v="263" actId="1076"/>
          <ac:picMkLst>
            <pc:docMk/>
            <pc:sldMk cId="3966270068" sldId="1414"/>
            <ac:picMk id="7" creationId="{A728CD6D-504B-5EAE-631D-2786843AD5DF}"/>
          </ac:picMkLst>
        </pc:picChg>
        <pc:picChg chg="add mod">
          <ac:chgData name="Isabelle DE LA BORDE" userId="41535291-87c7-4168-b46e-2275b258610f" providerId="ADAL" clId="{076F1D76-4F2F-4EB5-B13F-29C69CE4679D}" dt="2022-09-22T09:13:07.699" v="271" actId="14100"/>
          <ac:picMkLst>
            <pc:docMk/>
            <pc:sldMk cId="3966270068" sldId="1414"/>
            <ac:picMk id="8" creationId="{0A9B6DBD-EDA7-7B85-8FD6-7CED9E676EDD}"/>
          </ac:picMkLst>
        </pc:picChg>
        <pc:picChg chg="add mod">
          <ac:chgData name="Isabelle DE LA BORDE" userId="41535291-87c7-4168-b46e-2275b258610f" providerId="ADAL" clId="{076F1D76-4F2F-4EB5-B13F-29C69CE4679D}" dt="2022-09-22T09:13:21.736" v="275" actId="1076"/>
          <ac:picMkLst>
            <pc:docMk/>
            <pc:sldMk cId="3966270068" sldId="1414"/>
            <ac:picMk id="9" creationId="{7D7A357C-0468-23FE-731B-52394FDB085D}"/>
          </ac:picMkLst>
        </pc:picChg>
      </pc:sldChg>
      <pc:sldChg chg="addSp delSp modSp new mod">
        <pc:chgData name="Isabelle DE LA BORDE" userId="41535291-87c7-4168-b46e-2275b258610f" providerId="ADAL" clId="{076F1D76-4F2F-4EB5-B13F-29C69CE4679D}" dt="2022-09-22T10:03:45.489" v="1149" actId="20577"/>
        <pc:sldMkLst>
          <pc:docMk/>
          <pc:sldMk cId="4042923996" sldId="1415"/>
        </pc:sldMkLst>
        <pc:spChg chg="mod">
          <ac:chgData name="Isabelle DE LA BORDE" userId="41535291-87c7-4168-b46e-2275b258610f" providerId="ADAL" clId="{076F1D76-4F2F-4EB5-B13F-29C69CE4679D}" dt="2022-09-22T10:03:45.489" v="1149" actId="20577"/>
          <ac:spMkLst>
            <pc:docMk/>
            <pc:sldMk cId="4042923996" sldId="1415"/>
            <ac:spMk id="2" creationId="{267FB907-FEF5-586F-2A3E-0CB02ADCA57A}"/>
          </ac:spMkLst>
        </pc:spChg>
        <pc:spChg chg="del">
          <ac:chgData name="Isabelle DE LA BORDE" userId="41535291-87c7-4168-b46e-2275b258610f" providerId="ADAL" clId="{076F1D76-4F2F-4EB5-B13F-29C69CE4679D}" dt="2022-09-22T09:29:20.901" v="335" actId="478"/>
          <ac:spMkLst>
            <pc:docMk/>
            <pc:sldMk cId="4042923996" sldId="1415"/>
            <ac:spMk id="3" creationId="{F54A7CBB-06AF-E07C-B8F6-E1E6A77F06B6}"/>
          </ac:spMkLst>
        </pc:spChg>
        <pc:picChg chg="add mod">
          <ac:chgData name="Isabelle DE LA BORDE" userId="41535291-87c7-4168-b46e-2275b258610f" providerId="ADAL" clId="{076F1D76-4F2F-4EB5-B13F-29C69CE4679D}" dt="2022-09-22T09:32:18.039" v="352" actId="1076"/>
          <ac:picMkLst>
            <pc:docMk/>
            <pc:sldMk cId="4042923996" sldId="1415"/>
            <ac:picMk id="6" creationId="{0187ACA1-AF35-CD01-8F04-44467959B6D2}"/>
          </ac:picMkLst>
        </pc:picChg>
        <pc:picChg chg="add mod">
          <ac:chgData name="Isabelle DE LA BORDE" userId="41535291-87c7-4168-b46e-2275b258610f" providerId="ADAL" clId="{076F1D76-4F2F-4EB5-B13F-29C69CE4679D}" dt="2022-09-22T09:32:11.585" v="348" actId="1076"/>
          <ac:picMkLst>
            <pc:docMk/>
            <pc:sldMk cId="4042923996" sldId="1415"/>
            <ac:picMk id="7" creationId="{959D51A5-CA52-0D52-495B-4A60C846CBD7}"/>
          </ac:picMkLst>
        </pc:picChg>
        <pc:picChg chg="add mod">
          <ac:chgData name="Isabelle DE LA BORDE" userId="41535291-87c7-4168-b46e-2275b258610f" providerId="ADAL" clId="{076F1D76-4F2F-4EB5-B13F-29C69CE4679D}" dt="2022-09-22T09:32:09.447" v="347" actId="1076"/>
          <ac:picMkLst>
            <pc:docMk/>
            <pc:sldMk cId="4042923996" sldId="1415"/>
            <ac:picMk id="8" creationId="{2BA2E774-76B6-D637-255E-E10D706C6D3C}"/>
          </ac:picMkLst>
        </pc:picChg>
      </pc:sldChg>
      <pc:sldMasterChg chg="delSldLayout">
        <pc:chgData name="Isabelle DE LA BORDE" userId="41535291-87c7-4168-b46e-2275b258610f" providerId="ADAL" clId="{076F1D76-4F2F-4EB5-B13F-29C69CE4679D}" dt="2022-09-22T09:16:04.672" v="280" actId="47"/>
        <pc:sldMasterMkLst>
          <pc:docMk/>
          <pc:sldMasterMk cId="691667443" sldId="2147483648"/>
        </pc:sldMasterMkLst>
        <pc:sldLayoutChg chg="del">
          <pc:chgData name="Isabelle DE LA BORDE" userId="41535291-87c7-4168-b46e-2275b258610f" providerId="ADAL" clId="{076F1D76-4F2F-4EB5-B13F-29C69CE4679D}" dt="2022-09-22T09:16:04.672" v="280" actId="47"/>
          <pc:sldLayoutMkLst>
            <pc:docMk/>
            <pc:sldMasterMk cId="691667443" sldId="2147483648"/>
            <pc:sldLayoutMk cId="2164759190" sldId="214748365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delaborde\AppData\Local\Microsoft\Windows\INetCache\Content.Outlook\26S61DWP\Bilan_MRP_FRANCE%202020_2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erresinoviafr-my.sharepoint.com/personal/idelaborde_terresinovia_fr/Documents/Documents/REDACTIONS%20ARTICLES/2022/Perspectives%20agricoles_S&#233;cial%20cap%20prot&#233;ines/Donn&#233;es%20articles%20perspectives%20agrico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France : Bilan des Matières Riches en Protéines </a:t>
            </a:r>
          </a:p>
          <a:p>
            <a:pPr>
              <a:defRPr/>
            </a:pPr>
            <a:r>
              <a:rPr lang="fr-FR"/>
              <a:t>(&gt; 15 % protéines)  en alimentation animale</a:t>
            </a:r>
          </a:p>
        </c:rich>
      </c:tx>
      <c:layout>
        <c:manualLayout>
          <c:xMode val="edge"/>
          <c:yMode val="edge"/>
          <c:x val="0.29290349098534246"/>
          <c:y val="2.002245053093274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5625000000000003E-2"/>
          <c:y val="0.17845117845117844"/>
          <c:w val="0.7270833333333333"/>
          <c:h val="0.651515151515151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BASE!$A$9</c:f>
              <c:strCache>
                <c:ptCount val="1"/>
                <c:pt idx="0">
                  <c:v>Divers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BASE!$B$7:$CU$7</c:f>
              <c:strCache>
                <c:ptCount val="20"/>
                <c:pt idx="0">
                  <c:v>prod.</c:v>
                </c:pt>
                <c:pt idx="1">
                  <c:v>conso.</c:v>
                </c:pt>
                <c:pt idx="3">
                  <c:v>prod.</c:v>
                </c:pt>
                <c:pt idx="4">
                  <c:v>conso.</c:v>
                </c:pt>
                <c:pt idx="6">
                  <c:v>prod.</c:v>
                </c:pt>
                <c:pt idx="7">
                  <c:v>conso.</c:v>
                </c:pt>
                <c:pt idx="9">
                  <c:v>prod.</c:v>
                </c:pt>
                <c:pt idx="10">
                  <c:v>conso.</c:v>
                </c:pt>
                <c:pt idx="12">
                  <c:v>prod.</c:v>
                </c:pt>
                <c:pt idx="13">
                  <c:v>conso.</c:v>
                </c:pt>
                <c:pt idx="15">
                  <c:v>prod.</c:v>
                </c:pt>
                <c:pt idx="16">
                  <c:v>conso.</c:v>
                </c:pt>
                <c:pt idx="18">
                  <c:v>prod.</c:v>
                </c:pt>
                <c:pt idx="19">
                  <c:v>conso.</c:v>
                </c:pt>
              </c:strCache>
            </c:strRef>
          </c:cat>
          <c:val>
            <c:numRef>
              <c:f>BASE!$B$9:$CU$9</c:f>
              <c:numCache>
                <c:formatCode>General</c:formatCode>
                <c:ptCount val="20"/>
                <c:pt idx="0">
                  <c:v>1</c:v>
                </c:pt>
                <c:pt idx="1">
                  <c:v>266</c:v>
                </c:pt>
                <c:pt idx="3">
                  <c:v>1</c:v>
                </c:pt>
                <c:pt idx="4">
                  <c:v>247</c:v>
                </c:pt>
                <c:pt idx="6">
                  <c:v>5</c:v>
                </c:pt>
                <c:pt idx="7">
                  <c:v>172</c:v>
                </c:pt>
                <c:pt idx="9">
                  <c:v>134</c:v>
                </c:pt>
                <c:pt idx="10">
                  <c:v>280</c:v>
                </c:pt>
                <c:pt idx="12">
                  <c:v>141</c:v>
                </c:pt>
                <c:pt idx="13">
                  <c:v>177</c:v>
                </c:pt>
                <c:pt idx="15">
                  <c:v>132</c:v>
                </c:pt>
                <c:pt idx="16">
                  <c:v>159</c:v>
                </c:pt>
                <c:pt idx="18">
                  <c:v>141</c:v>
                </c:pt>
                <c:pt idx="19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A-4D59-B9B6-CE824F9444D7}"/>
            </c:ext>
          </c:extLst>
        </c:ser>
        <c:ser>
          <c:idx val="1"/>
          <c:order val="1"/>
          <c:tx>
            <c:strRef>
              <c:f>BASE!$A$10</c:f>
              <c:strCache>
                <c:ptCount val="1"/>
                <c:pt idx="0">
                  <c:v>Farines viande et poisson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BASE!$B$7:$CU$7</c:f>
              <c:strCache>
                <c:ptCount val="20"/>
                <c:pt idx="0">
                  <c:v>prod.</c:v>
                </c:pt>
                <c:pt idx="1">
                  <c:v>conso.</c:v>
                </c:pt>
                <c:pt idx="3">
                  <c:v>prod.</c:v>
                </c:pt>
                <c:pt idx="4">
                  <c:v>conso.</c:v>
                </c:pt>
                <c:pt idx="6">
                  <c:v>prod.</c:v>
                </c:pt>
                <c:pt idx="7">
                  <c:v>conso.</c:v>
                </c:pt>
                <c:pt idx="9">
                  <c:v>prod.</c:v>
                </c:pt>
                <c:pt idx="10">
                  <c:v>conso.</c:v>
                </c:pt>
                <c:pt idx="12">
                  <c:v>prod.</c:v>
                </c:pt>
                <c:pt idx="13">
                  <c:v>conso.</c:v>
                </c:pt>
                <c:pt idx="15">
                  <c:v>prod.</c:v>
                </c:pt>
                <c:pt idx="16">
                  <c:v>conso.</c:v>
                </c:pt>
                <c:pt idx="18">
                  <c:v>prod.</c:v>
                </c:pt>
                <c:pt idx="19">
                  <c:v>conso.</c:v>
                </c:pt>
              </c:strCache>
            </c:strRef>
          </c:cat>
          <c:val>
            <c:numRef>
              <c:f>BASE!$B$10:$CU$10</c:f>
              <c:numCache>
                <c:formatCode>General</c:formatCode>
                <c:ptCount val="20"/>
                <c:pt idx="0">
                  <c:v>146</c:v>
                </c:pt>
                <c:pt idx="1">
                  <c:v>120</c:v>
                </c:pt>
                <c:pt idx="3">
                  <c:v>234</c:v>
                </c:pt>
                <c:pt idx="4">
                  <c:v>222</c:v>
                </c:pt>
                <c:pt idx="6">
                  <c:v>302</c:v>
                </c:pt>
                <c:pt idx="7">
                  <c:v>343</c:v>
                </c:pt>
                <c:pt idx="9">
                  <c:v>87</c:v>
                </c:pt>
                <c:pt idx="10">
                  <c:v>79</c:v>
                </c:pt>
                <c:pt idx="12">
                  <c:v>11</c:v>
                </c:pt>
                <c:pt idx="13">
                  <c:v>9</c:v>
                </c:pt>
                <c:pt idx="15">
                  <c:v>11</c:v>
                </c:pt>
                <c:pt idx="16">
                  <c:v>10</c:v>
                </c:pt>
                <c:pt idx="18">
                  <c:v>11</c:v>
                </c:pt>
                <c:pt idx="1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A-4D59-B9B6-CE824F9444D7}"/>
            </c:ext>
          </c:extLst>
        </c:ser>
        <c:ser>
          <c:idx val="2"/>
          <c:order val="2"/>
          <c:tx>
            <c:strRef>
              <c:f>BASE!$A$11</c:f>
              <c:strCache>
                <c:ptCount val="1"/>
                <c:pt idx="0">
                  <c:v>Soja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BASE!$B$7:$CU$7</c:f>
              <c:strCache>
                <c:ptCount val="20"/>
                <c:pt idx="0">
                  <c:v>prod.</c:v>
                </c:pt>
                <c:pt idx="1">
                  <c:v>conso.</c:v>
                </c:pt>
                <c:pt idx="3">
                  <c:v>prod.</c:v>
                </c:pt>
                <c:pt idx="4">
                  <c:v>conso.</c:v>
                </c:pt>
                <c:pt idx="6">
                  <c:v>prod.</c:v>
                </c:pt>
                <c:pt idx="7">
                  <c:v>conso.</c:v>
                </c:pt>
                <c:pt idx="9">
                  <c:v>prod.</c:v>
                </c:pt>
                <c:pt idx="10">
                  <c:v>conso.</c:v>
                </c:pt>
                <c:pt idx="12">
                  <c:v>prod.</c:v>
                </c:pt>
                <c:pt idx="13">
                  <c:v>conso.</c:v>
                </c:pt>
                <c:pt idx="15">
                  <c:v>prod.</c:v>
                </c:pt>
                <c:pt idx="16">
                  <c:v>conso.</c:v>
                </c:pt>
                <c:pt idx="18">
                  <c:v>prod.</c:v>
                </c:pt>
                <c:pt idx="19">
                  <c:v>conso.</c:v>
                </c:pt>
              </c:strCache>
            </c:strRef>
          </c:cat>
          <c:val>
            <c:numRef>
              <c:f>BASE!$B$11:$CU$11</c:f>
              <c:numCache>
                <c:formatCode>General</c:formatCode>
                <c:ptCount val="20"/>
                <c:pt idx="0">
                  <c:v>0</c:v>
                </c:pt>
                <c:pt idx="1">
                  <c:v>718</c:v>
                </c:pt>
                <c:pt idx="3">
                  <c:v>5</c:v>
                </c:pt>
                <c:pt idx="4">
                  <c:v>1746</c:v>
                </c:pt>
                <c:pt idx="6">
                  <c:v>93</c:v>
                </c:pt>
                <c:pt idx="7">
                  <c:v>1665</c:v>
                </c:pt>
                <c:pt idx="9">
                  <c:v>76</c:v>
                </c:pt>
                <c:pt idx="10">
                  <c:v>2341</c:v>
                </c:pt>
                <c:pt idx="12">
                  <c:v>134</c:v>
                </c:pt>
                <c:pt idx="13">
                  <c:v>1725</c:v>
                </c:pt>
                <c:pt idx="15">
                  <c:v>146</c:v>
                </c:pt>
                <c:pt idx="16">
                  <c:v>1698</c:v>
                </c:pt>
                <c:pt idx="18">
                  <c:v>138</c:v>
                </c:pt>
                <c:pt idx="19">
                  <c:v>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A-4D59-B9B6-CE824F9444D7}"/>
            </c:ext>
          </c:extLst>
        </c:ser>
        <c:ser>
          <c:idx val="3"/>
          <c:order val="3"/>
          <c:tx>
            <c:strRef>
              <c:f>BASE!$A$12</c:f>
              <c:strCache>
                <c:ptCount val="1"/>
                <c:pt idx="0">
                  <c:v>Fourrages déshydratés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BASE!$B$7:$CU$7</c:f>
              <c:strCache>
                <c:ptCount val="20"/>
                <c:pt idx="0">
                  <c:v>prod.</c:v>
                </c:pt>
                <c:pt idx="1">
                  <c:v>conso.</c:v>
                </c:pt>
                <c:pt idx="3">
                  <c:v>prod.</c:v>
                </c:pt>
                <c:pt idx="4">
                  <c:v>conso.</c:v>
                </c:pt>
                <c:pt idx="6">
                  <c:v>prod.</c:v>
                </c:pt>
                <c:pt idx="7">
                  <c:v>conso.</c:v>
                </c:pt>
                <c:pt idx="9">
                  <c:v>prod.</c:v>
                </c:pt>
                <c:pt idx="10">
                  <c:v>conso.</c:v>
                </c:pt>
                <c:pt idx="12">
                  <c:v>prod.</c:v>
                </c:pt>
                <c:pt idx="13">
                  <c:v>conso.</c:v>
                </c:pt>
                <c:pt idx="15">
                  <c:v>prod.</c:v>
                </c:pt>
                <c:pt idx="16">
                  <c:v>conso.</c:v>
                </c:pt>
                <c:pt idx="18">
                  <c:v>prod.</c:v>
                </c:pt>
                <c:pt idx="19">
                  <c:v>conso.</c:v>
                </c:pt>
              </c:strCache>
            </c:strRef>
          </c:cat>
          <c:val>
            <c:numRef>
              <c:f>BASE!$B$12:$CU$12</c:f>
              <c:numCache>
                <c:formatCode>General</c:formatCode>
                <c:ptCount val="20"/>
                <c:pt idx="0">
                  <c:v>122</c:v>
                </c:pt>
                <c:pt idx="1">
                  <c:v>74</c:v>
                </c:pt>
                <c:pt idx="3">
                  <c:v>163</c:v>
                </c:pt>
                <c:pt idx="4">
                  <c:v>87</c:v>
                </c:pt>
                <c:pt idx="6">
                  <c:v>195</c:v>
                </c:pt>
                <c:pt idx="7">
                  <c:v>138</c:v>
                </c:pt>
                <c:pt idx="9">
                  <c:v>196</c:v>
                </c:pt>
                <c:pt idx="10">
                  <c:v>144</c:v>
                </c:pt>
                <c:pt idx="12">
                  <c:v>141</c:v>
                </c:pt>
                <c:pt idx="13">
                  <c:v>105</c:v>
                </c:pt>
                <c:pt idx="15">
                  <c:v>149</c:v>
                </c:pt>
                <c:pt idx="16">
                  <c:v>65</c:v>
                </c:pt>
                <c:pt idx="18">
                  <c:v>129</c:v>
                </c:pt>
                <c:pt idx="19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9A-4D59-B9B6-CE824F9444D7}"/>
            </c:ext>
          </c:extLst>
        </c:ser>
        <c:ser>
          <c:idx val="4"/>
          <c:order val="4"/>
          <c:tx>
            <c:strRef>
              <c:f>BASE!$A$13</c:f>
              <c:strCache>
                <c:ptCount val="1"/>
                <c:pt idx="0">
                  <c:v>Colza et tournesol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BASE!$B$7:$CU$7</c:f>
              <c:strCache>
                <c:ptCount val="20"/>
                <c:pt idx="0">
                  <c:v>prod.</c:v>
                </c:pt>
                <c:pt idx="1">
                  <c:v>conso.</c:v>
                </c:pt>
                <c:pt idx="3">
                  <c:v>prod.</c:v>
                </c:pt>
                <c:pt idx="4">
                  <c:v>conso.</c:v>
                </c:pt>
                <c:pt idx="6">
                  <c:v>prod.</c:v>
                </c:pt>
                <c:pt idx="7">
                  <c:v>conso.</c:v>
                </c:pt>
                <c:pt idx="9">
                  <c:v>prod.</c:v>
                </c:pt>
                <c:pt idx="10">
                  <c:v>conso.</c:v>
                </c:pt>
                <c:pt idx="12">
                  <c:v>prod.</c:v>
                </c:pt>
                <c:pt idx="13">
                  <c:v>conso.</c:v>
                </c:pt>
                <c:pt idx="15">
                  <c:v>prod.</c:v>
                </c:pt>
                <c:pt idx="16">
                  <c:v>conso.</c:v>
                </c:pt>
                <c:pt idx="18">
                  <c:v>prod.</c:v>
                </c:pt>
                <c:pt idx="19">
                  <c:v>conso.</c:v>
                </c:pt>
              </c:strCache>
            </c:strRef>
          </c:cat>
          <c:val>
            <c:numRef>
              <c:f>BASE!$B$13:$CU$13</c:f>
              <c:numCache>
                <c:formatCode>General</c:formatCode>
                <c:ptCount val="20"/>
                <c:pt idx="0">
                  <c:v>137</c:v>
                </c:pt>
                <c:pt idx="1">
                  <c:v>119</c:v>
                </c:pt>
                <c:pt idx="3">
                  <c:v>255</c:v>
                </c:pt>
                <c:pt idx="4">
                  <c:v>121</c:v>
                </c:pt>
                <c:pt idx="6">
                  <c:v>780</c:v>
                </c:pt>
                <c:pt idx="7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9A-4D59-B9B6-CE824F9444D7}"/>
            </c:ext>
          </c:extLst>
        </c:ser>
        <c:ser>
          <c:idx val="5"/>
          <c:order val="5"/>
          <c:tx>
            <c:strRef>
              <c:f>BASE!$A$14</c:f>
              <c:strCache>
                <c:ptCount val="1"/>
                <c:pt idx="0">
                  <c:v>Colza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BASE!$B$7:$CU$7</c:f>
              <c:strCache>
                <c:ptCount val="20"/>
                <c:pt idx="0">
                  <c:v>prod.</c:v>
                </c:pt>
                <c:pt idx="1">
                  <c:v>conso.</c:v>
                </c:pt>
                <c:pt idx="3">
                  <c:v>prod.</c:v>
                </c:pt>
                <c:pt idx="4">
                  <c:v>conso.</c:v>
                </c:pt>
                <c:pt idx="6">
                  <c:v>prod.</c:v>
                </c:pt>
                <c:pt idx="7">
                  <c:v>conso.</c:v>
                </c:pt>
                <c:pt idx="9">
                  <c:v>prod.</c:v>
                </c:pt>
                <c:pt idx="10">
                  <c:v>conso.</c:v>
                </c:pt>
                <c:pt idx="12">
                  <c:v>prod.</c:v>
                </c:pt>
                <c:pt idx="13">
                  <c:v>conso.</c:v>
                </c:pt>
                <c:pt idx="15">
                  <c:v>prod.</c:v>
                </c:pt>
                <c:pt idx="16">
                  <c:v>conso.</c:v>
                </c:pt>
                <c:pt idx="18">
                  <c:v>prod.</c:v>
                </c:pt>
                <c:pt idx="19">
                  <c:v>conso.</c:v>
                </c:pt>
              </c:strCache>
            </c:strRef>
          </c:cat>
          <c:val>
            <c:numRef>
              <c:f>BASE!$B$14:$CU$14</c:f>
              <c:numCache>
                <c:formatCode>General</c:formatCode>
                <c:ptCount val="20"/>
                <c:pt idx="9">
                  <c:v>696</c:v>
                </c:pt>
                <c:pt idx="10">
                  <c:v>387</c:v>
                </c:pt>
                <c:pt idx="12">
                  <c:v>996</c:v>
                </c:pt>
                <c:pt idx="13">
                  <c:v>844</c:v>
                </c:pt>
                <c:pt idx="15">
                  <c:v>705</c:v>
                </c:pt>
                <c:pt idx="16">
                  <c:v>877</c:v>
                </c:pt>
                <c:pt idx="18">
                  <c:v>658</c:v>
                </c:pt>
                <c:pt idx="19">
                  <c:v>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9A-4D59-B9B6-CE824F9444D7}"/>
            </c:ext>
          </c:extLst>
        </c:ser>
        <c:ser>
          <c:idx val="6"/>
          <c:order val="6"/>
          <c:tx>
            <c:strRef>
              <c:f>BASE!$A$15</c:f>
              <c:strCache>
                <c:ptCount val="1"/>
                <c:pt idx="0">
                  <c:v>Tournesol</c:v>
                </c:pt>
              </c:strCache>
            </c:strRef>
          </c:tx>
          <c:spPr>
            <a:solidFill>
              <a:srgbClr val="FFCC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BASE!$B$7:$CU$7</c:f>
              <c:strCache>
                <c:ptCount val="20"/>
                <c:pt idx="0">
                  <c:v>prod.</c:v>
                </c:pt>
                <c:pt idx="1">
                  <c:v>conso.</c:v>
                </c:pt>
                <c:pt idx="3">
                  <c:v>prod.</c:v>
                </c:pt>
                <c:pt idx="4">
                  <c:v>conso.</c:v>
                </c:pt>
                <c:pt idx="6">
                  <c:v>prod.</c:v>
                </c:pt>
                <c:pt idx="7">
                  <c:v>conso.</c:v>
                </c:pt>
                <c:pt idx="9">
                  <c:v>prod.</c:v>
                </c:pt>
                <c:pt idx="10">
                  <c:v>conso.</c:v>
                </c:pt>
                <c:pt idx="12">
                  <c:v>prod.</c:v>
                </c:pt>
                <c:pt idx="13">
                  <c:v>conso.</c:v>
                </c:pt>
                <c:pt idx="15">
                  <c:v>prod.</c:v>
                </c:pt>
                <c:pt idx="16">
                  <c:v>conso.</c:v>
                </c:pt>
                <c:pt idx="18">
                  <c:v>prod.</c:v>
                </c:pt>
                <c:pt idx="19">
                  <c:v>conso.</c:v>
                </c:pt>
              </c:strCache>
            </c:strRef>
          </c:cat>
          <c:val>
            <c:numRef>
              <c:f>BASE!$B$15:$CU$15</c:f>
              <c:numCache>
                <c:formatCode>General</c:formatCode>
                <c:ptCount val="20"/>
                <c:pt idx="9">
                  <c:v>293</c:v>
                </c:pt>
                <c:pt idx="10">
                  <c:v>277</c:v>
                </c:pt>
                <c:pt idx="12">
                  <c:v>198</c:v>
                </c:pt>
                <c:pt idx="13">
                  <c:v>500</c:v>
                </c:pt>
                <c:pt idx="15">
                  <c:v>208</c:v>
                </c:pt>
                <c:pt idx="16">
                  <c:v>463</c:v>
                </c:pt>
                <c:pt idx="18">
                  <c:v>257</c:v>
                </c:pt>
                <c:pt idx="19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9A-4D59-B9B6-CE824F9444D7}"/>
            </c:ext>
          </c:extLst>
        </c:ser>
        <c:ser>
          <c:idx val="7"/>
          <c:order val="7"/>
          <c:tx>
            <c:strRef>
              <c:f>BASE!$A$8</c:f>
              <c:strCache>
                <c:ptCount val="1"/>
                <c:pt idx="0">
                  <c:v>Drèches de céréales*</c:v>
                </c:pt>
              </c:strCache>
            </c:strRef>
          </c:tx>
          <c:spPr>
            <a:solidFill>
              <a:srgbClr val="DDDDDD"/>
            </a:solidFill>
            <a:ln w="12700">
              <a:solidFill>
                <a:srgbClr val="000000"/>
              </a:solidFill>
            </a:ln>
          </c:spPr>
          <c:invertIfNegative val="0"/>
          <c:cat>
            <c:strRef>
              <c:f>BASE!$B$7:$CU$7</c:f>
              <c:strCache>
                <c:ptCount val="20"/>
                <c:pt idx="0">
                  <c:v>prod.</c:v>
                </c:pt>
                <c:pt idx="1">
                  <c:v>conso.</c:v>
                </c:pt>
                <c:pt idx="3">
                  <c:v>prod.</c:v>
                </c:pt>
                <c:pt idx="4">
                  <c:v>conso.</c:v>
                </c:pt>
                <c:pt idx="6">
                  <c:v>prod.</c:v>
                </c:pt>
                <c:pt idx="7">
                  <c:v>conso.</c:v>
                </c:pt>
                <c:pt idx="9">
                  <c:v>prod.</c:v>
                </c:pt>
                <c:pt idx="10">
                  <c:v>conso.</c:v>
                </c:pt>
                <c:pt idx="12">
                  <c:v>prod.</c:v>
                </c:pt>
                <c:pt idx="13">
                  <c:v>conso.</c:v>
                </c:pt>
                <c:pt idx="15">
                  <c:v>prod.</c:v>
                </c:pt>
                <c:pt idx="16">
                  <c:v>conso.</c:v>
                </c:pt>
                <c:pt idx="18">
                  <c:v>prod.</c:v>
                </c:pt>
                <c:pt idx="19">
                  <c:v>conso.</c:v>
                </c:pt>
              </c:strCache>
            </c:strRef>
          </c:cat>
          <c:val>
            <c:numRef>
              <c:f>BASE!$B$8:$CU$8</c:f>
              <c:numCache>
                <c:formatCode>General</c:formatCode>
                <c:ptCount val="20"/>
                <c:pt idx="12">
                  <c:v>288</c:v>
                </c:pt>
                <c:pt idx="13">
                  <c:v>288</c:v>
                </c:pt>
                <c:pt idx="15">
                  <c:v>265</c:v>
                </c:pt>
                <c:pt idx="16">
                  <c:v>253</c:v>
                </c:pt>
                <c:pt idx="18">
                  <c:v>312</c:v>
                </c:pt>
                <c:pt idx="19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9A-4D59-B9B6-CE824F9444D7}"/>
            </c:ext>
          </c:extLst>
        </c:ser>
        <c:ser>
          <c:idx val="8"/>
          <c:order val="8"/>
          <c:tx>
            <c:strRef>
              <c:f>BASE!$A$16</c:f>
              <c:strCache>
                <c:ptCount val="1"/>
                <c:pt idx="0">
                  <c:v>Protéagineux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</a:ln>
          </c:spPr>
          <c:invertIfNegative val="0"/>
          <c:cat>
            <c:strRef>
              <c:f>BASE!$B$7:$CU$7</c:f>
              <c:strCache>
                <c:ptCount val="20"/>
                <c:pt idx="0">
                  <c:v>prod.</c:v>
                </c:pt>
                <c:pt idx="1">
                  <c:v>conso.</c:v>
                </c:pt>
                <c:pt idx="3">
                  <c:v>prod.</c:v>
                </c:pt>
                <c:pt idx="4">
                  <c:v>conso.</c:v>
                </c:pt>
                <c:pt idx="6">
                  <c:v>prod.</c:v>
                </c:pt>
                <c:pt idx="7">
                  <c:v>conso.</c:v>
                </c:pt>
                <c:pt idx="9">
                  <c:v>prod.</c:v>
                </c:pt>
                <c:pt idx="10">
                  <c:v>conso.</c:v>
                </c:pt>
                <c:pt idx="12">
                  <c:v>prod.</c:v>
                </c:pt>
                <c:pt idx="13">
                  <c:v>conso.</c:v>
                </c:pt>
                <c:pt idx="15">
                  <c:v>prod.</c:v>
                </c:pt>
                <c:pt idx="16">
                  <c:v>conso.</c:v>
                </c:pt>
                <c:pt idx="18">
                  <c:v>prod.</c:v>
                </c:pt>
                <c:pt idx="19">
                  <c:v>conso.</c:v>
                </c:pt>
              </c:strCache>
            </c:strRef>
          </c:cat>
          <c:val>
            <c:numRef>
              <c:f>BASE!$B$16:$CU$16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3">
                  <c:v>60</c:v>
                </c:pt>
                <c:pt idx="4">
                  <c:v>40</c:v>
                </c:pt>
                <c:pt idx="6">
                  <c:v>871</c:v>
                </c:pt>
                <c:pt idx="7">
                  <c:v>506</c:v>
                </c:pt>
                <c:pt idx="9">
                  <c:v>410</c:v>
                </c:pt>
                <c:pt idx="10">
                  <c:v>308</c:v>
                </c:pt>
                <c:pt idx="12">
                  <c:v>106</c:v>
                </c:pt>
                <c:pt idx="13">
                  <c:v>76</c:v>
                </c:pt>
                <c:pt idx="15">
                  <c:v>132</c:v>
                </c:pt>
                <c:pt idx="16">
                  <c:v>79</c:v>
                </c:pt>
                <c:pt idx="18">
                  <c:v>112</c:v>
                </c:pt>
                <c:pt idx="19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9A-4D59-B9B6-CE824F944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46208575"/>
        <c:axId val="1"/>
      </c:barChart>
      <c:catAx>
        <c:axId val="16462085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646208575"/>
        <c:crosses val="autoZero"/>
        <c:crossBetween val="between"/>
        <c:majorUnit val="1000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3295526812159992"/>
          <c:y val="0.16417918086885561"/>
          <c:w val="0.16471571906354512"/>
          <c:h val="0.65943012211668917"/>
        </c:manualLayout>
      </c:layout>
      <c:overlay val="0"/>
      <c:spPr>
        <a:solidFill>
          <a:srgbClr val="FFFFFF"/>
        </a:solidFill>
        <a:ln w="12700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chemeClr val="tx1">
              <a:lumMod val="65000"/>
              <a:lumOff val="35000"/>
            </a:schemeClr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Production et consommation de tourteaux en France - 2020</a:t>
            </a:r>
          </a:p>
          <a:p>
            <a:pPr>
              <a:defRPr b="1"/>
            </a:pPr>
            <a:r>
              <a:rPr lang="fr-FR" b="1" dirty="0"/>
              <a:t>(Source : Terres </a:t>
            </a:r>
            <a:r>
              <a:rPr lang="fr-FR" b="1" dirty="0" err="1"/>
              <a:t>Univia</a:t>
            </a:r>
            <a:r>
              <a:rPr lang="fr-FR" b="1" dirty="0"/>
              <a:t> - </a:t>
            </a:r>
            <a:r>
              <a:rPr lang="fr-FR" b="1" dirty="0" err="1"/>
              <a:t>Fediol</a:t>
            </a:r>
            <a:r>
              <a:rPr lang="fr-FR" b="1" dirty="0"/>
              <a:t>)</a:t>
            </a:r>
          </a:p>
          <a:p>
            <a:pPr>
              <a:defRPr b="1"/>
            </a:pPr>
            <a:endParaRPr lang="fr-FR" b="1" dirty="0"/>
          </a:p>
        </c:rich>
      </c:tx>
      <c:layout>
        <c:manualLayout>
          <c:xMode val="edge"/>
          <c:yMode val="edge"/>
          <c:x val="0.10574557771263567"/>
          <c:y val="7.4853801169590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Feuil1!$B$15</c:f>
              <c:strCache>
                <c:ptCount val="1"/>
                <c:pt idx="0">
                  <c:v>Production française tourteaux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Feuil1!$C$14:$E$14</c:f>
              <c:strCache>
                <c:ptCount val="3"/>
                <c:pt idx="0">
                  <c:v>colza</c:v>
                </c:pt>
                <c:pt idx="1">
                  <c:v>tournesol</c:v>
                </c:pt>
                <c:pt idx="2">
                  <c:v>soja</c:v>
                </c:pt>
              </c:strCache>
            </c:strRef>
          </c:cat>
          <c:val>
            <c:numRef>
              <c:f>Feuil1!$C$15:$E$15</c:f>
              <c:numCache>
                <c:formatCode>General</c:formatCode>
                <c:ptCount val="3"/>
                <c:pt idx="0">
                  <c:v>2378</c:v>
                </c:pt>
                <c:pt idx="1">
                  <c:v>608</c:v>
                </c:pt>
                <c:pt idx="2">
                  <c:v>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5-4886-9FE5-D202BA0F562B}"/>
            </c:ext>
          </c:extLst>
        </c:ser>
        <c:ser>
          <c:idx val="1"/>
          <c:order val="1"/>
          <c:tx>
            <c:strRef>
              <c:f>Feuil1!$B$16</c:f>
              <c:strCache>
                <c:ptCount val="1"/>
                <c:pt idx="0">
                  <c:v>consommation française tourteaux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Feuil1!$C$14:$E$14</c:f>
              <c:strCache>
                <c:ptCount val="3"/>
                <c:pt idx="0">
                  <c:v>colza</c:v>
                </c:pt>
                <c:pt idx="1">
                  <c:v>tournesol</c:v>
                </c:pt>
                <c:pt idx="2">
                  <c:v>soja</c:v>
                </c:pt>
              </c:strCache>
            </c:strRef>
          </c:cat>
          <c:val>
            <c:numRef>
              <c:f>Feuil1!$C$16:$E$16</c:f>
              <c:numCache>
                <c:formatCode>General</c:formatCode>
                <c:ptCount val="3"/>
                <c:pt idx="0">
                  <c:v>2415</c:v>
                </c:pt>
                <c:pt idx="1">
                  <c:v>1510</c:v>
                </c:pt>
                <c:pt idx="2">
                  <c:v>3466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5-4886-9FE5-D202BA0F5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838192"/>
        <c:axId val="199842768"/>
        <c:axId val="0"/>
      </c:bar3DChart>
      <c:catAx>
        <c:axId val="19983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842768"/>
        <c:crosses val="autoZero"/>
        <c:auto val="1"/>
        <c:lblAlgn val="ctr"/>
        <c:lblOffset val="100"/>
        <c:noMultiLvlLbl val="0"/>
      </c:catAx>
      <c:valAx>
        <c:axId val="19984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8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0.04539</cdr:x>
      <cdr:y>0.558</cdr:y>
    </cdr:from>
    <cdr:to>
      <cdr:x>0.14253</cdr:x>
      <cdr:y>0.65445</cdr:y>
    </cdr:to>
    <cdr:sp macro="" textlink="">
      <cdr:nvSpPr>
        <cdr:cNvPr id="276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618" y="3102689"/>
          <a:ext cx="897382" cy="516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1973/74</a:t>
          </a:r>
          <a:endParaRPr lang="fr-FR" sz="14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0.14369</cdr:x>
      <cdr:y>0.36117</cdr:y>
    </cdr:from>
    <cdr:to>
      <cdr:x>0.25192</cdr:x>
      <cdr:y>0.448</cdr:y>
    </cdr:to>
    <cdr:sp macro="" textlink="">
      <cdr:nvSpPr>
        <cdr:cNvPr id="276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05340" y="2042584"/>
          <a:ext cx="975909" cy="468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 1980/81</a:t>
          </a:r>
          <a:endParaRPr lang="fr-FR" sz="14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0.26178</cdr:x>
      <cdr:y>0.21859</cdr:y>
    </cdr:from>
    <cdr:to>
      <cdr:x>0.35808</cdr:x>
      <cdr:y>0.32</cdr:y>
    </cdr:to>
    <cdr:sp macro="" textlink="">
      <cdr:nvSpPr>
        <cdr:cNvPr id="276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69154" y="1280583"/>
          <a:ext cx="864596" cy="543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1990/91</a:t>
          </a:r>
          <a:endParaRPr lang="fr-FR" sz="14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0.68688</cdr:x>
      <cdr:y>0.16228</cdr:y>
    </cdr:from>
    <cdr:to>
      <cdr:x>0.8228</cdr:x>
      <cdr:y>0.26462</cdr:y>
    </cdr:to>
    <cdr:sp macro="" textlink="">
      <cdr:nvSpPr>
        <cdr:cNvPr id="276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87688" y="973621"/>
          <a:ext cx="1229136" cy="5501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2020/21</a:t>
          </a:r>
          <a:endParaRPr lang="fr-FR" sz="14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0.58027</cdr:x>
      <cdr:y>0.15694</cdr:y>
    </cdr:from>
    <cdr:to>
      <cdr:x>0.70677</cdr:x>
      <cdr:y>0.25981</cdr:y>
    </cdr:to>
    <cdr:sp macro="" textlink="">
      <cdr:nvSpPr>
        <cdr:cNvPr id="276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26597" y="942064"/>
          <a:ext cx="1138428" cy="558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2019/20</a:t>
          </a:r>
          <a:endParaRPr lang="fr-FR" sz="14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0.00325</cdr:x>
      <cdr:y>0.08825</cdr:y>
    </cdr:from>
    <cdr:to>
      <cdr:x>0.17525</cdr:x>
      <cdr:y>0.14525</cdr:y>
    </cdr:to>
    <cdr:sp macro="" textlink="">
      <cdr:nvSpPr>
        <cdr:cNvPr id="276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90" y="530423"/>
          <a:ext cx="1657350" cy="3423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rPr>
            <a:t>Protéines (1000 t)</a:t>
          </a:r>
          <a:endParaRPr lang="fr-FR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0.12492</cdr:x>
      <cdr:y>0.49926</cdr:y>
    </cdr:from>
    <cdr:to>
      <cdr:x>0.21785</cdr:x>
      <cdr:y>0.6085</cdr:y>
    </cdr:to>
    <cdr:sp macro="" textlink="">
      <cdr:nvSpPr>
        <cdr:cNvPr id="276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8250" y="2783417"/>
          <a:ext cx="836083" cy="590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6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rPr>
            <a:t> 71%</a:t>
          </a:r>
          <a:endParaRPr lang="fr-FR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0.0425</cdr:x>
      <cdr:y>0.69125</cdr:y>
    </cdr:from>
    <cdr:to>
      <cdr:x>0.11675</cdr:x>
      <cdr:y>0.75675</cdr:y>
    </cdr:to>
    <cdr:sp macro="" textlink="">
      <cdr:nvSpPr>
        <cdr:cNvPr id="276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630" y="3821878"/>
          <a:ext cx="694944" cy="352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6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rPr>
            <a:t>69%</a:t>
          </a:r>
          <a:endParaRPr lang="fr-FR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0.25453</cdr:x>
      <cdr:y>0.3615</cdr:y>
    </cdr:from>
    <cdr:to>
      <cdr:x>0.32128</cdr:x>
      <cdr:y>0.418</cdr:y>
    </cdr:to>
    <cdr:sp macro="" textlink="">
      <cdr:nvSpPr>
        <cdr:cNvPr id="2765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02840" y="2047256"/>
          <a:ext cx="601218" cy="3037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6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rPr>
            <a:t>31%</a:t>
          </a:r>
          <a:endParaRPr lang="fr-FR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0.36483</cdr:x>
      <cdr:y>0.353</cdr:y>
    </cdr:from>
    <cdr:to>
      <cdr:x>0.43358</cdr:x>
      <cdr:y>0.43</cdr:y>
    </cdr:to>
    <cdr:sp macro="" textlink="">
      <cdr:nvSpPr>
        <cdr:cNvPr id="2765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5472" y="1997789"/>
          <a:ext cx="619506" cy="4182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6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rPr>
            <a:t>50%</a:t>
          </a:r>
          <a:endParaRPr lang="fr-FR" b="1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0.58324</cdr:x>
      <cdr:y>0.34289</cdr:y>
    </cdr:from>
    <cdr:to>
      <cdr:x>0.65524</cdr:x>
      <cdr:y>0.42064</cdr:y>
    </cdr:to>
    <cdr:sp macro="" textlink="">
      <cdr:nvSpPr>
        <cdr:cNvPr id="2765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99971" y="1674857"/>
          <a:ext cx="678963" cy="379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600" b="1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rPr>
            <a:t>51%</a:t>
          </a:r>
          <a:endParaRPr lang="fr-FR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0.76848</cdr:x>
      <cdr:y>0.91438</cdr:y>
    </cdr:from>
    <cdr:to>
      <cdr:x>0.97875</cdr:x>
      <cdr:y>0.978</cdr:y>
    </cdr:to>
    <cdr:sp macro="" textlink="">
      <cdr:nvSpPr>
        <cdr:cNvPr id="2766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06168" y="5069417"/>
          <a:ext cx="1922806" cy="417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000" b="0" i="0" u="none" strike="noStrike" baseline="0" dirty="0">
              <a:solidFill>
                <a:srgbClr val="000000"/>
              </a:solidFill>
              <a:latin typeface="+mn-lt"/>
              <a:cs typeface="Arial"/>
            </a:rPr>
            <a:t>Source : Terres </a:t>
          </a:r>
          <a:r>
            <a:rPr lang="fr-FR" sz="1000" b="0" i="0" u="none" strike="noStrike" baseline="0" dirty="0" err="1">
              <a:solidFill>
                <a:srgbClr val="000000"/>
              </a:solidFill>
              <a:latin typeface="+mn-lt"/>
              <a:cs typeface="Arial"/>
            </a:rPr>
            <a:t>Univia</a:t>
          </a:r>
          <a:endParaRPr lang="fr-FR" sz="1000" b="0" i="0" u="none" strike="noStrike" baseline="0" dirty="0">
            <a:solidFill>
              <a:srgbClr val="000000"/>
            </a:solidFill>
            <a:latin typeface="+mn-lt"/>
            <a:cs typeface="Arial"/>
          </a:endParaRPr>
        </a:p>
        <a:p xmlns:a="http://schemas.openxmlformats.org/drawingml/2006/main">
          <a:pPr algn="ctr" rtl="0">
            <a:defRPr sz="1000"/>
          </a:pPr>
          <a:r>
            <a:rPr lang="fr-FR" sz="1000" b="0" i="0" u="none" strike="noStrike" baseline="0" dirty="0">
              <a:solidFill>
                <a:srgbClr val="000000"/>
              </a:solidFill>
              <a:latin typeface="+mn-lt"/>
              <a:cs typeface="Arial"/>
            </a:rPr>
            <a:t>(estimation)</a:t>
          </a:r>
          <a:endParaRPr lang="fr-FR" dirty="0">
            <a:latin typeface="+mn-lt"/>
          </a:endParaRPr>
        </a:p>
      </cdr:txBody>
    </cdr:sp>
  </cdr:relSizeAnchor>
  <cdr:relSizeAnchor xmlns:cdr="http://schemas.openxmlformats.org/drawingml/2006/chartDrawing">
    <cdr:from>
      <cdr:x>0.36525</cdr:x>
      <cdr:y>0.13407</cdr:y>
    </cdr:from>
    <cdr:to>
      <cdr:x>0.47905</cdr:x>
      <cdr:y>0.21881</cdr:y>
    </cdr:to>
    <cdr:sp macro="" textlink="">
      <cdr:nvSpPr>
        <cdr:cNvPr id="2766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9283" y="804316"/>
          <a:ext cx="1024585" cy="4774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rPr>
            <a:t>2000/01</a:t>
          </a:r>
          <a:endParaRPr lang="fr-FR" sz="14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0.6703</cdr:x>
      <cdr:y>0.32971</cdr:y>
    </cdr:from>
    <cdr:to>
      <cdr:x>0.77133</cdr:x>
      <cdr:y>0.47479</cdr:y>
    </cdr:to>
    <cdr:sp macro="" textlink="">
      <cdr:nvSpPr>
        <cdr:cNvPr id="2766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38334" y="1873250"/>
          <a:ext cx="910166" cy="783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6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rPr>
            <a:t>déficit</a:t>
          </a:r>
        </a:p>
        <a:p xmlns:a="http://schemas.openxmlformats.org/drawingml/2006/main">
          <a:pPr algn="ctr" rtl="0">
            <a:defRPr sz="1000"/>
          </a:pPr>
          <a:r>
            <a:rPr lang="fr-FR" sz="16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rPr>
            <a:t>51%</a:t>
          </a:r>
          <a:endParaRPr lang="fr-FR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0.05425</cdr:x>
      <cdr:y>0.955</cdr:y>
    </cdr:from>
    <cdr:to>
      <cdr:x>0.60325</cdr:x>
      <cdr:y>0.994</cdr:y>
    </cdr:to>
    <cdr:sp macro="" textlink="">
      <cdr:nvSpPr>
        <cdr:cNvPr id="27663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1218" y="5362227"/>
          <a:ext cx="4933188" cy="2574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27432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100" b="0" i="0" u="none" strike="noStrike" baseline="0" dirty="0">
              <a:solidFill>
                <a:srgbClr val="000000"/>
              </a:solidFill>
              <a:latin typeface="Arial Narrow"/>
            </a:rPr>
            <a:t>* données (estimées) non disponibles </a:t>
          </a:r>
          <a:r>
            <a:rPr lang="fr-FR" sz="1100" b="0" i="0" u="none" strike="noStrike" baseline="0" dirty="0">
              <a:solidFill>
                <a:srgbClr val="000000"/>
              </a:solidFill>
            </a:rPr>
            <a:t>avant</a:t>
          </a:r>
          <a:r>
            <a:rPr lang="fr-FR" sz="1100" b="0" i="0" u="none" strike="noStrike" baseline="0" dirty="0">
              <a:solidFill>
                <a:srgbClr val="000000"/>
              </a:solidFill>
              <a:latin typeface="Arial Narrow"/>
            </a:rPr>
            <a:t> 2009/10</a:t>
          </a:r>
          <a:endParaRPr lang="fr-FR" dirty="0"/>
        </a:p>
      </cdr:txBody>
    </cdr:sp>
  </cdr:relSizeAnchor>
  <cdr:relSizeAnchor xmlns:cdr="http://schemas.openxmlformats.org/drawingml/2006/chartDrawing">
    <cdr:from>
      <cdr:x>0.61844</cdr:x>
      <cdr:y>0.12284</cdr:y>
    </cdr:from>
    <cdr:to>
      <cdr:x>0.62369</cdr:x>
      <cdr:y>0.14406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664200" y="736600"/>
          <a:ext cx="45719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0.46849</cdr:x>
      <cdr:y>0.14455</cdr:y>
    </cdr:from>
    <cdr:to>
      <cdr:x>0.59508</cdr:x>
      <cdr:y>0.23819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327272" y="867803"/>
          <a:ext cx="1132393" cy="513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fr-F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2018/19</a:t>
          </a:r>
        </a:p>
      </cdr:txBody>
    </cdr:sp>
  </cdr:relSizeAnchor>
  <cdr:relSizeAnchor xmlns:cdr="http://schemas.openxmlformats.org/drawingml/2006/chartDrawing">
    <cdr:from>
      <cdr:x>0.45908</cdr:x>
      <cdr:y>0.3402</cdr:y>
    </cdr:from>
    <cdr:to>
      <cdr:x>0.56027</cdr:x>
      <cdr:y>0.43546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243537" y="1933943"/>
          <a:ext cx="902422" cy="511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rPr>
            <a:t>46%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035B7-CFB6-44BB-BB7E-E4C6CA95DA9F}" type="datetimeFigureOut">
              <a:rPr lang="fr-FR" smtClean="0"/>
              <a:t>23/09/2022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C3DC-DD81-4374-872C-119639966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61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C3DC-DD81-4374-872C-11963996613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51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global, dans le temps on peut voir quand même une diminution de la consommation du tourteau de soja</a:t>
            </a:r>
          </a:p>
          <a:p>
            <a:r>
              <a:rPr lang="fr-FR" dirty="0"/>
              <a:t>Au profit des tourteaux secondaires colza et </a:t>
            </a:r>
            <a:r>
              <a:rPr lang="fr-FR" dirty="0" err="1"/>
              <a:t>tnsl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La consommation de tourteau de soja se stabilise autour de 3 millions de tonnes (possible augmentation cette dernière campagne avec la crise ukrainienne)</a:t>
            </a:r>
          </a:p>
          <a:p>
            <a:endParaRPr lang="fr-FR" dirty="0"/>
          </a:p>
          <a:p>
            <a:r>
              <a:rPr lang="fr-FR" dirty="0"/>
              <a:t>Graphique de droite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On est autosuffisant en tourteaux de colza : on importe autant qu’on exporte (effet géographique de bordure)</a:t>
            </a:r>
          </a:p>
          <a:p>
            <a:pPr marL="171450" indent="-171450">
              <a:buFontTx/>
              <a:buChar char="-"/>
            </a:pPr>
            <a:r>
              <a:rPr lang="fr-FR" dirty="0"/>
              <a:t>On importe en revanche autour de 900 t de tt de </a:t>
            </a:r>
            <a:r>
              <a:rPr lang="fr-FR" dirty="0" err="1"/>
              <a:t>tnsl</a:t>
            </a:r>
            <a:r>
              <a:rPr lang="fr-FR" dirty="0"/>
              <a:t> tous les ans, depuis quelques années</a:t>
            </a:r>
          </a:p>
          <a:p>
            <a:pPr marL="171450" indent="-171450">
              <a:buFontTx/>
              <a:buChar char="-"/>
            </a:pPr>
            <a:r>
              <a:rPr lang="fr-FR" dirty="0"/>
              <a:t>En soja, on importe autour de 3 millions de tonnes, </a:t>
            </a:r>
            <a:r>
              <a:rPr lang="fr-FR" dirty="0" err="1"/>
              <a:t>quan</a:t>
            </a:r>
            <a:r>
              <a:rPr lang="fr-FR" dirty="0"/>
              <a:t> on est capable de produire autour de 500 000 t dans les usines françaises (170 000 de tourteaux de soja </a:t>
            </a:r>
            <a:r>
              <a:rPr lang="fr-FR" dirty="0" err="1"/>
              <a:t>expeller</a:t>
            </a:r>
            <a:r>
              <a:rPr lang="fr-FR" dirty="0"/>
              <a:t> et 330000 de tourteaux déshuilé)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5C86E-C3AB-4F52-AEA6-28772D8CA4E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49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-9625" y="0"/>
            <a:ext cx="12201625" cy="5029200"/>
            <a:chOff x="-9625" y="0"/>
            <a:chExt cx="12201625" cy="5029200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25" y="0"/>
              <a:ext cx="9099642" cy="5029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8980371" y="0"/>
              <a:ext cx="3211629" cy="5029200"/>
            </a:xfrm>
            <a:prstGeom prst="rect">
              <a:avLst/>
            </a:prstGeom>
            <a:solidFill>
              <a:srgbClr val="E9F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85489" y="6356351"/>
            <a:ext cx="1529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50" b="1" kern="1200">
                <a:solidFill>
                  <a:srgbClr val="395685"/>
                </a:solidFill>
                <a:latin typeface="Helvetica LT Std Cond" panose="020B05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D6AD3E-6DDD-417A-BA36-E1BA7AD92F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-58153" y="5279406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77" y="5364858"/>
            <a:ext cx="2194229" cy="12507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5511071"/>
            <a:ext cx="1377493" cy="95828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721895" y="3805268"/>
            <a:ext cx="10631905" cy="122341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Helvetica LT Std Cond" panose="020B05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721895" y="2300438"/>
            <a:ext cx="10631905" cy="1209524"/>
          </a:xfrm>
        </p:spPr>
        <p:txBody>
          <a:bodyPr anchor="b">
            <a:normAutofit/>
          </a:bodyPr>
          <a:lstStyle>
            <a:lvl1pPr algn="ctr">
              <a:defRPr sz="3600" b="1">
                <a:latin typeface="Helvetica LT Std" panose="020B05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14" y="5651704"/>
            <a:ext cx="1612227" cy="7046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4324" y="223722"/>
            <a:ext cx="1973368" cy="15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0" y="0"/>
            <a:ext cx="12192000" cy="5587200"/>
            <a:chOff x="0" y="0"/>
            <a:chExt cx="12192000" cy="5587200"/>
          </a:xfrm>
        </p:grpSpPr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37221" cy="5587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8980371" y="0"/>
              <a:ext cx="3211629" cy="5587200"/>
            </a:xfrm>
            <a:prstGeom prst="rect">
              <a:avLst/>
            </a:prstGeom>
            <a:solidFill>
              <a:srgbClr val="E9F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latin typeface="Helvetica LT Std Cond" panose="020B05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831850" y="4589463"/>
            <a:ext cx="10515600" cy="99758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E7A4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808461-F603-510A-DD1D-926E6138B9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4324" y="223722"/>
            <a:ext cx="1973368" cy="15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54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Helvetica LT Std Cond" panose="020B05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 b="1">
                <a:solidFill>
                  <a:srgbClr val="395685"/>
                </a:solidFill>
                <a:latin typeface="Helvetica LT Std Cond" panose="020B0506020202030204" pitchFamily="34" charset="0"/>
              </a:defRPr>
            </a:lvl1pPr>
          </a:lstStyle>
          <a:p>
            <a:r>
              <a:rPr lang="fr-FR" dirty="0"/>
              <a:t>14 septembre 2022 – SPACE 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395685"/>
                </a:solidFill>
                <a:latin typeface="Helvetica LT Std Cond" panose="020B0506020202030204" pitchFamily="34" charset="0"/>
              </a:defRPr>
            </a:lvl1pPr>
          </a:lstStyle>
          <a:p>
            <a:fld id="{ED3DF65B-118C-4C97-867E-789DEA48B7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1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5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p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 txBox="1">
            <a:spLocks noChangeArrowheads="1"/>
          </p:cNvSpPr>
          <p:nvPr userDrawn="1"/>
        </p:nvSpPr>
        <p:spPr bwMode="auto">
          <a:xfrm>
            <a:off x="10363202" y="6504464"/>
            <a:ext cx="1506069" cy="2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400" b="1" kern="1200" smtClean="0">
                <a:solidFill>
                  <a:srgbClr val="452E1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752FC0-E5CD-416D-B6CE-6726FE709E77}" type="slidenum">
              <a:rPr lang="fr-FR" altLang="fr-FR" sz="1050" b="0" smtClean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pPr>
                <a:defRPr/>
              </a:pPr>
              <a:t>‹N°›</a:t>
            </a:fld>
            <a:r>
              <a:rPr lang="fr-FR" altLang="fr-FR" sz="1050" b="0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rPr>
              <a:t>/XX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4267" y="431720"/>
            <a:ext cx="9143003" cy="41549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000" cap="none">
                <a:solidFill>
                  <a:srgbClr val="F5A0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4266" y="1666946"/>
            <a:ext cx="11043521" cy="4097360"/>
          </a:xfrm>
        </p:spPr>
        <p:txBody>
          <a:bodyPr lIns="0" tIns="0" rIns="0" bIns="0"/>
          <a:lstStyle>
            <a:lvl1pPr marL="0" indent="0" defTabSz="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38A18"/>
              </a:buClr>
              <a:buSzPct val="85000"/>
              <a:buFont typeface="Arial"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0" indent="0" defTabSz="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38A18"/>
              </a:buClr>
              <a:buSzPct val="85000"/>
              <a:buFont typeface="Arial"/>
              <a:buNone/>
              <a:defRPr sz="27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 marL="0" indent="0" defTabSz="3600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F38A18"/>
              </a:buClr>
              <a:buSzPct val="85000"/>
              <a:buFont typeface="Arial"/>
              <a:buNone/>
              <a:defRPr sz="2400" b="1" baseline="0">
                <a:solidFill>
                  <a:srgbClr val="6C191E"/>
                </a:solidFill>
                <a:latin typeface="Verdana"/>
                <a:cs typeface="Verdana"/>
              </a:defRPr>
            </a:lvl3pPr>
            <a:lvl4pPr marL="0" marR="0" indent="0" algn="l" defTabSz="360000" rtl="0" eaLnBrk="1" fontAlgn="auto" latinLnBrk="0" hangingPunct="1">
              <a:lnSpc>
                <a:spcPct val="105000"/>
              </a:lnSpc>
              <a:spcBef>
                <a:spcPts val="450"/>
              </a:spcBef>
              <a:spcAft>
                <a:spcPts val="1800"/>
              </a:spcAft>
              <a:buClr>
                <a:srgbClr val="F38A18"/>
              </a:buClr>
              <a:buSzPct val="85000"/>
              <a:buFont typeface="Arial"/>
              <a:buNone/>
              <a:tabLst/>
              <a:defRPr sz="210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 marL="0" indent="0" defTabSz="360000">
              <a:spcBef>
                <a:spcPts val="450"/>
              </a:spcBef>
              <a:spcAft>
                <a:spcPts val="300"/>
              </a:spcAft>
              <a:buClr>
                <a:srgbClr val="F38A18"/>
              </a:buClr>
              <a:buSzPct val="85000"/>
              <a:buFont typeface="Arial"/>
              <a:buNone/>
              <a:defRPr sz="2100" b="0" i="1" cap="none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  <a:lvl6pPr marL="0" indent="0" defTabSz="360000">
              <a:spcBef>
                <a:spcPts val="450"/>
              </a:spcBef>
              <a:spcAft>
                <a:spcPts val="300"/>
              </a:spcAft>
              <a:buClr>
                <a:srgbClr val="F38A18"/>
              </a:buClr>
              <a:buSzPct val="85000"/>
              <a:buFont typeface="Arial"/>
              <a:buNone/>
              <a:defRPr sz="1800" b="1" i="0" cap="none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6pPr>
            <a:lvl7pPr marL="0" indent="0" defTabSz="36000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rgbClr val="F38A18"/>
              </a:buClr>
              <a:buSzPct val="85000"/>
              <a:buFont typeface="Arial"/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7pPr>
            <a:lvl8pPr marL="0" indent="0" defTabSz="360000">
              <a:spcBef>
                <a:spcPts val="300"/>
              </a:spcBef>
              <a:spcAft>
                <a:spcPts val="300"/>
              </a:spcAft>
              <a:buClr>
                <a:srgbClr val="F38A18"/>
              </a:buClr>
              <a:buSzPct val="85000"/>
              <a:buFont typeface="Arial"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8pPr>
            <a:lvl9pPr marL="0" indent="0" algn="l" defTabSz="360000">
              <a:spcBef>
                <a:spcPts val="300"/>
              </a:spcBef>
              <a:spcAft>
                <a:spcPts val="300"/>
              </a:spcAft>
              <a:buClr>
                <a:srgbClr val="F38A18"/>
              </a:buClr>
              <a:buSzPct val="85000"/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9pPr>
          </a:lstStyle>
          <a:p>
            <a:pPr lvl="0"/>
            <a:r>
              <a:rPr lang="en-US"/>
              <a:t>1er </a:t>
            </a:r>
            <a:r>
              <a:rPr lang="en-US" err="1"/>
              <a:t>niveau</a:t>
            </a:r>
            <a:r>
              <a:rPr lang="en-US"/>
              <a:t> › </a:t>
            </a:r>
            <a:r>
              <a:rPr lang="en-US" err="1"/>
              <a:t>titre</a:t>
            </a:r>
            <a:endParaRPr lang="en-US"/>
          </a:p>
          <a:p>
            <a:pPr lvl="1"/>
            <a:r>
              <a:rPr lang="en-US"/>
              <a:t>2e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/>
              <a:t>3e </a:t>
            </a:r>
            <a:r>
              <a:rPr lang="en-US" err="1"/>
              <a:t>niveau</a:t>
            </a:r>
            <a:r>
              <a:rPr lang="en-US"/>
              <a:t> › </a:t>
            </a:r>
            <a:r>
              <a:rPr lang="en-US" err="1"/>
              <a:t>titre</a:t>
            </a:r>
            <a:endParaRPr lang="en-US"/>
          </a:p>
          <a:p>
            <a:pPr lvl="3"/>
            <a:r>
              <a:rPr lang="en-US"/>
              <a:t>4e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/>
              <a:t>4e </a:t>
            </a:r>
            <a:r>
              <a:rPr lang="en-US" err="1"/>
              <a:t>niveau</a:t>
            </a:r>
            <a:endParaRPr lang="en-US"/>
          </a:p>
          <a:p>
            <a:pPr lvl="5"/>
            <a:r>
              <a:rPr lang="en-US"/>
              <a:t>5e </a:t>
            </a:r>
            <a:r>
              <a:rPr lang="en-US" err="1"/>
              <a:t>niveau</a:t>
            </a:r>
            <a:r>
              <a:rPr lang="en-US"/>
              <a:t> › </a:t>
            </a:r>
            <a:r>
              <a:rPr lang="en-US" err="1"/>
              <a:t>titre</a:t>
            </a:r>
            <a:endParaRPr lang="en-US"/>
          </a:p>
          <a:p>
            <a:pPr lvl="6"/>
            <a:r>
              <a:rPr lang="en-US"/>
              <a:t>6e </a:t>
            </a:r>
            <a:r>
              <a:rPr lang="en-US" err="1"/>
              <a:t>niveau</a:t>
            </a:r>
            <a:endParaRPr lang="en-US"/>
          </a:p>
          <a:p>
            <a:pPr lvl="7"/>
            <a:r>
              <a:rPr lang="en-US"/>
              <a:t>7e </a:t>
            </a:r>
            <a:r>
              <a:rPr lang="en-US" err="1"/>
              <a:t>niveau</a:t>
            </a:r>
            <a:endParaRPr lang="en-US"/>
          </a:p>
          <a:p>
            <a:pPr lvl="8"/>
            <a:r>
              <a:rPr lang="en-US"/>
              <a:t>8e niveau</a:t>
            </a:r>
          </a:p>
        </p:txBody>
      </p:sp>
    </p:spTree>
    <p:extLst>
      <p:ext uri="{BB962C8B-B14F-4D97-AF65-F5344CB8AC3E}">
        <p14:creationId xmlns:p14="http://schemas.microsoft.com/office/powerpoint/2010/main" val="36142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0" y="-3104"/>
            <a:ext cx="12192000" cy="1548000"/>
            <a:chOff x="0" y="-3104"/>
            <a:chExt cx="12192000" cy="154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8980371" y="-3104"/>
              <a:ext cx="3211629" cy="1548000"/>
            </a:xfrm>
            <a:prstGeom prst="rect">
              <a:avLst/>
            </a:prstGeom>
            <a:solidFill>
              <a:srgbClr val="E9F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104"/>
              <a:ext cx="9141781" cy="1548000"/>
            </a:xfrm>
            <a:prstGeom prst="rect">
              <a:avLst/>
            </a:prstGeom>
          </p:spPr>
        </p:pic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395685"/>
                </a:solidFill>
                <a:latin typeface="Helvetica LT Std Cond" panose="020B0506020202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395685"/>
                </a:solidFill>
                <a:latin typeface="Helvetica LT Std Cond" panose="020B0506020202030204" pitchFamily="34" charset="0"/>
              </a:defRPr>
            </a:lvl1pPr>
          </a:lstStyle>
          <a:p>
            <a:fld id="{ED3DF65B-118C-4C97-867E-789DEA48B7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3474720" y="1"/>
            <a:ext cx="7879080" cy="1522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96" y="6176963"/>
            <a:ext cx="1183574" cy="674635"/>
          </a:xfrm>
          <a:prstGeom prst="rect">
            <a:avLst/>
          </a:prstGeom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1" y="6153654"/>
            <a:ext cx="937622" cy="6522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98" y="6258534"/>
            <a:ext cx="1245843" cy="5445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445" y="-5526"/>
            <a:ext cx="1935238" cy="15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95685"/>
          </a:solidFill>
          <a:latin typeface="Helvetica LT Std Cond" panose="020B05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1" kern="1200">
          <a:solidFill>
            <a:srgbClr val="4E7A43"/>
          </a:solidFill>
          <a:latin typeface="Helvetica LT Std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395685"/>
          </a:solidFill>
          <a:latin typeface="Helvetica LT Std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rgbClr val="395685"/>
          </a:solidFill>
          <a:latin typeface="Helvetica LT Std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rgbClr val="395685"/>
          </a:solidFill>
          <a:latin typeface="Helvetica LT Std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rgbClr val="395685"/>
          </a:solidFill>
          <a:latin typeface="Helvetica LT Std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is-pedagogie.org/index.php?lg=fr&amp;numpage=138&amp;spec=mediatheque&amp;typeMedia=photos&amp;tag=f%C3%A9verole&amp;numfamille=11&amp;numgamme=0&amp;numrub=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microsoft.com/office/2007/relationships/hdphoto" Target="../media/hdphoto1.wdp"/><Relationship Id="rId10" Type="http://schemas.openxmlformats.org/officeDocument/2006/relationships/image" Target="../media/image18.jp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hyperlink" Target="http://www.cap-proteines-elevage.fr/temoignages-d-eleveu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sz="2000" dirty="0">
                <a:latin typeface="Helvetica LT Std Cond"/>
              </a:rPr>
              <a:t>Denis Chapuis, </a:t>
            </a:r>
            <a:r>
              <a:rPr lang="fr-FR" dirty="0">
                <a:latin typeface="Helvetica LT Std Cond"/>
              </a:rPr>
              <a:t>Chambre d'Agriculture de </a:t>
            </a:r>
            <a:r>
              <a:rPr lang="fr-FR" dirty="0" err="1">
                <a:latin typeface="Helvetica LT Std Cond"/>
              </a:rPr>
              <a:t>Saone</a:t>
            </a:r>
            <a:r>
              <a:rPr lang="fr-FR" dirty="0">
                <a:latin typeface="Helvetica LT Std Cond"/>
              </a:rPr>
              <a:t> et Loire </a:t>
            </a:r>
            <a:endParaRPr lang="fr-FR" sz="3600" dirty="0">
              <a:latin typeface="Helvetica LT Std Cond"/>
            </a:endParaRPr>
          </a:p>
          <a:p>
            <a:r>
              <a:rPr lang="fr-FR" sz="2000" dirty="0">
                <a:latin typeface="Helvetica LT Std Cond"/>
              </a:rPr>
              <a:t>Raphaël Boré, </a:t>
            </a:r>
            <a:r>
              <a:rPr lang="fr-FR" dirty="0">
                <a:latin typeface="Helvetica LT Std Cond"/>
              </a:rPr>
              <a:t>Idele</a:t>
            </a:r>
          </a:p>
          <a:p>
            <a:r>
              <a:rPr lang="fr-FR" sz="2000" dirty="0">
                <a:latin typeface="Helvetica LT Std Cond"/>
              </a:rPr>
              <a:t>Alice Berchoux, </a:t>
            </a:r>
            <a:r>
              <a:rPr lang="fr-FR" dirty="0" err="1">
                <a:latin typeface="Helvetica LT Std Cond"/>
              </a:rPr>
              <a:t>Idele</a:t>
            </a:r>
            <a:endParaRPr lang="fr-FR" dirty="0">
              <a:latin typeface="Helvetica LT Std Cond"/>
            </a:endParaRPr>
          </a:p>
          <a:p>
            <a:r>
              <a:rPr lang="fr-FR" dirty="0">
                <a:latin typeface="Helvetica LT Std Cond"/>
              </a:rPr>
              <a:t>Isabelle De La Borde, </a:t>
            </a:r>
            <a:r>
              <a:rPr lang="fr-FR">
                <a:latin typeface="Helvetica LT Std Cond"/>
              </a:rPr>
              <a:t>Terres Inovia</a:t>
            </a:r>
          </a:p>
          <a:p>
            <a:endParaRPr lang="fr-FR" dirty="0"/>
          </a:p>
          <a:p>
            <a:endParaRPr lang="fr-FR" sz="3600" dirty="0">
              <a:latin typeface="Helvetica LT Std Cond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>
                <a:latin typeface="Helvetica LT Std Cond" panose="020B0506020202030204"/>
              </a:rPr>
              <a:t>Remplacer les correcteurs azotés par des graines</a:t>
            </a:r>
            <a:br>
              <a:rPr lang="fr-FR" sz="3600" dirty="0">
                <a:latin typeface="Helvetica LT Std Cond" panose="020B0506020202030204"/>
              </a:rPr>
            </a:br>
            <a:r>
              <a:rPr lang="fr-FR" sz="3600" dirty="0">
                <a:latin typeface="Helvetica LT Std Cond" panose="020B0506020202030204"/>
              </a:rPr>
              <a:t>Possible ou pas possible ?</a:t>
            </a:r>
            <a:endParaRPr lang="fr-FR" dirty="0">
              <a:latin typeface="Helvetica LT Std Cond" panose="020B0506020202030204"/>
            </a:endParaRPr>
          </a:p>
        </p:txBody>
      </p:sp>
      <p:pic>
        <p:nvPicPr>
          <p:cNvPr id="7" name="Picture 2" descr="Résultat de recherche d'images pour &quot;féverole graine&quot;">
            <a:hlinkClick r:id="rId3"/>
            <a:extLst>
              <a:ext uri="{FF2B5EF4-FFF2-40B4-BE49-F238E27FC236}">
                <a16:creationId xmlns:a16="http://schemas.microsoft.com/office/drawing/2014/main" id="{D9A57D6E-8D5B-93F0-90ED-0FBF02E50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46638"/>
          <a:stretch/>
        </p:blipFill>
        <p:spPr bwMode="auto">
          <a:xfrm>
            <a:off x="6755694" y="530499"/>
            <a:ext cx="1735667" cy="17406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7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F1603-BD96-6D42-7F49-2CB987F7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1" y="1"/>
            <a:ext cx="7128791" cy="1484783"/>
          </a:xfrm>
        </p:spPr>
        <p:txBody>
          <a:bodyPr>
            <a:normAutofit/>
          </a:bodyPr>
          <a:lstStyle/>
          <a:p>
            <a:r>
              <a:rPr lang="fr-FR" dirty="0"/>
              <a:t>Une production de graines de soja bien en-deçà des besoins…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3BA023-B8A7-2BF9-B2E5-07DD0B897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677152"/>
            <a:ext cx="9432208" cy="44485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584246E-1EE0-EB9A-1765-7DF443ED1195}"/>
              </a:ext>
            </a:extLst>
          </p:cNvPr>
          <p:cNvSpPr txBox="1"/>
          <p:nvPr/>
        </p:nvSpPr>
        <p:spPr>
          <a:xfrm>
            <a:off x="9287342" y="6318089"/>
            <a:ext cx="1524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Année : 2021</a:t>
            </a:r>
          </a:p>
        </p:txBody>
      </p:sp>
    </p:spTree>
    <p:extLst>
      <p:ext uri="{BB962C8B-B14F-4D97-AF65-F5344CB8AC3E}">
        <p14:creationId xmlns:p14="http://schemas.microsoft.com/office/powerpoint/2010/main" val="209859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FB907-FEF5-586F-2A3E-0CB02ADC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Production des graines protéagineuses en France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20CB47-E0DD-665C-0727-97CDE2D5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FCFDD3-5992-AA41-66DA-7CF212D4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87ACA1-AF35-CD01-8F04-44467959B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060848"/>
            <a:ext cx="5985202" cy="36988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9D51A5-CA52-0D52-495B-4A60C846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120" y="1434457"/>
            <a:ext cx="3804866" cy="25889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A2E774-76B6-D637-255E-E10D706C6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4129056"/>
            <a:ext cx="3606038" cy="22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6F026-810F-7E4C-532A-86D7CB90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7589832" cy="1522540"/>
          </a:xfrm>
        </p:spPr>
        <p:txBody>
          <a:bodyPr/>
          <a:lstStyle/>
          <a:p>
            <a:r>
              <a:rPr lang="fr-FR" dirty="0"/>
              <a:t>Graines protéagineuses : peu de disponibilité pour l’alimentation animale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C333578-0DBA-998B-F5FB-17D8A70D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51" y="2112104"/>
            <a:ext cx="5472608" cy="296980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870429-4BF4-B8A4-15BA-6FF8D319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FEC9A6-E418-6C17-E289-E69FC9B3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12</a:t>
            </a:fld>
            <a:endParaRPr lang="fr-FR"/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8ACF5D74-60EF-D15C-7753-6BD6D6A9D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856" y="2218979"/>
            <a:ext cx="5183792" cy="28130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84164A4-94A1-A536-5DA4-BF88BBAA6612}"/>
              </a:ext>
            </a:extLst>
          </p:cNvPr>
          <p:cNvSpPr txBox="1"/>
          <p:nvPr/>
        </p:nvSpPr>
        <p:spPr>
          <a:xfrm>
            <a:off x="2351584" y="544522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 350 à 380 K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tonnes disponibles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l’alimentation animale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Principalement en FAF ou autoconsommation.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0394E4-5EE5-541E-55D6-E4761CC97AD6}"/>
              </a:ext>
            </a:extLst>
          </p:cNvPr>
          <p:cNvSpPr/>
          <p:nvPr/>
        </p:nvSpPr>
        <p:spPr>
          <a:xfrm>
            <a:off x="4295799" y="3717032"/>
            <a:ext cx="1656185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E3577-338C-D2FC-B0E2-F21F09AE4479}"/>
              </a:ext>
            </a:extLst>
          </p:cNvPr>
          <p:cNvSpPr/>
          <p:nvPr/>
        </p:nvSpPr>
        <p:spPr>
          <a:xfrm>
            <a:off x="10344472" y="3933056"/>
            <a:ext cx="1656185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78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DFE4D8-7EE0-57F3-16D5-4B8CC1C2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820302-F103-B332-B617-9AEF3400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93AB26-304A-1080-54F6-E55178F0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2487"/>
            <a:ext cx="10515600" cy="2852737"/>
          </a:xfrm>
        </p:spPr>
        <p:txBody>
          <a:bodyPr/>
          <a:lstStyle/>
          <a:p>
            <a:pPr algn="ctr"/>
            <a:r>
              <a:rPr lang="fr-FR" dirty="0"/>
              <a:t>Substituer des correcteurs azotés par des graines crues</a:t>
            </a:r>
          </a:p>
        </p:txBody>
      </p:sp>
      <p:pic>
        <p:nvPicPr>
          <p:cNvPr id="2050" name="Picture 2" descr="LE LUPIN APPORTE SA PIERRE À L'AUTONOMIE PROTÉIQUE">
            <a:extLst>
              <a:ext uri="{FF2B5EF4-FFF2-40B4-BE49-F238E27FC236}">
                <a16:creationId xmlns:a16="http://schemas.microsoft.com/office/drawing/2014/main" id="{2433A94E-D206-E9DA-F36A-890F580E9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20601" r="19991" b="11150"/>
          <a:stretch/>
        </p:blipFill>
        <p:spPr bwMode="auto">
          <a:xfrm>
            <a:off x="1727358" y="1955732"/>
            <a:ext cx="216024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Une image contenant pois, botte, légume, magasin&#10;&#10;Description générée automatiquement">
            <a:extLst>
              <a:ext uri="{FF2B5EF4-FFF2-40B4-BE49-F238E27FC236}">
                <a16:creationId xmlns:a16="http://schemas.microsoft.com/office/drawing/2014/main" id="{6AA34CD8-E89C-CBB8-2447-5C5DA01BA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26559" r="34291"/>
          <a:stretch/>
        </p:blipFill>
        <p:spPr>
          <a:xfrm>
            <a:off x="7392144" y="1955732"/>
            <a:ext cx="2160240" cy="2160000"/>
          </a:xfrm>
          <a:prstGeom prst="ellipse">
            <a:avLst/>
          </a:prstGeom>
        </p:spPr>
      </p:pic>
      <p:pic>
        <p:nvPicPr>
          <p:cNvPr id="3" name="Image 2" descr="Une image contenant fruit, noix, vente, arrangé&#10;&#10;Description générée automatiquement">
            <a:extLst>
              <a:ext uri="{FF2B5EF4-FFF2-40B4-BE49-F238E27FC236}">
                <a16:creationId xmlns:a16="http://schemas.microsoft.com/office/drawing/2014/main" id="{22830C93-CC67-060F-8F17-A0710DB525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" r="9297" b="19626"/>
          <a:stretch/>
        </p:blipFill>
        <p:spPr>
          <a:xfrm>
            <a:off x="4559751" y="1955732"/>
            <a:ext cx="2160240" cy="21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306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9CAB55A-877B-3CC9-568C-2DA45018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364800" cy="1522540"/>
          </a:xfrm>
        </p:spPr>
        <p:txBody>
          <a:bodyPr/>
          <a:lstStyle/>
          <a:p>
            <a:r>
              <a:rPr lang="fr-FR" dirty="0"/>
              <a:t>La féverole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786753-9A69-BF3E-7B43-C3D4BB8F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6FB5A7-086A-7044-7277-C4D8C503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14</a:t>
            </a:fld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26AF462-38AF-14EF-FFE8-A07F65910EDB}"/>
              </a:ext>
            </a:extLst>
          </p:cNvPr>
          <p:cNvGrpSpPr/>
          <p:nvPr/>
        </p:nvGrpSpPr>
        <p:grpSpPr>
          <a:xfrm>
            <a:off x="1878129" y="2301170"/>
            <a:ext cx="4032448" cy="955303"/>
            <a:chOff x="87118" y="2257673"/>
            <a:chExt cx="4032448" cy="955303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143A2F30-52D9-FBDB-8CC2-2908FEB9C2F7}"/>
                </a:ext>
              </a:extLst>
            </p:cNvPr>
            <p:cNvSpPr/>
            <p:nvPr/>
          </p:nvSpPr>
          <p:spPr>
            <a:xfrm>
              <a:off x="87118" y="2257673"/>
              <a:ext cx="660782" cy="955303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i="1" dirty="0"/>
            </a:p>
            <a:p>
              <a:pPr algn="ctr"/>
              <a:r>
                <a:rPr lang="fr-FR" sz="1400" b="1" i="1" dirty="0">
                  <a:latin typeface="Helvetica LT Std" panose="020B0504020202020204"/>
                </a:rPr>
                <a:t>86,6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%</a:t>
              </a:r>
              <a:endParaRPr lang="fr-FR" sz="1200" b="1" i="1" dirty="0">
                <a:latin typeface="Helvetica LT Std" panose="020B0504020202020204"/>
              </a:endParaRPr>
            </a:p>
            <a:p>
              <a:pPr algn="ctr"/>
              <a:endParaRPr lang="fr-FR" sz="1100" b="1" i="1" dirty="0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46D47691-70DD-AD3F-05D1-FB88416D22E0}"/>
                </a:ext>
              </a:extLst>
            </p:cNvPr>
            <p:cNvSpPr/>
            <p:nvPr/>
          </p:nvSpPr>
          <p:spPr>
            <a:xfrm>
              <a:off x="951214" y="2257673"/>
              <a:ext cx="648072" cy="955303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257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  <a:endParaRPr lang="fr-FR" sz="900" b="1" i="1" dirty="0">
                <a:latin typeface="Helvetica LT Std" panose="020B0504020202020204"/>
              </a:endParaRPr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6FBEA32E-2009-75EC-F79D-377375D989F6}"/>
                </a:ext>
              </a:extLst>
            </p:cNvPr>
            <p:cNvSpPr/>
            <p:nvPr/>
          </p:nvSpPr>
          <p:spPr>
            <a:xfrm>
              <a:off x="1792248" y="2257673"/>
              <a:ext cx="648072" cy="955303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13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</a:p>
          </p:txBody>
        </p:sp>
        <p:sp>
          <p:nvSpPr>
            <p:cNvPr id="17" name="Organigramme : Terminateur 16">
              <a:extLst>
                <a:ext uri="{FF2B5EF4-FFF2-40B4-BE49-F238E27FC236}">
                  <a16:creationId xmlns:a16="http://schemas.microsoft.com/office/drawing/2014/main" id="{BC8696DE-B5CD-0E9E-9D81-ABEE8EB84F6D}"/>
                </a:ext>
              </a:extLst>
            </p:cNvPr>
            <p:cNvSpPr/>
            <p:nvPr/>
          </p:nvSpPr>
          <p:spPr>
            <a:xfrm>
              <a:off x="2607958" y="2270125"/>
              <a:ext cx="647512" cy="942851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78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</a:p>
          </p:txBody>
        </p:sp>
        <p:sp>
          <p:nvSpPr>
            <p:cNvPr id="18" name="Organigramme : Terminateur 17">
              <a:extLst>
                <a:ext uri="{FF2B5EF4-FFF2-40B4-BE49-F238E27FC236}">
                  <a16:creationId xmlns:a16="http://schemas.microsoft.com/office/drawing/2014/main" id="{6DB62270-6313-755C-7E7B-00A0336B0831}"/>
                </a:ext>
              </a:extLst>
            </p:cNvPr>
            <p:cNvSpPr/>
            <p:nvPr/>
          </p:nvSpPr>
          <p:spPr>
            <a:xfrm>
              <a:off x="3400046" y="2270125"/>
              <a:ext cx="647512" cy="942851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384</a:t>
              </a:r>
              <a:endParaRPr lang="fr-FR" sz="1200" b="1" i="1" dirty="0">
                <a:latin typeface="Helvetica LT Std" panose="020B0504020202020204"/>
              </a:endParaRP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  <a:endParaRPr lang="fr-FR" sz="700" b="1" dirty="0">
                <a:latin typeface="Helvetica LT Std" panose="020B0504020202020204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745CD07-8ED1-27DD-ADE5-F97B36EE5270}"/>
                </a:ext>
              </a:extLst>
            </p:cNvPr>
            <p:cNvSpPr txBox="1"/>
            <p:nvPr/>
          </p:nvSpPr>
          <p:spPr>
            <a:xfrm>
              <a:off x="159126" y="2276872"/>
              <a:ext cx="57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MS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2E4185E-6D23-66CA-E8F3-3CAAD22DE07B}"/>
                </a:ext>
              </a:extLst>
            </p:cNvPr>
            <p:cNvSpPr txBox="1"/>
            <p:nvPr/>
          </p:nvSpPr>
          <p:spPr>
            <a:xfrm>
              <a:off x="996755" y="2276872"/>
              <a:ext cx="57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MAT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7BF6BE7-FE2C-0B99-E2C3-D7F7090A8B67}"/>
                </a:ext>
              </a:extLst>
            </p:cNvPr>
            <p:cNvSpPr txBox="1"/>
            <p:nvPr/>
          </p:nvSpPr>
          <p:spPr>
            <a:xfrm>
              <a:off x="1827644" y="2276872"/>
              <a:ext cx="57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MG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B70DC60-C868-16B9-9698-8D38DA7D90D5}"/>
                </a:ext>
              </a:extLst>
            </p:cNvPr>
            <p:cNvSpPr txBox="1"/>
            <p:nvPr/>
          </p:nvSpPr>
          <p:spPr>
            <a:xfrm>
              <a:off x="2652416" y="2276872"/>
              <a:ext cx="531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CB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6E82F93-639F-C611-6418-669139685B7A}"/>
                </a:ext>
              </a:extLst>
            </p:cNvPr>
            <p:cNvSpPr txBox="1"/>
            <p:nvPr/>
          </p:nvSpPr>
          <p:spPr>
            <a:xfrm>
              <a:off x="3346336" y="2296363"/>
              <a:ext cx="773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Amidon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</p:grpSp>
      <p:sp>
        <p:nvSpPr>
          <p:cNvPr id="29" name="Espace réservé du contenu 4">
            <a:extLst>
              <a:ext uri="{FF2B5EF4-FFF2-40B4-BE49-F238E27FC236}">
                <a16:creationId xmlns:a16="http://schemas.microsoft.com/office/drawing/2014/main" id="{2DC3043E-D378-3EC8-18F9-BFFB74911A70}"/>
              </a:ext>
            </a:extLst>
          </p:cNvPr>
          <p:cNvSpPr txBox="1">
            <a:spLocks/>
          </p:cNvSpPr>
          <p:nvPr/>
        </p:nvSpPr>
        <p:spPr>
          <a:xfrm>
            <a:off x="1218226" y="1831999"/>
            <a:ext cx="5093798" cy="514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4E7A43"/>
                </a:solidFill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u="sng" dirty="0"/>
              <a:t>Un concentré riche en énergie et en amidon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465608EF-4949-ED29-0EE8-99602B47456E}"/>
              </a:ext>
            </a:extLst>
          </p:cNvPr>
          <p:cNvGrpSpPr/>
          <p:nvPr/>
        </p:nvGrpSpPr>
        <p:grpSpPr>
          <a:xfrm>
            <a:off x="686951" y="2339860"/>
            <a:ext cx="1017132" cy="1017132"/>
            <a:chOff x="1278335" y="2033252"/>
            <a:chExt cx="1017132" cy="1017132"/>
          </a:xfrm>
        </p:grpSpPr>
        <p:pic>
          <p:nvPicPr>
            <p:cNvPr id="92" name="Image 91" descr="Une image contenant fruit, noix, vente, arrangé&#10;&#10;Description générée automatiquement">
              <a:extLst>
                <a:ext uri="{FF2B5EF4-FFF2-40B4-BE49-F238E27FC236}">
                  <a16:creationId xmlns:a16="http://schemas.microsoft.com/office/drawing/2014/main" id="{E9BFBE41-A6CF-91A9-EE92-8C43E105D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0" b="19626"/>
            <a:stretch/>
          </p:blipFill>
          <p:spPr>
            <a:xfrm>
              <a:off x="1593692" y="2142541"/>
              <a:ext cx="698320" cy="659215"/>
            </a:xfrm>
            <a:prstGeom prst="ellipse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D7A6A68C-DCE6-47E5-5C9E-C1690436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22070">
              <a:off x="1278335" y="2033252"/>
              <a:ext cx="1017132" cy="1017132"/>
            </a:xfrm>
            <a:prstGeom prst="rect">
              <a:avLst/>
            </a:prstGeom>
          </p:spPr>
        </p:pic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C5345886-BC78-79F8-F7E9-9308F7B15332}"/>
              </a:ext>
            </a:extLst>
          </p:cNvPr>
          <p:cNvGrpSpPr/>
          <p:nvPr/>
        </p:nvGrpSpPr>
        <p:grpSpPr>
          <a:xfrm>
            <a:off x="7341521" y="1621834"/>
            <a:ext cx="4443111" cy="2778902"/>
            <a:chOff x="7443642" y="1557161"/>
            <a:chExt cx="4443111" cy="295353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DF788A0-20ED-DFC3-6693-B1995BF0892D}"/>
                </a:ext>
              </a:extLst>
            </p:cNvPr>
            <p:cNvSpPr/>
            <p:nvPr/>
          </p:nvSpPr>
          <p:spPr>
            <a:xfrm>
              <a:off x="7443642" y="1557161"/>
              <a:ext cx="4443111" cy="29535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Espace réservé du contenu 4">
              <a:extLst>
                <a:ext uri="{FF2B5EF4-FFF2-40B4-BE49-F238E27FC236}">
                  <a16:creationId xmlns:a16="http://schemas.microsoft.com/office/drawing/2014/main" id="{80515A20-A089-C615-7F65-5EDBE3AF385D}"/>
                </a:ext>
              </a:extLst>
            </p:cNvPr>
            <p:cNvSpPr txBox="1">
              <a:spLocks/>
            </p:cNvSpPr>
            <p:nvPr/>
          </p:nvSpPr>
          <p:spPr>
            <a:xfrm>
              <a:off x="7616497" y="1681838"/>
              <a:ext cx="4073718" cy="6597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1" kern="1200">
                  <a:solidFill>
                    <a:srgbClr val="4E7A43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1600" u="sng" dirty="0">
                  <a:solidFill>
                    <a:schemeClr val="tx1"/>
                  </a:solidFill>
                </a:rPr>
                <a:t>Mode d’emploi pour assurer une ration à 25-28 kg de lait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D0EBC4CC-03E5-EB3E-9443-6F2C42E9E8C4}"/>
                </a:ext>
              </a:extLst>
            </p:cNvPr>
            <p:cNvSpPr txBox="1"/>
            <p:nvPr/>
          </p:nvSpPr>
          <p:spPr>
            <a:xfrm>
              <a:off x="7493553" y="2182998"/>
              <a:ext cx="4177176" cy="2289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Helvetica LT Std" panose="020B0504020202020204"/>
                </a:rPr>
                <a:t>Remplacer</a:t>
              </a:r>
              <a:r>
                <a:rPr lang="fr-FR" sz="1200" dirty="0">
                  <a:latin typeface="Helvetica LT Std" panose="020B0504020202020204"/>
                </a:rPr>
                <a:t> :</a:t>
              </a:r>
            </a:p>
            <a:p>
              <a:pPr algn="ctr"/>
              <a:endParaRPr lang="fr-FR" sz="1200" dirty="0">
                <a:latin typeface="Helvetica LT Std" panose="020B0504020202020204"/>
              </a:endParaRPr>
            </a:p>
            <a:p>
              <a:pPr lvl="1" algn="ctr"/>
              <a:r>
                <a:rPr lang="fr-FR" sz="1200" b="1" dirty="0">
                  <a:latin typeface="Helvetica LT Std" panose="020B0504020202020204"/>
                </a:rPr>
                <a:t>  1 kg de tourteau de soja 48 </a:t>
              </a:r>
              <a:r>
                <a:rPr lang="fr-FR" sz="1200" dirty="0">
                  <a:latin typeface="Helvetica LT Std" panose="020B0504020202020204"/>
                </a:rPr>
                <a:t>par </a:t>
              </a:r>
              <a:r>
                <a:rPr lang="fr-FR" sz="1200" b="1" dirty="0">
                  <a:latin typeface="Helvetica LT Std" panose="020B0504020202020204"/>
                </a:rPr>
                <a:t>2,5 kg de féverole</a:t>
              </a:r>
            </a:p>
            <a:p>
              <a:pPr lvl="1" algn="ctr"/>
              <a:r>
                <a:rPr lang="fr-FR" sz="1200" b="1" dirty="0">
                  <a:latin typeface="Helvetica LT Std" panose="020B0504020202020204"/>
                </a:rPr>
                <a:t>1 kg de tourteau de Colza </a:t>
              </a:r>
              <a:r>
                <a:rPr lang="fr-FR" sz="1200" dirty="0">
                  <a:latin typeface="Helvetica LT Std" panose="020B0504020202020204"/>
                </a:rPr>
                <a:t>par </a:t>
              </a:r>
              <a:r>
                <a:rPr lang="fr-FR" sz="1200" b="1" dirty="0">
                  <a:latin typeface="Helvetica LT Std" panose="020B0504020202020204"/>
                </a:rPr>
                <a:t>1,6 kg de     féverole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fr-FR" sz="1200" b="1" dirty="0">
                <a:latin typeface="Helvetica LT Std" panose="020B0504020202020204"/>
              </a:endParaRPr>
            </a:p>
            <a:p>
              <a:pPr algn="ctr"/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S’assurer que la teneur en </a:t>
              </a:r>
              <a:r>
                <a:rPr lang="fr-FR" sz="1200" b="1" dirty="0">
                  <a:solidFill>
                    <a:srgbClr val="C00000"/>
                  </a:solidFill>
                  <a:latin typeface="Helvetica LT Std" panose="020B0504020202020204"/>
                </a:rPr>
                <a:t>amidon</a:t>
              </a:r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 </a:t>
              </a:r>
            </a:p>
            <a:p>
              <a:pPr algn="ctr"/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de la ration </a:t>
              </a:r>
              <a:r>
                <a:rPr lang="fr-FR" sz="1200" b="1" dirty="0">
                  <a:solidFill>
                    <a:srgbClr val="C00000"/>
                  </a:solidFill>
                  <a:latin typeface="Helvetica LT Std" panose="020B0504020202020204"/>
                </a:rPr>
                <a:t>n’excède pas 25%</a:t>
              </a:r>
            </a:p>
            <a:p>
              <a:pPr algn="ctr"/>
              <a:r>
                <a:rPr lang="fr-FR" sz="1200" b="1" dirty="0">
                  <a:solidFill>
                    <a:srgbClr val="C00000"/>
                  </a:solidFill>
                  <a:latin typeface="Helvetica LT Std" panose="020B0504020202020204"/>
                </a:rPr>
                <a:t>Broyer</a:t>
              </a:r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 ou </a:t>
              </a:r>
              <a:r>
                <a:rPr lang="fr-FR" sz="1200" b="1" dirty="0">
                  <a:solidFill>
                    <a:srgbClr val="C00000"/>
                  </a:solidFill>
                  <a:latin typeface="Helvetica LT Std" panose="020B0504020202020204"/>
                </a:rPr>
                <a:t>aplatir</a:t>
              </a:r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 les graines</a:t>
              </a:r>
            </a:p>
            <a:p>
              <a:pPr algn="ctr"/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Surveiller la </a:t>
              </a:r>
              <a:r>
                <a:rPr lang="fr-FR" sz="1200" b="1" dirty="0" err="1">
                  <a:solidFill>
                    <a:srgbClr val="C00000"/>
                  </a:solidFill>
                  <a:latin typeface="Helvetica LT Std" panose="020B0504020202020204"/>
                </a:rPr>
                <a:t>fibrosité</a:t>
              </a:r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 de la ration</a:t>
              </a:r>
              <a:endParaRPr lang="fr-FR" sz="1200" dirty="0">
                <a:latin typeface="Helvetica LT Std" panose="020B0504020202020204"/>
              </a:endParaRP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C15D5573-5CFD-E11F-3B26-AFF57518E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18940" r="19685" b="27730"/>
            <a:stretch/>
          </p:blipFill>
          <p:spPr>
            <a:xfrm>
              <a:off x="7566273" y="2482961"/>
              <a:ext cx="701114" cy="66012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8804823-0413-EA3D-936F-0685514C30DB}"/>
              </a:ext>
            </a:extLst>
          </p:cNvPr>
          <p:cNvGrpSpPr/>
          <p:nvPr/>
        </p:nvGrpSpPr>
        <p:grpSpPr>
          <a:xfrm>
            <a:off x="5912149" y="4551660"/>
            <a:ext cx="1883568" cy="1901676"/>
            <a:chOff x="8545076" y="2825103"/>
            <a:chExt cx="1883568" cy="190167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E179409C-3617-2370-AAAD-4FB7E192D5CF}"/>
                </a:ext>
              </a:extLst>
            </p:cNvPr>
            <p:cNvGrpSpPr/>
            <p:nvPr/>
          </p:nvGrpSpPr>
          <p:grpSpPr>
            <a:xfrm>
              <a:off x="8545076" y="2825103"/>
              <a:ext cx="1883568" cy="1901676"/>
              <a:chOff x="7069932" y="4262457"/>
              <a:chExt cx="1883568" cy="1901676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D5036C0B-D3FF-D027-273E-1D5FCFA6C1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12" t="52474" r="32500" b="24375"/>
              <a:stretch/>
            </p:blipFill>
            <p:spPr>
              <a:xfrm>
                <a:off x="7069932" y="5226394"/>
                <a:ext cx="1883568" cy="937739"/>
              </a:xfrm>
              <a:prstGeom prst="rect">
                <a:avLst/>
              </a:prstGeom>
            </p:spPr>
          </p:pic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DA7C435-3DFB-8711-AD16-7347417A211E}"/>
                  </a:ext>
                </a:extLst>
              </p:cNvPr>
              <p:cNvSpPr txBox="1"/>
              <p:nvPr/>
            </p:nvSpPr>
            <p:spPr>
              <a:xfrm>
                <a:off x="7412591" y="5172571"/>
                <a:ext cx="118537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>
                    <a:solidFill>
                      <a:schemeClr val="bg1">
                        <a:lumMod val="95000"/>
                      </a:schemeClr>
                    </a:solidFill>
                    <a:latin typeface="Helvetica LT Std" panose="020B0504020202020204"/>
                  </a:rPr>
                  <a:t>14,4 kgMS Ensilage maïs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6E9C22-1406-FCF6-2D58-40F99BC9BCFB}"/>
                  </a:ext>
                </a:extLst>
              </p:cNvPr>
              <p:cNvSpPr/>
              <p:nvPr/>
            </p:nvSpPr>
            <p:spPr>
              <a:xfrm>
                <a:off x="7412591" y="4506314"/>
                <a:ext cx="1193177" cy="3174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3,5 </a:t>
                </a:r>
                <a:r>
                  <a:rPr lang="fr-FR" sz="1050" b="1" dirty="0" err="1">
                    <a:latin typeface="Helvetica LT Std" panose="020B0504020202020204"/>
                  </a:rPr>
                  <a:t>kgMS</a:t>
                </a:r>
                <a:r>
                  <a:rPr lang="fr-FR" sz="1050" b="1" dirty="0">
                    <a:latin typeface="Helvetica LT Std" panose="020B0504020202020204"/>
                  </a:rPr>
                  <a:t> Féveroles</a:t>
                </a:r>
              </a:p>
            </p:txBody>
          </p:sp>
          <p:sp>
            <p:nvSpPr>
              <p:cNvPr id="21" name="Triangle isocèle 20">
                <a:extLst>
                  <a:ext uri="{FF2B5EF4-FFF2-40B4-BE49-F238E27FC236}">
                    <a16:creationId xmlns:a16="http://schemas.microsoft.com/office/drawing/2014/main" id="{B3070981-5F4E-5BEF-A154-CBC8B783C7D8}"/>
                  </a:ext>
                </a:extLst>
              </p:cNvPr>
              <p:cNvSpPr/>
              <p:nvPr/>
            </p:nvSpPr>
            <p:spPr>
              <a:xfrm>
                <a:off x="7411227" y="4262457"/>
                <a:ext cx="1185377" cy="207885"/>
              </a:xfrm>
              <a:prstGeom prst="triangle">
                <a:avLst>
                  <a:gd name="adj" fmla="val 5057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2AF43A-CF4C-23C1-7C18-3DD74153063A}"/>
                </a:ext>
              </a:extLst>
            </p:cNvPr>
            <p:cNvSpPr/>
            <p:nvPr/>
          </p:nvSpPr>
          <p:spPr>
            <a:xfrm>
              <a:off x="8890271" y="3429000"/>
              <a:ext cx="1193177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2,2 </a:t>
              </a:r>
              <a:r>
                <a:rPr lang="fr-FR" sz="1050" b="1" dirty="0" err="1">
                  <a:latin typeface="Helvetica LT Std" panose="020B0504020202020204"/>
                </a:rPr>
                <a:t>kgMS</a:t>
              </a:r>
              <a:r>
                <a:rPr lang="fr-FR" sz="1050" b="1" dirty="0">
                  <a:latin typeface="Helvetica LT Std" panose="020B0504020202020204"/>
                </a:rPr>
                <a:t> Concentré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D76A7C9-82E3-A5FE-5FC2-B6A957FEEE13}"/>
              </a:ext>
            </a:extLst>
          </p:cNvPr>
          <p:cNvGrpSpPr/>
          <p:nvPr/>
        </p:nvGrpSpPr>
        <p:grpSpPr>
          <a:xfrm>
            <a:off x="3103837" y="4696568"/>
            <a:ext cx="1883568" cy="1756768"/>
            <a:chOff x="8545076" y="3186035"/>
            <a:chExt cx="1883568" cy="1756768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07C08ED-D818-8458-DE6C-477ABDF77F8E}"/>
                </a:ext>
              </a:extLst>
            </p:cNvPr>
            <p:cNvGrpSpPr/>
            <p:nvPr/>
          </p:nvGrpSpPr>
          <p:grpSpPr>
            <a:xfrm>
              <a:off x="8545076" y="3186035"/>
              <a:ext cx="1883568" cy="1756768"/>
              <a:chOff x="7069932" y="4623389"/>
              <a:chExt cx="1883568" cy="1756768"/>
            </a:xfrm>
          </p:grpSpPr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37763104-52B7-D897-263D-5381199835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12" t="52474" r="32500" b="24375"/>
              <a:stretch/>
            </p:blipFill>
            <p:spPr>
              <a:xfrm>
                <a:off x="7069932" y="5226393"/>
                <a:ext cx="1883568" cy="1153764"/>
              </a:xfrm>
              <a:prstGeom prst="rect">
                <a:avLst/>
              </a:prstGeom>
            </p:spPr>
          </p:pic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23A3B2C4-3817-BF5D-4E1A-93AF180304E0}"/>
                  </a:ext>
                </a:extLst>
              </p:cNvPr>
              <p:cNvSpPr txBox="1"/>
              <p:nvPr/>
            </p:nvSpPr>
            <p:spPr>
              <a:xfrm>
                <a:off x="7412591" y="5172571"/>
                <a:ext cx="118537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>
                    <a:solidFill>
                      <a:schemeClr val="bg1">
                        <a:lumMod val="95000"/>
                      </a:schemeClr>
                    </a:solidFill>
                    <a:latin typeface="Helvetica LT Std" panose="020B0504020202020204"/>
                  </a:rPr>
                  <a:t>14,4 kgMS Ensilage maïs</a:t>
                </a:r>
              </a:p>
            </p:txBody>
          </p:sp>
          <p:sp>
            <p:nvSpPr>
              <p:cNvPr id="34" name="Triangle isocèle 33">
                <a:extLst>
                  <a:ext uri="{FF2B5EF4-FFF2-40B4-BE49-F238E27FC236}">
                    <a16:creationId xmlns:a16="http://schemas.microsoft.com/office/drawing/2014/main" id="{0EDE65C3-26CE-BABE-4EAA-88E2C34ACD35}"/>
                  </a:ext>
                </a:extLst>
              </p:cNvPr>
              <p:cNvSpPr/>
              <p:nvPr/>
            </p:nvSpPr>
            <p:spPr>
              <a:xfrm>
                <a:off x="7419026" y="4623389"/>
                <a:ext cx="1185377" cy="207885"/>
              </a:xfrm>
              <a:prstGeom prst="triangle">
                <a:avLst>
                  <a:gd name="adj" fmla="val 5057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684416-508A-6030-804B-1E412A0D1B8C}"/>
                </a:ext>
              </a:extLst>
            </p:cNvPr>
            <p:cNvSpPr/>
            <p:nvPr/>
          </p:nvSpPr>
          <p:spPr>
            <a:xfrm>
              <a:off x="8890271" y="3429000"/>
              <a:ext cx="1193177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4,6 </a:t>
              </a:r>
              <a:r>
                <a:rPr lang="fr-FR" sz="1050" b="1" dirty="0" err="1">
                  <a:latin typeface="Helvetica LT Std" panose="020B0504020202020204"/>
                </a:rPr>
                <a:t>kgMS</a:t>
              </a:r>
              <a:r>
                <a:rPr lang="fr-FR" sz="1050" b="1" dirty="0">
                  <a:latin typeface="Helvetica LT Std" panose="020B0504020202020204"/>
                </a:rPr>
                <a:t> Concentré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C4E92CD7-0977-BE3A-D19C-4EDA27CC66FE}"/>
              </a:ext>
            </a:extLst>
          </p:cNvPr>
          <p:cNvSpPr txBox="1"/>
          <p:nvPr/>
        </p:nvSpPr>
        <p:spPr>
          <a:xfrm>
            <a:off x="8105329" y="4887679"/>
            <a:ext cx="2743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Production laitière  : 31,5 kg/j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butyreux : 37,9 g/kg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protéique : 29,7 g/kg</a:t>
            </a:r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D5E3B494-E67E-BB8C-DC7A-28968C4D4F84}"/>
              </a:ext>
            </a:extLst>
          </p:cNvPr>
          <p:cNvSpPr txBox="1">
            <a:spLocks/>
          </p:cNvSpPr>
          <p:nvPr/>
        </p:nvSpPr>
        <p:spPr>
          <a:xfrm>
            <a:off x="194520" y="3933056"/>
            <a:ext cx="6261520" cy="71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4E7A43"/>
                </a:solidFill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u="sng" dirty="0"/>
              <a:t>Des performances similaires qu’avec des tourteaux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CBA700D-9C97-5D3A-3D9E-7755EFBCA9EE}"/>
              </a:ext>
            </a:extLst>
          </p:cNvPr>
          <p:cNvSpPr txBox="1"/>
          <p:nvPr/>
        </p:nvSpPr>
        <p:spPr>
          <a:xfrm>
            <a:off x="3415316" y="4400736"/>
            <a:ext cx="134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Témoin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5268C02-CF86-9D9D-F5D2-87BD1EB79A16}"/>
              </a:ext>
            </a:extLst>
          </p:cNvPr>
          <p:cNvSpPr txBox="1"/>
          <p:nvPr/>
        </p:nvSpPr>
        <p:spPr>
          <a:xfrm>
            <a:off x="6023992" y="4256720"/>
            <a:ext cx="158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Féveroles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28E5929-D7DC-B5FD-71D3-861E56FB820D}"/>
              </a:ext>
            </a:extLst>
          </p:cNvPr>
          <p:cNvSpPr txBox="1"/>
          <p:nvPr/>
        </p:nvSpPr>
        <p:spPr>
          <a:xfrm>
            <a:off x="4674889" y="4891703"/>
            <a:ext cx="15978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4494"/>
                </a:solidFill>
                <a:latin typeface="Helvetica LT Std" panose="020B0504020202020204"/>
                <a:cs typeface="Arial" panose="020B0604020202020204" pitchFamily="34" charset="0"/>
              </a:rPr>
              <a:t>Rations complètes à 90 g PDI/kg MS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0A6FA86-7D17-8292-2BEB-6AEE4A931586}"/>
              </a:ext>
            </a:extLst>
          </p:cNvPr>
          <p:cNvSpPr txBox="1"/>
          <p:nvPr/>
        </p:nvSpPr>
        <p:spPr>
          <a:xfrm>
            <a:off x="47327" y="4887681"/>
            <a:ext cx="2694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Production laitière  : 31,3 kg/j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butyreux : 36,9 g/kg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protéique : 29,5 g/kg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BBFE53A3-C7D4-52C9-1542-B27066352A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2669046" y="4933084"/>
            <a:ext cx="546634" cy="647857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4DD4F1C6-F8D5-386E-FDF0-1A2EA90A1D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7568333" y="4933083"/>
            <a:ext cx="546634" cy="647857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99DC9AA8-5E4E-2BEC-22EC-0C6C4F095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91" y="3463157"/>
            <a:ext cx="573185" cy="57318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B128558-736D-ECE0-BB3A-31135C2CC1D6}"/>
              </a:ext>
            </a:extLst>
          </p:cNvPr>
          <p:cNvSpPr/>
          <p:nvPr/>
        </p:nvSpPr>
        <p:spPr>
          <a:xfrm>
            <a:off x="509236" y="3239072"/>
            <a:ext cx="1337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Source: INRA 2018</a:t>
            </a:r>
            <a:endParaRPr lang="fr-FR" sz="120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4BB5BBB-4390-5999-C045-6E07F33DA1A7}"/>
              </a:ext>
            </a:extLst>
          </p:cNvPr>
          <p:cNvSpPr txBox="1"/>
          <p:nvPr/>
        </p:nvSpPr>
        <p:spPr>
          <a:xfrm>
            <a:off x="6597804" y="5862024"/>
            <a:ext cx="446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latin typeface="Helvetica LT Std" panose="020B0504020202020204"/>
              </a:rPr>
              <a:t>Source: Idele, Chambre d’agriculture 49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CACACC-0AFD-6D24-A570-6DC6B8E93D83}"/>
              </a:ext>
            </a:extLst>
          </p:cNvPr>
          <p:cNvSpPr txBox="1"/>
          <p:nvPr/>
        </p:nvSpPr>
        <p:spPr>
          <a:xfrm>
            <a:off x="2898721" y="3379487"/>
            <a:ext cx="3150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Helvetica LT Std" panose="020B0504020202020204"/>
              </a:rPr>
              <a:t>97 g de PDI par kg brut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DF710DB-05B7-5662-3FD9-75305E081F65}"/>
              </a:ext>
            </a:extLst>
          </p:cNvPr>
          <p:cNvSpPr/>
          <p:nvPr/>
        </p:nvSpPr>
        <p:spPr>
          <a:xfrm>
            <a:off x="2502717" y="3469511"/>
            <a:ext cx="360000" cy="180000"/>
          </a:xfrm>
          <a:prstGeom prst="rightArrow">
            <a:avLst/>
          </a:prstGeom>
          <a:solidFill>
            <a:srgbClr val="4E7A4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77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9CAB55A-877B-3CC9-568C-2DA45018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364800" cy="1522540"/>
          </a:xfrm>
        </p:spPr>
        <p:txBody>
          <a:bodyPr/>
          <a:lstStyle/>
          <a:p>
            <a:r>
              <a:rPr lang="fr-FR" dirty="0"/>
              <a:t>Le pois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786753-9A69-BF3E-7B43-C3D4BB8F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6FB5A7-086A-7044-7277-C4D8C503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15</a:t>
            </a:fld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26AF462-38AF-14EF-FFE8-A07F65910EDB}"/>
              </a:ext>
            </a:extLst>
          </p:cNvPr>
          <p:cNvGrpSpPr/>
          <p:nvPr/>
        </p:nvGrpSpPr>
        <p:grpSpPr>
          <a:xfrm>
            <a:off x="1878129" y="2301170"/>
            <a:ext cx="4032448" cy="955303"/>
            <a:chOff x="87118" y="2257673"/>
            <a:chExt cx="4032448" cy="955303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143A2F30-52D9-FBDB-8CC2-2908FEB9C2F7}"/>
                </a:ext>
              </a:extLst>
            </p:cNvPr>
            <p:cNvSpPr/>
            <p:nvPr/>
          </p:nvSpPr>
          <p:spPr>
            <a:xfrm>
              <a:off x="87118" y="2257673"/>
              <a:ext cx="660782" cy="955303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i="1" dirty="0"/>
            </a:p>
            <a:p>
              <a:pPr algn="ctr"/>
              <a:r>
                <a:rPr lang="fr-FR" sz="1400" b="1" i="1" dirty="0">
                  <a:latin typeface="Helvetica LT Std" panose="020B0504020202020204"/>
                </a:rPr>
                <a:t>87,2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%</a:t>
              </a:r>
              <a:endParaRPr lang="fr-FR" sz="1200" b="1" i="1" dirty="0">
                <a:latin typeface="Helvetica LT Std" panose="020B0504020202020204"/>
              </a:endParaRPr>
            </a:p>
            <a:p>
              <a:pPr algn="ctr"/>
              <a:endParaRPr lang="fr-FR" sz="1100" b="1" i="1" dirty="0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46D47691-70DD-AD3F-05D1-FB88416D22E0}"/>
                </a:ext>
              </a:extLst>
            </p:cNvPr>
            <p:cNvSpPr/>
            <p:nvPr/>
          </p:nvSpPr>
          <p:spPr>
            <a:xfrm>
              <a:off x="951214" y="2257673"/>
              <a:ext cx="648072" cy="955303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202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  <a:endParaRPr lang="fr-FR" sz="900" b="1" i="1" dirty="0">
                <a:latin typeface="Helvetica LT Std" panose="020B0504020202020204"/>
              </a:endParaRPr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6FBEA32E-2009-75EC-F79D-377375D989F6}"/>
                </a:ext>
              </a:extLst>
            </p:cNvPr>
            <p:cNvSpPr/>
            <p:nvPr/>
          </p:nvSpPr>
          <p:spPr>
            <a:xfrm>
              <a:off x="1792248" y="2257673"/>
              <a:ext cx="648072" cy="955303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11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</a:p>
          </p:txBody>
        </p:sp>
        <p:sp>
          <p:nvSpPr>
            <p:cNvPr id="17" name="Organigramme : Terminateur 16">
              <a:extLst>
                <a:ext uri="{FF2B5EF4-FFF2-40B4-BE49-F238E27FC236}">
                  <a16:creationId xmlns:a16="http://schemas.microsoft.com/office/drawing/2014/main" id="{BC8696DE-B5CD-0E9E-9D81-ABEE8EB84F6D}"/>
                </a:ext>
              </a:extLst>
            </p:cNvPr>
            <p:cNvSpPr/>
            <p:nvPr/>
          </p:nvSpPr>
          <p:spPr>
            <a:xfrm>
              <a:off x="2607958" y="2270125"/>
              <a:ext cx="647512" cy="942851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56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</a:p>
          </p:txBody>
        </p:sp>
        <p:sp>
          <p:nvSpPr>
            <p:cNvPr id="18" name="Organigramme : Terminateur 17">
              <a:extLst>
                <a:ext uri="{FF2B5EF4-FFF2-40B4-BE49-F238E27FC236}">
                  <a16:creationId xmlns:a16="http://schemas.microsoft.com/office/drawing/2014/main" id="{6DB62270-6313-755C-7E7B-00A0336B0831}"/>
                </a:ext>
              </a:extLst>
            </p:cNvPr>
            <p:cNvSpPr/>
            <p:nvPr/>
          </p:nvSpPr>
          <p:spPr>
            <a:xfrm>
              <a:off x="3400046" y="2270125"/>
              <a:ext cx="647512" cy="942851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446</a:t>
              </a:r>
              <a:endParaRPr lang="fr-FR" sz="1200" b="1" i="1" dirty="0">
                <a:latin typeface="Helvetica LT Std" panose="020B0504020202020204"/>
              </a:endParaRP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  <a:endParaRPr lang="fr-FR" sz="700" b="1" dirty="0">
                <a:latin typeface="Helvetica LT Std" panose="020B0504020202020204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745CD07-8ED1-27DD-ADE5-F97B36EE5270}"/>
                </a:ext>
              </a:extLst>
            </p:cNvPr>
            <p:cNvSpPr txBox="1"/>
            <p:nvPr/>
          </p:nvSpPr>
          <p:spPr>
            <a:xfrm>
              <a:off x="159126" y="2276872"/>
              <a:ext cx="57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MS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2E4185E-6D23-66CA-E8F3-3CAAD22DE07B}"/>
                </a:ext>
              </a:extLst>
            </p:cNvPr>
            <p:cNvSpPr txBox="1"/>
            <p:nvPr/>
          </p:nvSpPr>
          <p:spPr>
            <a:xfrm>
              <a:off x="996755" y="2276872"/>
              <a:ext cx="57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MAT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7BF6BE7-FE2C-0B99-E2C3-D7F7090A8B67}"/>
                </a:ext>
              </a:extLst>
            </p:cNvPr>
            <p:cNvSpPr txBox="1"/>
            <p:nvPr/>
          </p:nvSpPr>
          <p:spPr>
            <a:xfrm>
              <a:off x="1827644" y="2276872"/>
              <a:ext cx="57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MG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B70DC60-C868-16B9-9698-8D38DA7D90D5}"/>
                </a:ext>
              </a:extLst>
            </p:cNvPr>
            <p:cNvSpPr txBox="1"/>
            <p:nvPr/>
          </p:nvSpPr>
          <p:spPr>
            <a:xfrm>
              <a:off x="2652416" y="2276872"/>
              <a:ext cx="531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CB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6E82F93-639F-C611-6418-669139685B7A}"/>
                </a:ext>
              </a:extLst>
            </p:cNvPr>
            <p:cNvSpPr txBox="1"/>
            <p:nvPr/>
          </p:nvSpPr>
          <p:spPr>
            <a:xfrm>
              <a:off x="3346336" y="2296363"/>
              <a:ext cx="773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Amidon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</p:grpSp>
      <p:sp>
        <p:nvSpPr>
          <p:cNvPr id="29" name="Espace réservé du contenu 4">
            <a:extLst>
              <a:ext uri="{FF2B5EF4-FFF2-40B4-BE49-F238E27FC236}">
                <a16:creationId xmlns:a16="http://schemas.microsoft.com/office/drawing/2014/main" id="{2DC3043E-D378-3EC8-18F9-BFFB74911A70}"/>
              </a:ext>
            </a:extLst>
          </p:cNvPr>
          <p:cNvSpPr txBox="1">
            <a:spLocks/>
          </p:cNvSpPr>
          <p:nvPr/>
        </p:nvSpPr>
        <p:spPr>
          <a:xfrm>
            <a:off x="1218226" y="1739139"/>
            <a:ext cx="5237814" cy="60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4E7A43"/>
                </a:solidFill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u="sng" dirty="0"/>
              <a:t>Le moins riche en protéines des protéagineux</a:t>
            </a: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C5345886-BC78-79F8-F7E9-9308F7B15332}"/>
              </a:ext>
            </a:extLst>
          </p:cNvPr>
          <p:cNvGrpSpPr/>
          <p:nvPr/>
        </p:nvGrpSpPr>
        <p:grpSpPr>
          <a:xfrm>
            <a:off x="7341521" y="1621834"/>
            <a:ext cx="4443111" cy="2850124"/>
            <a:chOff x="7443642" y="1557161"/>
            <a:chExt cx="4443111" cy="30292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DF788A0-20ED-DFC3-6693-B1995BF0892D}"/>
                </a:ext>
              </a:extLst>
            </p:cNvPr>
            <p:cNvSpPr/>
            <p:nvPr/>
          </p:nvSpPr>
          <p:spPr>
            <a:xfrm>
              <a:off x="7443642" y="1557161"/>
              <a:ext cx="4443111" cy="29535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Espace réservé du contenu 4">
              <a:extLst>
                <a:ext uri="{FF2B5EF4-FFF2-40B4-BE49-F238E27FC236}">
                  <a16:creationId xmlns:a16="http://schemas.microsoft.com/office/drawing/2014/main" id="{80515A20-A089-C615-7F65-5EDBE3AF385D}"/>
                </a:ext>
              </a:extLst>
            </p:cNvPr>
            <p:cNvSpPr txBox="1">
              <a:spLocks/>
            </p:cNvSpPr>
            <p:nvPr/>
          </p:nvSpPr>
          <p:spPr>
            <a:xfrm>
              <a:off x="7609700" y="1567625"/>
              <a:ext cx="4080515" cy="6092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1" kern="1200">
                  <a:solidFill>
                    <a:srgbClr val="4E7A43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1600" u="sng" dirty="0">
                  <a:solidFill>
                    <a:schemeClr val="tx1"/>
                  </a:solidFill>
                </a:rPr>
                <a:t>Mode d’emploi pour assurer une ration à 25-28 kg de lait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D0EBC4CC-03E5-EB3E-9443-6F2C42E9E8C4}"/>
                </a:ext>
              </a:extLst>
            </p:cNvPr>
            <p:cNvSpPr txBox="1"/>
            <p:nvPr/>
          </p:nvSpPr>
          <p:spPr>
            <a:xfrm>
              <a:off x="7515650" y="2100296"/>
              <a:ext cx="4177176" cy="2486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Helvetica LT Std" panose="020B0504020202020204"/>
                </a:rPr>
                <a:t>Remplacer</a:t>
              </a:r>
              <a:r>
                <a:rPr lang="fr-FR" sz="1200" dirty="0">
                  <a:latin typeface="Helvetica LT Std" panose="020B0504020202020204"/>
                </a:rPr>
                <a:t> :</a:t>
              </a:r>
            </a:p>
            <a:p>
              <a:pPr algn="ctr"/>
              <a:endParaRPr lang="fr-FR" sz="1200" dirty="0">
                <a:latin typeface="Helvetica LT Std" panose="020B0504020202020204"/>
              </a:endParaRPr>
            </a:p>
            <a:p>
              <a:pPr lvl="1" algn="ctr"/>
              <a:r>
                <a:rPr lang="fr-FR" sz="1200" b="1" dirty="0">
                  <a:latin typeface="Helvetica LT Std" panose="020B0504020202020204"/>
                </a:rPr>
                <a:t>  	1 kg de tourteau de soja 48 </a:t>
              </a:r>
              <a:r>
                <a:rPr lang="fr-FR" sz="1200" dirty="0">
                  <a:latin typeface="Helvetica LT Std" panose="020B0504020202020204"/>
                </a:rPr>
                <a:t>par </a:t>
              </a:r>
              <a:r>
                <a:rPr lang="fr-FR" sz="1200" b="1" dirty="0">
                  <a:latin typeface="Helvetica LT Std" panose="020B0504020202020204"/>
                </a:rPr>
                <a:t>2,6 kg de pois</a:t>
              </a:r>
            </a:p>
            <a:p>
              <a:pPr lvl="1" algn="ctr"/>
              <a:r>
                <a:rPr lang="fr-FR" sz="1200" b="1" dirty="0">
                  <a:latin typeface="Helvetica LT Std" panose="020B0504020202020204"/>
                </a:rPr>
                <a:t>	1 kg de tourteau de Colza </a:t>
              </a:r>
              <a:r>
                <a:rPr lang="fr-FR" sz="1200" dirty="0">
                  <a:latin typeface="Helvetica LT Std" panose="020B0504020202020204"/>
                </a:rPr>
                <a:t>par </a:t>
              </a:r>
              <a:r>
                <a:rPr lang="fr-FR" sz="1200" b="1" dirty="0">
                  <a:latin typeface="Helvetica LT Std" panose="020B0504020202020204"/>
                </a:rPr>
                <a:t>1,7 kg de pois</a:t>
              </a:r>
            </a:p>
            <a:p>
              <a:pPr lvl="1"/>
              <a:endParaRPr lang="fr-FR" sz="1200" b="1" dirty="0">
                <a:latin typeface="Helvetica LT Std" panose="020B0504020202020204"/>
              </a:endParaRPr>
            </a:p>
            <a:p>
              <a:pPr algn="ctr"/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Assurer une couverture suffisante en PDI (PDIE)</a:t>
              </a:r>
            </a:p>
            <a:p>
              <a:pPr algn="ctr"/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	S’assurer que la teneur en amidon de la ration </a:t>
              </a:r>
              <a:r>
                <a:rPr lang="fr-FR" sz="1200" b="1" dirty="0">
                  <a:solidFill>
                    <a:srgbClr val="C00000"/>
                  </a:solidFill>
                  <a:latin typeface="Helvetica LT Std" panose="020B0504020202020204"/>
                </a:rPr>
                <a:t>n’excède pas 25%</a:t>
              </a:r>
            </a:p>
            <a:p>
              <a:pPr algn="ctr"/>
              <a:r>
                <a:rPr lang="fr-FR" sz="1200" b="1" dirty="0">
                  <a:solidFill>
                    <a:srgbClr val="C00000"/>
                  </a:solidFill>
                  <a:latin typeface="Helvetica LT Std" panose="020B0504020202020204"/>
                </a:rPr>
                <a:t>Broyer</a:t>
              </a:r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 ou </a:t>
              </a:r>
              <a:r>
                <a:rPr lang="fr-FR" sz="1200" b="1" dirty="0">
                  <a:solidFill>
                    <a:srgbClr val="C00000"/>
                  </a:solidFill>
                  <a:latin typeface="Helvetica LT Std" panose="020B0504020202020204"/>
                </a:rPr>
                <a:t>aplatir</a:t>
              </a:r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 les graines</a:t>
              </a:r>
            </a:p>
            <a:p>
              <a:pPr algn="ctr"/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Surveiller la </a:t>
              </a:r>
              <a:r>
                <a:rPr lang="fr-FR" sz="1200" b="1" dirty="0" err="1">
                  <a:solidFill>
                    <a:srgbClr val="C00000"/>
                  </a:solidFill>
                  <a:latin typeface="Helvetica LT Std" panose="020B0504020202020204"/>
                </a:rPr>
                <a:t>fibrosité</a:t>
              </a:r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 de la ration</a:t>
              </a:r>
              <a:endParaRPr lang="fr-FR" sz="1200" dirty="0">
                <a:latin typeface="Helvetica LT Std" panose="020B0504020202020204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8804823-0413-EA3D-936F-0685514C30DB}"/>
              </a:ext>
            </a:extLst>
          </p:cNvPr>
          <p:cNvGrpSpPr/>
          <p:nvPr/>
        </p:nvGrpSpPr>
        <p:grpSpPr>
          <a:xfrm>
            <a:off x="6049288" y="4551660"/>
            <a:ext cx="1883568" cy="1892402"/>
            <a:chOff x="8545076" y="2825103"/>
            <a:chExt cx="1883568" cy="1892402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E179409C-3617-2370-AAAD-4FB7E192D5CF}"/>
                </a:ext>
              </a:extLst>
            </p:cNvPr>
            <p:cNvGrpSpPr/>
            <p:nvPr/>
          </p:nvGrpSpPr>
          <p:grpSpPr>
            <a:xfrm>
              <a:off x="8545076" y="2825103"/>
              <a:ext cx="1883568" cy="1892402"/>
              <a:chOff x="7069932" y="4262457"/>
              <a:chExt cx="1883568" cy="1892402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D5036C0B-D3FF-D027-273E-1D5FCFA6C1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12" t="52474" r="32500" b="24375"/>
              <a:stretch/>
            </p:blipFill>
            <p:spPr>
              <a:xfrm>
                <a:off x="7069932" y="5183833"/>
                <a:ext cx="1883568" cy="971026"/>
              </a:xfrm>
              <a:prstGeom prst="rect">
                <a:avLst/>
              </a:prstGeom>
            </p:spPr>
          </p:pic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DA7C435-3DFB-8711-AD16-7347417A211E}"/>
                  </a:ext>
                </a:extLst>
              </p:cNvPr>
              <p:cNvSpPr txBox="1"/>
              <p:nvPr/>
            </p:nvSpPr>
            <p:spPr>
              <a:xfrm>
                <a:off x="7412591" y="5156021"/>
                <a:ext cx="118537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>
                    <a:solidFill>
                      <a:schemeClr val="bg1">
                        <a:lumMod val="95000"/>
                      </a:schemeClr>
                    </a:solidFill>
                    <a:latin typeface="Helvetica LT Std" panose="020B0504020202020204"/>
                  </a:rPr>
                  <a:t>13,8 kgMS Ensilage maïs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6E9C22-1406-FCF6-2D58-40F99BC9BCFB}"/>
                  </a:ext>
                </a:extLst>
              </p:cNvPr>
              <p:cNvSpPr/>
              <p:nvPr/>
            </p:nvSpPr>
            <p:spPr>
              <a:xfrm>
                <a:off x="7412591" y="4506314"/>
                <a:ext cx="1193177" cy="3174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4,1 </a:t>
                </a:r>
                <a:r>
                  <a:rPr lang="fr-FR" sz="1050" b="1" dirty="0" err="1">
                    <a:latin typeface="Helvetica LT Std" panose="020B0504020202020204"/>
                  </a:rPr>
                  <a:t>kgMS</a:t>
                </a:r>
                <a:r>
                  <a:rPr lang="fr-FR" sz="1050" b="1" dirty="0">
                    <a:latin typeface="Helvetica LT Std" panose="020B0504020202020204"/>
                  </a:rPr>
                  <a:t> Pois</a:t>
                </a:r>
              </a:p>
            </p:txBody>
          </p:sp>
          <p:sp>
            <p:nvSpPr>
              <p:cNvPr id="21" name="Triangle isocèle 20">
                <a:extLst>
                  <a:ext uri="{FF2B5EF4-FFF2-40B4-BE49-F238E27FC236}">
                    <a16:creationId xmlns:a16="http://schemas.microsoft.com/office/drawing/2014/main" id="{B3070981-5F4E-5BEF-A154-CBC8B783C7D8}"/>
                  </a:ext>
                </a:extLst>
              </p:cNvPr>
              <p:cNvSpPr/>
              <p:nvPr/>
            </p:nvSpPr>
            <p:spPr>
              <a:xfrm>
                <a:off x="7411227" y="4262457"/>
                <a:ext cx="1185377" cy="207885"/>
              </a:xfrm>
              <a:prstGeom prst="triangle">
                <a:avLst>
                  <a:gd name="adj" fmla="val 5057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2AF43A-CF4C-23C1-7C18-3DD74153063A}"/>
                </a:ext>
              </a:extLst>
            </p:cNvPr>
            <p:cNvSpPr/>
            <p:nvPr/>
          </p:nvSpPr>
          <p:spPr>
            <a:xfrm>
              <a:off x="8890271" y="3429000"/>
              <a:ext cx="1193177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2,5 </a:t>
              </a:r>
              <a:r>
                <a:rPr lang="fr-FR" sz="1050" b="1" dirty="0" err="1">
                  <a:latin typeface="Helvetica LT Std" panose="020B0504020202020204"/>
                </a:rPr>
                <a:t>kgMS</a:t>
              </a:r>
              <a:r>
                <a:rPr lang="fr-FR" sz="1050" b="1" dirty="0">
                  <a:latin typeface="Helvetica LT Std" panose="020B0504020202020204"/>
                </a:rPr>
                <a:t> Concentré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D76A7C9-82E3-A5FE-5FC2-B6A957FEEE13}"/>
              </a:ext>
            </a:extLst>
          </p:cNvPr>
          <p:cNvGrpSpPr/>
          <p:nvPr/>
        </p:nvGrpSpPr>
        <p:grpSpPr>
          <a:xfrm>
            <a:off x="3240976" y="4696568"/>
            <a:ext cx="1883568" cy="1632549"/>
            <a:chOff x="8545076" y="3186035"/>
            <a:chExt cx="1883568" cy="1632549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07C08ED-D818-8458-DE6C-477ABDF77F8E}"/>
                </a:ext>
              </a:extLst>
            </p:cNvPr>
            <p:cNvGrpSpPr/>
            <p:nvPr/>
          </p:nvGrpSpPr>
          <p:grpSpPr>
            <a:xfrm>
              <a:off x="8545076" y="3186035"/>
              <a:ext cx="1883568" cy="1632549"/>
              <a:chOff x="7069932" y="4623389"/>
              <a:chExt cx="1883568" cy="1632549"/>
            </a:xfrm>
          </p:grpSpPr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37763104-52B7-D897-263D-5381199835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12" t="52474" r="32500" b="24375"/>
              <a:stretch/>
            </p:blipFill>
            <p:spPr>
              <a:xfrm>
                <a:off x="7069932" y="5226394"/>
                <a:ext cx="1883568" cy="1029544"/>
              </a:xfrm>
              <a:prstGeom prst="rect">
                <a:avLst/>
              </a:prstGeom>
            </p:spPr>
          </p:pic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23A3B2C4-3817-BF5D-4E1A-93AF180304E0}"/>
                  </a:ext>
                </a:extLst>
              </p:cNvPr>
              <p:cNvSpPr txBox="1"/>
              <p:nvPr/>
            </p:nvSpPr>
            <p:spPr>
              <a:xfrm>
                <a:off x="7412591" y="5172571"/>
                <a:ext cx="118537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>
                    <a:solidFill>
                      <a:schemeClr val="bg1">
                        <a:lumMod val="95000"/>
                      </a:schemeClr>
                    </a:solidFill>
                    <a:latin typeface="Helvetica LT Std" panose="020B0504020202020204"/>
                  </a:rPr>
                  <a:t>15,1 kgMS Ensilage maïs</a:t>
                </a:r>
              </a:p>
            </p:txBody>
          </p:sp>
          <p:sp>
            <p:nvSpPr>
              <p:cNvPr id="34" name="Triangle isocèle 33">
                <a:extLst>
                  <a:ext uri="{FF2B5EF4-FFF2-40B4-BE49-F238E27FC236}">
                    <a16:creationId xmlns:a16="http://schemas.microsoft.com/office/drawing/2014/main" id="{0EDE65C3-26CE-BABE-4EAA-88E2C34ACD35}"/>
                  </a:ext>
                </a:extLst>
              </p:cNvPr>
              <p:cNvSpPr/>
              <p:nvPr/>
            </p:nvSpPr>
            <p:spPr>
              <a:xfrm>
                <a:off x="7419026" y="4623389"/>
                <a:ext cx="1185377" cy="207885"/>
              </a:xfrm>
              <a:prstGeom prst="triangle">
                <a:avLst>
                  <a:gd name="adj" fmla="val 5057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684416-508A-6030-804B-1E412A0D1B8C}"/>
                </a:ext>
              </a:extLst>
            </p:cNvPr>
            <p:cNvSpPr/>
            <p:nvPr/>
          </p:nvSpPr>
          <p:spPr>
            <a:xfrm>
              <a:off x="8890271" y="3429000"/>
              <a:ext cx="1193177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5 </a:t>
              </a:r>
              <a:r>
                <a:rPr lang="fr-FR" sz="1050" b="1" dirty="0" err="1">
                  <a:latin typeface="Helvetica LT Std" panose="020B0504020202020204"/>
                </a:rPr>
                <a:t>kgMS</a:t>
              </a:r>
              <a:r>
                <a:rPr lang="fr-FR" sz="1050" b="1" dirty="0">
                  <a:latin typeface="Helvetica LT Std" panose="020B0504020202020204"/>
                </a:rPr>
                <a:t> Concentré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C4E92CD7-0977-BE3A-D19C-4EDA27CC66FE}"/>
              </a:ext>
            </a:extLst>
          </p:cNvPr>
          <p:cNvSpPr txBox="1"/>
          <p:nvPr/>
        </p:nvSpPr>
        <p:spPr>
          <a:xfrm>
            <a:off x="8252106" y="4887679"/>
            <a:ext cx="2740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Production laitière  : 31,3 kg/j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butyreux : 36,4 g/kg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protéique : 30,4 g/kg</a:t>
            </a:r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D5E3B494-E67E-BB8C-DC7A-28968C4D4F84}"/>
              </a:ext>
            </a:extLst>
          </p:cNvPr>
          <p:cNvSpPr txBox="1">
            <a:spLocks/>
          </p:cNvSpPr>
          <p:nvPr/>
        </p:nvSpPr>
        <p:spPr>
          <a:xfrm>
            <a:off x="194520" y="3940838"/>
            <a:ext cx="6261520" cy="71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4E7A43"/>
                </a:solidFill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u="sng" dirty="0"/>
              <a:t>Des performances similaires qu’avec des tourteaux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CBA700D-9C97-5D3A-3D9E-7755EFBCA9EE}"/>
              </a:ext>
            </a:extLst>
          </p:cNvPr>
          <p:cNvSpPr txBox="1"/>
          <p:nvPr/>
        </p:nvSpPr>
        <p:spPr>
          <a:xfrm>
            <a:off x="3552455" y="4400736"/>
            <a:ext cx="134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Témoin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5268C02-CF86-9D9D-F5D2-87BD1EB79A16}"/>
              </a:ext>
            </a:extLst>
          </p:cNvPr>
          <p:cNvSpPr txBox="1"/>
          <p:nvPr/>
        </p:nvSpPr>
        <p:spPr>
          <a:xfrm>
            <a:off x="6168008" y="4256720"/>
            <a:ext cx="158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Pois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28E5929-D7DC-B5FD-71D3-861E56FB820D}"/>
              </a:ext>
            </a:extLst>
          </p:cNvPr>
          <p:cNvSpPr txBox="1"/>
          <p:nvPr/>
        </p:nvSpPr>
        <p:spPr>
          <a:xfrm>
            <a:off x="4825152" y="4949817"/>
            <a:ext cx="15978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4494"/>
                </a:solidFill>
                <a:latin typeface="Helvetica LT Std" panose="020B0504020202020204"/>
                <a:cs typeface="Arial" panose="020B0604020202020204" pitchFamily="34" charset="0"/>
              </a:rPr>
              <a:t>Rations complètes à 90 g PDI/kg MS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0A6FA86-7D17-8292-2BEB-6AEE4A931586}"/>
              </a:ext>
            </a:extLst>
          </p:cNvPr>
          <p:cNvSpPr txBox="1"/>
          <p:nvPr/>
        </p:nvSpPr>
        <p:spPr>
          <a:xfrm>
            <a:off x="47328" y="4887681"/>
            <a:ext cx="2740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Production laitière  : 31,8 kg/j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butyreux : 35,8 g/kg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protéique : 30,3 g/kg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BBFE53A3-C7D4-52C9-1542-B27066352A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2694342" y="4933084"/>
            <a:ext cx="546634" cy="647857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4DD4F1C6-F8D5-386E-FDF0-1A2EA90A1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7705472" y="4933083"/>
            <a:ext cx="546634" cy="647857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99DC9AA8-5E4E-2BEC-22EC-0C6C4F095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03" y="3748819"/>
            <a:ext cx="573185" cy="57318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EC86783-3615-64EF-2DCC-414582F9FD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18940" r="19685" b="27730"/>
          <a:stretch/>
        </p:blipFill>
        <p:spPr>
          <a:xfrm>
            <a:off x="7464152" y="2519878"/>
            <a:ext cx="701114" cy="621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2B80B256-91CB-F95E-965C-E1FA412616AB}"/>
              </a:ext>
            </a:extLst>
          </p:cNvPr>
          <p:cNvGrpSpPr/>
          <p:nvPr/>
        </p:nvGrpSpPr>
        <p:grpSpPr>
          <a:xfrm>
            <a:off x="686951" y="2339860"/>
            <a:ext cx="1017132" cy="1017132"/>
            <a:chOff x="686951" y="2339860"/>
            <a:chExt cx="1017132" cy="1017132"/>
          </a:xfrm>
        </p:grpSpPr>
        <p:pic>
          <p:nvPicPr>
            <p:cNvPr id="9" name="Image 8" descr="Une image contenant pois, botte, légume, magasin&#10;&#10;Description générée automatiquement">
              <a:extLst>
                <a:ext uri="{FF2B5EF4-FFF2-40B4-BE49-F238E27FC236}">
                  <a16:creationId xmlns:a16="http://schemas.microsoft.com/office/drawing/2014/main" id="{98564458-F73E-D84B-1EDB-936C0CCE6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3" t="26559" r="33404"/>
            <a:stretch/>
          </p:blipFill>
          <p:spPr>
            <a:xfrm>
              <a:off x="983190" y="2430104"/>
              <a:ext cx="710201" cy="697434"/>
            </a:xfrm>
            <a:prstGeom prst="ellipse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D7A6A68C-DCE6-47E5-5C9E-C1690436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22070">
              <a:off x="686951" y="2339860"/>
              <a:ext cx="1017132" cy="1017132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76D67828-CB6F-2C87-973E-4F71BAEC9314}"/>
              </a:ext>
            </a:extLst>
          </p:cNvPr>
          <p:cNvSpPr txBox="1"/>
          <p:nvPr/>
        </p:nvSpPr>
        <p:spPr>
          <a:xfrm>
            <a:off x="6597804" y="5862024"/>
            <a:ext cx="446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latin typeface="Helvetica LT Std" panose="020B0504020202020204"/>
              </a:rPr>
              <a:t>Source: Idele, Chambre d’agriculture 49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9C049A-8D93-1D17-064C-2833DF97CB04}"/>
              </a:ext>
            </a:extLst>
          </p:cNvPr>
          <p:cNvSpPr/>
          <p:nvPr/>
        </p:nvSpPr>
        <p:spPr>
          <a:xfrm>
            <a:off x="509236" y="3239072"/>
            <a:ext cx="1337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Source: INRA 2018</a:t>
            </a:r>
            <a:endParaRPr lang="fr-FR" sz="12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D0CBA79-E0ED-B098-AD46-7A2F3BC617AE}"/>
              </a:ext>
            </a:extLst>
          </p:cNvPr>
          <p:cNvSpPr txBox="1"/>
          <p:nvPr/>
        </p:nvSpPr>
        <p:spPr>
          <a:xfrm>
            <a:off x="2898721" y="3379487"/>
            <a:ext cx="3150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Helvetica LT Std" panose="020B0504020202020204"/>
              </a:rPr>
              <a:t>86 g de PDI par kg brut</a:t>
            </a:r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8E1088E5-40B8-112C-B170-1C1784B184F1}"/>
              </a:ext>
            </a:extLst>
          </p:cNvPr>
          <p:cNvSpPr/>
          <p:nvPr/>
        </p:nvSpPr>
        <p:spPr>
          <a:xfrm>
            <a:off x="2502717" y="3469511"/>
            <a:ext cx="360000" cy="180000"/>
          </a:xfrm>
          <a:prstGeom prst="rightArrow">
            <a:avLst/>
          </a:prstGeom>
          <a:solidFill>
            <a:srgbClr val="4E7A4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88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9CAB55A-877B-3CC9-568C-2DA45018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364800" cy="1522540"/>
          </a:xfrm>
        </p:spPr>
        <p:txBody>
          <a:bodyPr/>
          <a:lstStyle/>
          <a:p>
            <a:r>
              <a:rPr lang="fr-FR" dirty="0"/>
              <a:t>Le lupin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786753-9A69-BF3E-7B43-C3D4BB8F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6FB5A7-086A-7044-7277-C4D8C503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16</a:t>
            </a:fld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26AF462-38AF-14EF-FFE8-A07F65910EDB}"/>
              </a:ext>
            </a:extLst>
          </p:cNvPr>
          <p:cNvGrpSpPr/>
          <p:nvPr/>
        </p:nvGrpSpPr>
        <p:grpSpPr>
          <a:xfrm>
            <a:off x="1878129" y="2301170"/>
            <a:ext cx="4032448" cy="955303"/>
            <a:chOff x="87118" y="2257673"/>
            <a:chExt cx="4032448" cy="955303"/>
          </a:xfrm>
        </p:grpSpPr>
        <p:sp>
          <p:nvSpPr>
            <p:cNvPr id="14" name="Organigramme : Terminateur 13">
              <a:extLst>
                <a:ext uri="{FF2B5EF4-FFF2-40B4-BE49-F238E27FC236}">
                  <a16:creationId xmlns:a16="http://schemas.microsoft.com/office/drawing/2014/main" id="{143A2F30-52D9-FBDB-8CC2-2908FEB9C2F7}"/>
                </a:ext>
              </a:extLst>
            </p:cNvPr>
            <p:cNvSpPr/>
            <p:nvPr/>
          </p:nvSpPr>
          <p:spPr>
            <a:xfrm>
              <a:off x="87118" y="2257673"/>
              <a:ext cx="660782" cy="955303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i="1" dirty="0"/>
            </a:p>
            <a:p>
              <a:pPr algn="ctr"/>
              <a:r>
                <a:rPr lang="fr-FR" sz="1400" b="1" i="1" dirty="0">
                  <a:latin typeface="Helvetica LT Std" panose="020B0504020202020204"/>
                </a:rPr>
                <a:t>88,1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%</a:t>
              </a:r>
              <a:endParaRPr lang="fr-FR" sz="1200" b="1" i="1" dirty="0">
                <a:latin typeface="Helvetica LT Std" panose="020B0504020202020204"/>
              </a:endParaRPr>
            </a:p>
            <a:p>
              <a:pPr algn="ctr"/>
              <a:endParaRPr lang="fr-FR" sz="1100" b="1" i="1" dirty="0"/>
            </a:p>
          </p:txBody>
        </p:sp>
        <p:sp>
          <p:nvSpPr>
            <p:cNvPr id="15" name="Organigramme : Terminateur 14">
              <a:extLst>
                <a:ext uri="{FF2B5EF4-FFF2-40B4-BE49-F238E27FC236}">
                  <a16:creationId xmlns:a16="http://schemas.microsoft.com/office/drawing/2014/main" id="{46D47691-70DD-AD3F-05D1-FB88416D22E0}"/>
                </a:ext>
              </a:extLst>
            </p:cNvPr>
            <p:cNvSpPr/>
            <p:nvPr/>
          </p:nvSpPr>
          <p:spPr>
            <a:xfrm>
              <a:off x="951214" y="2257673"/>
              <a:ext cx="648072" cy="955303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334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  <a:endParaRPr lang="fr-FR" sz="900" b="1" i="1" dirty="0">
                <a:latin typeface="Helvetica LT Std" panose="020B0504020202020204"/>
              </a:endParaRPr>
            </a:p>
          </p:txBody>
        </p:sp>
        <p:sp>
          <p:nvSpPr>
            <p:cNvPr id="16" name="Organigramme : Terminateur 15">
              <a:extLst>
                <a:ext uri="{FF2B5EF4-FFF2-40B4-BE49-F238E27FC236}">
                  <a16:creationId xmlns:a16="http://schemas.microsoft.com/office/drawing/2014/main" id="{6FBEA32E-2009-75EC-F79D-377375D989F6}"/>
                </a:ext>
              </a:extLst>
            </p:cNvPr>
            <p:cNvSpPr/>
            <p:nvPr/>
          </p:nvSpPr>
          <p:spPr>
            <a:xfrm>
              <a:off x="1792248" y="2257673"/>
              <a:ext cx="648072" cy="955303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86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</a:p>
          </p:txBody>
        </p:sp>
        <p:sp>
          <p:nvSpPr>
            <p:cNvPr id="17" name="Organigramme : Terminateur 16">
              <a:extLst>
                <a:ext uri="{FF2B5EF4-FFF2-40B4-BE49-F238E27FC236}">
                  <a16:creationId xmlns:a16="http://schemas.microsoft.com/office/drawing/2014/main" id="{BC8696DE-B5CD-0E9E-9D81-ABEE8EB84F6D}"/>
                </a:ext>
              </a:extLst>
            </p:cNvPr>
            <p:cNvSpPr/>
            <p:nvPr/>
          </p:nvSpPr>
          <p:spPr>
            <a:xfrm>
              <a:off x="2607958" y="2270125"/>
              <a:ext cx="647512" cy="942851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121</a:t>
              </a: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</a:p>
          </p:txBody>
        </p:sp>
        <p:sp>
          <p:nvSpPr>
            <p:cNvPr id="18" name="Organigramme : Terminateur 17">
              <a:extLst>
                <a:ext uri="{FF2B5EF4-FFF2-40B4-BE49-F238E27FC236}">
                  <a16:creationId xmlns:a16="http://schemas.microsoft.com/office/drawing/2014/main" id="{6DB62270-6313-755C-7E7B-00A0336B0831}"/>
                </a:ext>
              </a:extLst>
            </p:cNvPr>
            <p:cNvSpPr/>
            <p:nvPr/>
          </p:nvSpPr>
          <p:spPr>
            <a:xfrm>
              <a:off x="3400046" y="2270125"/>
              <a:ext cx="647512" cy="942851"/>
            </a:xfrm>
            <a:prstGeom prst="flowChartTerminator">
              <a:avLst/>
            </a:prstGeom>
            <a:solidFill>
              <a:srgbClr val="4E7A4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>
                  <a:latin typeface="Helvetica LT Std" panose="020B0504020202020204"/>
                </a:rPr>
                <a:t>71</a:t>
              </a:r>
              <a:endParaRPr lang="fr-FR" sz="1200" b="1" i="1" dirty="0">
                <a:latin typeface="Helvetica LT Std" panose="020B0504020202020204"/>
              </a:endParaRPr>
            </a:p>
            <a:p>
              <a:pPr algn="ctr"/>
              <a:r>
                <a:rPr lang="fr-FR" sz="700" b="1" i="1" dirty="0">
                  <a:latin typeface="Helvetica LT Std" panose="020B0504020202020204"/>
                </a:rPr>
                <a:t>g/kg brut</a:t>
              </a:r>
              <a:endParaRPr lang="fr-FR" sz="700" b="1" dirty="0">
                <a:latin typeface="Helvetica LT Std" panose="020B0504020202020204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745CD07-8ED1-27DD-ADE5-F97B36EE5270}"/>
                </a:ext>
              </a:extLst>
            </p:cNvPr>
            <p:cNvSpPr txBox="1"/>
            <p:nvPr/>
          </p:nvSpPr>
          <p:spPr>
            <a:xfrm>
              <a:off x="159126" y="2276872"/>
              <a:ext cx="57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MS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2E4185E-6D23-66CA-E8F3-3CAAD22DE07B}"/>
                </a:ext>
              </a:extLst>
            </p:cNvPr>
            <p:cNvSpPr txBox="1"/>
            <p:nvPr/>
          </p:nvSpPr>
          <p:spPr>
            <a:xfrm>
              <a:off x="996755" y="2276872"/>
              <a:ext cx="57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MAT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7BF6BE7-FE2C-0B99-E2C3-D7F7090A8B67}"/>
                </a:ext>
              </a:extLst>
            </p:cNvPr>
            <p:cNvSpPr txBox="1"/>
            <p:nvPr/>
          </p:nvSpPr>
          <p:spPr>
            <a:xfrm>
              <a:off x="1827644" y="2276872"/>
              <a:ext cx="57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MG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B70DC60-C868-16B9-9698-8D38DA7D90D5}"/>
                </a:ext>
              </a:extLst>
            </p:cNvPr>
            <p:cNvSpPr txBox="1"/>
            <p:nvPr/>
          </p:nvSpPr>
          <p:spPr>
            <a:xfrm>
              <a:off x="2652416" y="2276872"/>
              <a:ext cx="531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CB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6E82F93-639F-C611-6418-669139685B7A}"/>
                </a:ext>
              </a:extLst>
            </p:cNvPr>
            <p:cNvSpPr txBox="1"/>
            <p:nvPr/>
          </p:nvSpPr>
          <p:spPr>
            <a:xfrm>
              <a:off x="3346336" y="2296363"/>
              <a:ext cx="773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Helvetica LT Std" panose="020B0504020202020204"/>
                </a:rPr>
                <a:t>Amidon</a:t>
              </a:r>
              <a:endParaRPr lang="fr-FR" b="1" dirty="0">
                <a:solidFill>
                  <a:schemeClr val="bg1"/>
                </a:solidFill>
                <a:latin typeface="Helvetica LT Std" panose="020B0504020202020204"/>
              </a:endParaRPr>
            </a:p>
          </p:txBody>
        </p:sp>
      </p:grpSp>
      <p:sp>
        <p:nvSpPr>
          <p:cNvPr id="29" name="Espace réservé du contenu 4">
            <a:extLst>
              <a:ext uri="{FF2B5EF4-FFF2-40B4-BE49-F238E27FC236}">
                <a16:creationId xmlns:a16="http://schemas.microsoft.com/office/drawing/2014/main" id="{2DC3043E-D378-3EC8-18F9-BFFB74911A70}"/>
              </a:ext>
            </a:extLst>
          </p:cNvPr>
          <p:cNvSpPr txBox="1">
            <a:spLocks/>
          </p:cNvSpPr>
          <p:nvPr/>
        </p:nvSpPr>
        <p:spPr>
          <a:xfrm>
            <a:off x="983189" y="1652499"/>
            <a:ext cx="5740719" cy="581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4E7A43"/>
                </a:solidFill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u="sng" dirty="0"/>
              <a:t>Un protéagineux presque aussi riche en protéines que le tourteau de colza</a:t>
            </a: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C5345886-BC78-79F8-F7E9-9308F7B15332}"/>
              </a:ext>
            </a:extLst>
          </p:cNvPr>
          <p:cNvGrpSpPr/>
          <p:nvPr/>
        </p:nvGrpSpPr>
        <p:grpSpPr>
          <a:xfrm>
            <a:off x="7413529" y="1621833"/>
            <a:ext cx="4443111" cy="2984761"/>
            <a:chOff x="7443642" y="1557160"/>
            <a:chExt cx="4443111" cy="317232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DF788A0-20ED-DFC3-6693-B1995BF0892D}"/>
                </a:ext>
              </a:extLst>
            </p:cNvPr>
            <p:cNvSpPr/>
            <p:nvPr/>
          </p:nvSpPr>
          <p:spPr>
            <a:xfrm>
              <a:off x="7443642" y="1557160"/>
              <a:ext cx="4443111" cy="31723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Espace réservé du contenu 4">
              <a:extLst>
                <a:ext uri="{FF2B5EF4-FFF2-40B4-BE49-F238E27FC236}">
                  <a16:creationId xmlns:a16="http://schemas.microsoft.com/office/drawing/2014/main" id="{80515A20-A089-C615-7F65-5EDBE3AF385D}"/>
                </a:ext>
              </a:extLst>
            </p:cNvPr>
            <p:cNvSpPr txBox="1">
              <a:spLocks/>
            </p:cNvSpPr>
            <p:nvPr/>
          </p:nvSpPr>
          <p:spPr>
            <a:xfrm>
              <a:off x="7609700" y="1589753"/>
              <a:ext cx="4080515" cy="5870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1" kern="1200">
                  <a:solidFill>
                    <a:srgbClr val="4E7A43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kern="1200">
                  <a:solidFill>
                    <a:srgbClr val="395685"/>
                  </a:solidFill>
                  <a:latin typeface="Helvetica LT Std" panose="020B05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1600" u="sng" dirty="0">
                  <a:solidFill>
                    <a:schemeClr val="tx1"/>
                  </a:solidFill>
                </a:rPr>
                <a:t>Mode d’emploi pour assurer une ration à 25-28 kg de lait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D0EBC4CC-03E5-EB3E-9443-6F2C42E9E8C4}"/>
                </a:ext>
              </a:extLst>
            </p:cNvPr>
            <p:cNvSpPr txBox="1"/>
            <p:nvPr/>
          </p:nvSpPr>
          <p:spPr>
            <a:xfrm>
              <a:off x="7515650" y="2100296"/>
              <a:ext cx="4177176" cy="2093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Helvetica LT Std" panose="020B0504020202020204"/>
                </a:rPr>
                <a:t>Remplacer</a:t>
              </a:r>
              <a:r>
                <a:rPr lang="fr-FR" sz="1200" dirty="0">
                  <a:latin typeface="Helvetica LT Std" panose="020B0504020202020204"/>
                </a:rPr>
                <a:t> :</a:t>
              </a:r>
            </a:p>
            <a:p>
              <a:pPr algn="ctr"/>
              <a:endParaRPr lang="fr-FR" sz="1200" dirty="0">
                <a:latin typeface="Helvetica LT Std" panose="020B0504020202020204"/>
              </a:endParaRPr>
            </a:p>
            <a:p>
              <a:pPr lvl="1" algn="ctr"/>
              <a:r>
                <a:rPr lang="fr-FR" sz="1200" b="1" dirty="0">
                  <a:latin typeface="Helvetica LT Std" panose="020B0504020202020204"/>
                </a:rPr>
                <a:t>        1 kg de tourteau de soja 48 </a:t>
              </a:r>
              <a:r>
                <a:rPr lang="fr-FR" sz="1200" dirty="0">
                  <a:latin typeface="Helvetica LT Std" panose="020B0504020202020204"/>
                </a:rPr>
                <a:t>par </a:t>
              </a:r>
              <a:r>
                <a:rPr lang="fr-FR" sz="1200" b="1" dirty="0">
                  <a:latin typeface="Helvetica LT Std" panose="020B0504020202020204"/>
                </a:rPr>
                <a:t>1,6 kg de lupin</a:t>
              </a:r>
            </a:p>
            <a:p>
              <a:pPr lvl="1" algn="ctr"/>
              <a:r>
                <a:rPr lang="fr-FR" sz="1200" b="1" dirty="0">
                  <a:latin typeface="Helvetica LT Std" panose="020B0504020202020204"/>
                </a:rPr>
                <a:t>	1 kg de tourteau de Colza </a:t>
              </a:r>
              <a:r>
                <a:rPr lang="fr-FR" sz="1200" dirty="0">
                  <a:latin typeface="Helvetica LT Std" panose="020B0504020202020204"/>
                </a:rPr>
                <a:t>par </a:t>
              </a:r>
              <a:r>
                <a:rPr lang="fr-FR" sz="1200" b="1" dirty="0">
                  <a:latin typeface="Helvetica LT Std" panose="020B0504020202020204"/>
                </a:rPr>
                <a:t>1 kg de lupin</a:t>
              </a:r>
            </a:p>
            <a:p>
              <a:pPr lvl="1"/>
              <a:endParaRPr lang="fr-FR" sz="1200" b="1" dirty="0">
                <a:latin typeface="Helvetica LT Std" panose="020B0504020202020204"/>
              </a:endParaRPr>
            </a:p>
            <a:p>
              <a:pPr algn="ctr"/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Assurer une couverture suffisante </a:t>
              </a:r>
            </a:p>
            <a:p>
              <a:pPr algn="ctr"/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en PDI (PDIE)</a:t>
              </a:r>
            </a:p>
            <a:p>
              <a:pPr algn="ctr"/>
              <a:r>
                <a:rPr lang="fr-FR" sz="1200" b="1" dirty="0">
                  <a:solidFill>
                    <a:srgbClr val="C00000"/>
                  </a:solidFill>
                  <a:latin typeface="Helvetica LT Std" panose="020B0504020202020204"/>
                </a:rPr>
                <a:t>Broyer</a:t>
              </a:r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 ou </a:t>
              </a:r>
              <a:r>
                <a:rPr lang="fr-FR" sz="1200" b="1" dirty="0">
                  <a:solidFill>
                    <a:srgbClr val="C00000"/>
                  </a:solidFill>
                  <a:latin typeface="Helvetica LT Std" panose="020B0504020202020204"/>
                </a:rPr>
                <a:t>aplatir</a:t>
              </a:r>
              <a:r>
                <a:rPr lang="fr-FR" sz="1200" dirty="0">
                  <a:solidFill>
                    <a:srgbClr val="C00000"/>
                  </a:solidFill>
                  <a:latin typeface="Helvetica LT Std" panose="020B0504020202020204"/>
                </a:rPr>
                <a:t> les graines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8804823-0413-EA3D-936F-0685514C30DB}"/>
              </a:ext>
            </a:extLst>
          </p:cNvPr>
          <p:cNvGrpSpPr/>
          <p:nvPr/>
        </p:nvGrpSpPr>
        <p:grpSpPr>
          <a:xfrm>
            <a:off x="5994562" y="4551660"/>
            <a:ext cx="1883568" cy="1901676"/>
            <a:chOff x="8545076" y="2825103"/>
            <a:chExt cx="1883568" cy="190167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E179409C-3617-2370-AAAD-4FB7E192D5CF}"/>
                </a:ext>
              </a:extLst>
            </p:cNvPr>
            <p:cNvGrpSpPr/>
            <p:nvPr/>
          </p:nvGrpSpPr>
          <p:grpSpPr>
            <a:xfrm>
              <a:off x="8545076" y="2825103"/>
              <a:ext cx="1883568" cy="1901676"/>
              <a:chOff x="7069932" y="4262457"/>
              <a:chExt cx="1883568" cy="1901676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D5036C0B-D3FF-D027-273E-1D5FCFA6C1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12" t="52474" r="32500" b="24375"/>
              <a:stretch/>
            </p:blipFill>
            <p:spPr>
              <a:xfrm>
                <a:off x="7069932" y="5226394"/>
                <a:ext cx="1883568" cy="937739"/>
              </a:xfrm>
              <a:prstGeom prst="rect">
                <a:avLst/>
              </a:prstGeom>
            </p:spPr>
          </p:pic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DA7C435-3DFB-8711-AD16-7347417A211E}"/>
                  </a:ext>
                </a:extLst>
              </p:cNvPr>
              <p:cNvSpPr txBox="1"/>
              <p:nvPr/>
            </p:nvSpPr>
            <p:spPr>
              <a:xfrm>
                <a:off x="7412591" y="5172571"/>
                <a:ext cx="118537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>
                    <a:solidFill>
                      <a:schemeClr val="bg1">
                        <a:lumMod val="95000"/>
                      </a:schemeClr>
                    </a:solidFill>
                    <a:latin typeface="Helvetica LT Std" panose="020B0504020202020204"/>
                  </a:rPr>
                  <a:t>15,1 kgMS Ensilage maïs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6E9C22-1406-FCF6-2D58-40F99BC9BCFB}"/>
                  </a:ext>
                </a:extLst>
              </p:cNvPr>
              <p:cNvSpPr/>
              <p:nvPr/>
            </p:nvSpPr>
            <p:spPr>
              <a:xfrm>
                <a:off x="7412591" y="4506314"/>
                <a:ext cx="1193177" cy="3174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3,3 </a:t>
                </a:r>
                <a:r>
                  <a:rPr lang="fr-FR" sz="1050" b="1" dirty="0" err="1">
                    <a:latin typeface="Helvetica LT Std" panose="020B0504020202020204"/>
                  </a:rPr>
                  <a:t>kgMS</a:t>
                </a:r>
                <a:r>
                  <a:rPr lang="fr-FR" sz="1050" b="1" dirty="0">
                    <a:latin typeface="Helvetica LT Std" panose="020B0504020202020204"/>
                  </a:rPr>
                  <a:t> Lupin</a:t>
                </a:r>
              </a:p>
            </p:txBody>
          </p:sp>
          <p:sp>
            <p:nvSpPr>
              <p:cNvPr id="21" name="Triangle isocèle 20">
                <a:extLst>
                  <a:ext uri="{FF2B5EF4-FFF2-40B4-BE49-F238E27FC236}">
                    <a16:creationId xmlns:a16="http://schemas.microsoft.com/office/drawing/2014/main" id="{B3070981-5F4E-5BEF-A154-CBC8B783C7D8}"/>
                  </a:ext>
                </a:extLst>
              </p:cNvPr>
              <p:cNvSpPr/>
              <p:nvPr/>
            </p:nvSpPr>
            <p:spPr>
              <a:xfrm>
                <a:off x="7411227" y="4262457"/>
                <a:ext cx="1185377" cy="207885"/>
              </a:xfrm>
              <a:prstGeom prst="triangle">
                <a:avLst>
                  <a:gd name="adj" fmla="val 5057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2AF43A-CF4C-23C1-7C18-3DD74153063A}"/>
                </a:ext>
              </a:extLst>
            </p:cNvPr>
            <p:cNvSpPr/>
            <p:nvPr/>
          </p:nvSpPr>
          <p:spPr>
            <a:xfrm>
              <a:off x="8890271" y="3429000"/>
              <a:ext cx="1193177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2,1 </a:t>
              </a:r>
              <a:r>
                <a:rPr lang="fr-FR" sz="1050" b="1" dirty="0" err="1">
                  <a:latin typeface="Helvetica LT Std" panose="020B0504020202020204"/>
                </a:rPr>
                <a:t>kgMS</a:t>
              </a:r>
              <a:r>
                <a:rPr lang="fr-FR" sz="1050" b="1" dirty="0">
                  <a:latin typeface="Helvetica LT Std" panose="020B0504020202020204"/>
                </a:rPr>
                <a:t> Concentré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D76A7C9-82E3-A5FE-5FC2-B6A957FEEE13}"/>
              </a:ext>
            </a:extLst>
          </p:cNvPr>
          <p:cNvGrpSpPr/>
          <p:nvPr/>
        </p:nvGrpSpPr>
        <p:grpSpPr>
          <a:xfrm>
            <a:off x="3186250" y="4696568"/>
            <a:ext cx="1883568" cy="1616642"/>
            <a:chOff x="8545076" y="3186035"/>
            <a:chExt cx="1883568" cy="1616642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07C08ED-D818-8458-DE6C-477ABDF77F8E}"/>
                </a:ext>
              </a:extLst>
            </p:cNvPr>
            <p:cNvGrpSpPr/>
            <p:nvPr/>
          </p:nvGrpSpPr>
          <p:grpSpPr>
            <a:xfrm>
              <a:off x="8545076" y="3186035"/>
              <a:ext cx="1883568" cy="1616642"/>
              <a:chOff x="7069932" y="4623389"/>
              <a:chExt cx="1883568" cy="1616642"/>
            </a:xfrm>
          </p:grpSpPr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37763104-52B7-D897-263D-5381199835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12" t="52474" r="32500" b="24375"/>
              <a:stretch/>
            </p:blipFill>
            <p:spPr>
              <a:xfrm>
                <a:off x="7069932" y="5226394"/>
                <a:ext cx="1883568" cy="1013637"/>
              </a:xfrm>
              <a:prstGeom prst="rect">
                <a:avLst/>
              </a:prstGeom>
            </p:spPr>
          </p:pic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23A3B2C4-3817-BF5D-4E1A-93AF180304E0}"/>
                  </a:ext>
                </a:extLst>
              </p:cNvPr>
              <p:cNvSpPr txBox="1"/>
              <p:nvPr/>
            </p:nvSpPr>
            <p:spPr>
              <a:xfrm>
                <a:off x="7412591" y="5172571"/>
                <a:ext cx="118537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>
                    <a:solidFill>
                      <a:schemeClr val="bg1">
                        <a:lumMod val="95000"/>
                      </a:schemeClr>
                    </a:solidFill>
                    <a:latin typeface="Helvetica LT Std" panose="020B0504020202020204"/>
                  </a:rPr>
                  <a:t>15,1 kgMS Ensilage maïs</a:t>
                </a:r>
              </a:p>
            </p:txBody>
          </p:sp>
          <p:sp>
            <p:nvSpPr>
              <p:cNvPr id="34" name="Triangle isocèle 33">
                <a:extLst>
                  <a:ext uri="{FF2B5EF4-FFF2-40B4-BE49-F238E27FC236}">
                    <a16:creationId xmlns:a16="http://schemas.microsoft.com/office/drawing/2014/main" id="{0EDE65C3-26CE-BABE-4EAA-88E2C34ACD35}"/>
                  </a:ext>
                </a:extLst>
              </p:cNvPr>
              <p:cNvSpPr/>
              <p:nvPr/>
            </p:nvSpPr>
            <p:spPr>
              <a:xfrm>
                <a:off x="7419026" y="4623389"/>
                <a:ext cx="1185377" cy="207885"/>
              </a:xfrm>
              <a:prstGeom prst="triangle">
                <a:avLst>
                  <a:gd name="adj" fmla="val 5057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684416-508A-6030-804B-1E412A0D1B8C}"/>
                </a:ext>
              </a:extLst>
            </p:cNvPr>
            <p:cNvSpPr/>
            <p:nvPr/>
          </p:nvSpPr>
          <p:spPr>
            <a:xfrm>
              <a:off x="8890271" y="3429000"/>
              <a:ext cx="1193177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5 </a:t>
              </a:r>
              <a:r>
                <a:rPr lang="fr-FR" sz="1050" b="1" dirty="0" err="1">
                  <a:latin typeface="Helvetica LT Std" panose="020B0504020202020204"/>
                </a:rPr>
                <a:t>kgMS</a:t>
              </a:r>
              <a:r>
                <a:rPr lang="fr-FR" sz="1050" b="1" dirty="0">
                  <a:latin typeface="Helvetica LT Std" panose="020B0504020202020204"/>
                </a:rPr>
                <a:t> Concentré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C4E92CD7-0977-BE3A-D19C-4EDA27CC66FE}"/>
              </a:ext>
            </a:extLst>
          </p:cNvPr>
          <p:cNvSpPr txBox="1"/>
          <p:nvPr/>
        </p:nvSpPr>
        <p:spPr>
          <a:xfrm>
            <a:off x="8197380" y="4887679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Production laitière  : 32,2 kg/j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butyreux : 37,1 g/kg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protéique : 29,7 g/kg</a:t>
            </a:r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D5E3B494-E67E-BB8C-DC7A-28968C4D4F84}"/>
              </a:ext>
            </a:extLst>
          </p:cNvPr>
          <p:cNvSpPr txBox="1">
            <a:spLocks/>
          </p:cNvSpPr>
          <p:nvPr/>
        </p:nvSpPr>
        <p:spPr>
          <a:xfrm>
            <a:off x="194520" y="3796822"/>
            <a:ext cx="6261520" cy="71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4E7A43"/>
                </a:solidFill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u="sng" dirty="0"/>
              <a:t>Un lait plus riche en matière grasses et un peu pénalisé en protéines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CBA700D-9C97-5D3A-3D9E-7755EFBCA9EE}"/>
              </a:ext>
            </a:extLst>
          </p:cNvPr>
          <p:cNvSpPr txBox="1"/>
          <p:nvPr/>
        </p:nvSpPr>
        <p:spPr>
          <a:xfrm>
            <a:off x="3497729" y="4400736"/>
            <a:ext cx="134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Témoin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5268C02-CF86-9D9D-F5D2-87BD1EB79A16}"/>
              </a:ext>
            </a:extLst>
          </p:cNvPr>
          <p:cNvSpPr txBox="1"/>
          <p:nvPr/>
        </p:nvSpPr>
        <p:spPr>
          <a:xfrm>
            <a:off x="6198210" y="4256720"/>
            <a:ext cx="158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Lupin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28E5929-D7DC-B5FD-71D3-861E56FB820D}"/>
              </a:ext>
            </a:extLst>
          </p:cNvPr>
          <p:cNvSpPr txBox="1"/>
          <p:nvPr/>
        </p:nvSpPr>
        <p:spPr>
          <a:xfrm>
            <a:off x="4770426" y="4949817"/>
            <a:ext cx="15978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4494"/>
                </a:solidFill>
                <a:latin typeface="Helvetica LT Std" panose="020B0504020202020204"/>
                <a:cs typeface="Arial" panose="020B0604020202020204" pitchFamily="34" charset="0"/>
              </a:rPr>
              <a:t>Rations complètes à 90 g PDI/kg MS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0A6FA86-7D17-8292-2BEB-6AEE4A931586}"/>
              </a:ext>
            </a:extLst>
          </p:cNvPr>
          <p:cNvSpPr txBox="1"/>
          <p:nvPr/>
        </p:nvSpPr>
        <p:spPr>
          <a:xfrm>
            <a:off x="47328" y="4887681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Production laitière  : 31,8 kg/j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butyreux : 35,8 g/kg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protéique : 30,3 g/kg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BBFE53A3-C7D4-52C9-1542-B27066352A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2639616" y="4933084"/>
            <a:ext cx="546634" cy="647857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4DD4F1C6-F8D5-386E-FDF0-1A2EA90A1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7650746" y="4933083"/>
            <a:ext cx="546634" cy="647857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99DC9AA8-5E4E-2BEC-22EC-0C6C4F095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46" y="3327517"/>
            <a:ext cx="573185" cy="57318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EC86783-3615-64EF-2DCC-414582F9FD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18940" r="19685" b="27730"/>
          <a:stretch/>
        </p:blipFill>
        <p:spPr>
          <a:xfrm>
            <a:off x="7464152" y="2519878"/>
            <a:ext cx="701114" cy="621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089707-B19F-14B5-07A1-00B4EA24193D}"/>
              </a:ext>
            </a:extLst>
          </p:cNvPr>
          <p:cNvSpPr txBox="1"/>
          <p:nvPr/>
        </p:nvSpPr>
        <p:spPr>
          <a:xfrm>
            <a:off x="8729174" y="421010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E520A"/>
                </a:solidFill>
                <a:latin typeface="Helvetica LT Std" panose="020B0504020202020204"/>
              </a:rPr>
              <a:t>Sensible au gel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7F55E014-01BC-3A09-F890-7ACF5D12E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4" y="4049590"/>
            <a:ext cx="614790" cy="614790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39998DC1-BFE3-AAD8-4D82-60BBC85C49D8}"/>
              </a:ext>
            </a:extLst>
          </p:cNvPr>
          <p:cNvGrpSpPr/>
          <p:nvPr/>
        </p:nvGrpSpPr>
        <p:grpSpPr>
          <a:xfrm>
            <a:off x="686951" y="2339860"/>
            <a:ext cx="1046602" cy="1017132"/>
            <a:chOff x="686951" y="2339860"/>
            <a:chExt cx="1046602" cy="1017132"/>
          </a:xfrm>
        </p:grpSpPr>
        <p:pic>
          <p:nvPicPr>
            <p:cNvPr id="1026" name="Picture 2" descr="LE LUPIN APPORTE SA PIERRE À L'AUTONOMIE PROTÉIQUE">
              <a:extLst>
                <a:ext uri="{FF2B5EF4-FFF2-40B4-BE49-F238E27FC236}">
                  <a16:creationId xmlns:a16="http://schemas.microsoft.com/office/drawing/2014/main" id="{AB3DCD3F-F2AB-FB23-F371-4252B55EB5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24801" r="18792" b="19333"/>
            <a:stretch/>
          </p:blipFill>
          <p:spPr bwMode="auto">
            <a:xfrm>
              <a:off x="960612" y="2433088"/>
              <a:ext cx="772941" cy="72000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D7A6A68C-DCE6-47E5-5C9E-C1690436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22070">
              <a:off x="686951" y="2339860"/>
              <a:ext cx="1017132" cy="1017132"/>
            </a:xfrm>
            <a:prstGeom prst="rect">
              <a:avLst/>
            </a:prstGeom>
          </p:spPr>
        </p:pic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9B94029C-1F8F-016F-7BB7-B8B1E5D40068}"/>
              </a:ext>
            </a:extLst>
          </p:cNvPr>
          <p:cNvSpPr txBox="1"/>
          <p:nvPr/>
        </p:nvSpPr>
        <p:spPr>
          <a:xfrm>
            <a:off x="6597804" y="5862024"/>
            <a:ext cx="446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latin typeface="Helvetica LT Std" panose="020B0504020202020204"/>
              </a:rPr>
              <a:t>Source: Idele, Chambre d’agriculture 49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FAD5E4-79E0-3CF6-4A91-3F7B89D5FB68}"/>
              </a:ext>
            </a:extLst>
          </p:cNvPr>
          <p:cNvSpPr/>
          <p:nvPr/>
        </p:nvSpPr>
        <p:spPr>
          <a:xfrm>
            <a:off x="509236" y="3239072"/>
            <a:ext cx="1337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Source: INRA 2018</a:t>
            </a:r>
            <a:endParaRPr lang="fr-FR" sz="1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7FC825-A7F0-C3FF-81B3-3B9122431B51}"/>
              </a:ext>
            </a:extLst>
          </p:cNvPr>
          <p:cNvSpPr txBox="1"/>
          <p:nvPr/>
        </p:nvSpPr>
        <p:spPr>
          <a:xfrm>
            <a:off x="2898721" y="3379487"/>
            <a:ext cx="3150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Helvetica LT Std" panose="020B0504020202020204"/>
              </a:rPr>
              <a:t>110 g de PDI par kg brut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7550440-7C38-BEC1-7482-1EE889B12F00}"/>
              </a:ext>
            </a:extLst>
          </p:cNvPr>
          <p:cNvSpPr/>
          <p:nvPr/>
        </p:nvSpPr>
        <p:spPr>
          <a:xfrm>
            <a:off x="2502717" y="3469511"/>
            <a:ext cx="360000" cy="180000"/>
          </a:xfrm>
          <a:prstGeom prst="rightArrow">
            <a:avLst/>
          </a:prstGeom>
          <a:solidFill>
            <a:srgbClr val="4E7A4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22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C661DDF-BA0F-D40F-B94C-4E06874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5222CA-E17D-6AFC-5BED-053E3B79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17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3AE0D65-8904-4531-18EB-D5EEA0FC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924944"/>
            <a:ext cx="4688086" cy="1224136"/>
          </a:xfrm>
        </p:spPr>
        <p:txBody>
          <a:bodyPr>
            <a:normAutofit/>
          </a:bodyPr>
          <a:lstStyle/>
          <a:p>
            <a:r>
              <a:rPr lang="fr-FR" sz="3200" dirty="0"/>
              <a:t>Graines crues ou </a:t>
            </a:r>
            <a:br>
              <a:rPr lang="fr-FR" sz="3200" dirty="0"/>
            </a:br>
            <a:r>
              <a:rPr lang="fr-FR" sz="3200" dirty="0"/>
              <a:t>graines toastées ?</a:t>
            </a:r>
          </a:p>
        </p:txBody>
      </p:sp>
      <p:pic>
        <p:nvPicPr>
          <p:cNvPr id="7" name="Image 6" descr="Une image contenant ciel, extérieur, camion, machine agricole&#10;&#10;Description générée automatiquement">
            <a:extLst>
              <a:ext uri="{FF2B5EF4-FFF2-40B4-BE49-F238E27FC236}">
                <a16:creationId xmlns:a16="http://schemas.microsoft.com/office/drawing/2014/main" id="{BC29A056-C65E-0066-C0D9-58E9DAA00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19599" r="33482" b="11085"/>
          <a:stretch/>
        </p:blipFill>
        <p:spPr>
          <a:xfrm>
            <a:off x="5663952" y="1969393"/>
            <a:ext cx="4924686" cy="31896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71559FA-6768-0158-FED1-CC67D956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364800" cy="1522540"/>
          </a:xfrm>
        </p:spPr>
        <p:txBody>
          <a:bodyPr/>
          <a:lstStyle/>
          <a:p>
            <a:r>
              <a:rPr lang="fr-FR" dirty="0"/>
              <a:t>Le toastage de graines de protéagineux : </a:t>
            </a:r>
            <a:br>
              <a:rPr lang="fr-FR" dirty="0"/>
            </a:br>
            <a:r>
              <a:rPr lang="fr-FR" dirty="0"/>
              <a:t>Comment ça marche?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4F2BF77-539D-3319-7678-2A49C21F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417C69-5BE5-87D9-AEE3-14B8B4FE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18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3B0A8BA-7D71-45D5-23C1-CF71CD1D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530576"/>
            <a:ext cx="6984776" cy="26205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B03090-85A4-7B2E-38DE-6393C1CE90A3}"/>
              </a:ext>
            </a:extLst>
          </p:cNvPr>
          <p:cNvSpPr txBox="1"/>
          <p:nvPr/>
        </p:nvSpPr>
        <p:spPr>
          <a:xfrm>
            <a:off x="5375920" y="512635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Helvetica LT Std" panose="020B0504020202020204"/>
              </a:rPr>
              <a:t>Source</a:t>
            </a:r>
            <a:r>
              <a:rPr lang="fr-FR" sz="1400" i="1" dirty="0"/>
              <a:t>: </a:t>
            </a:r>
            <a:r>
              <a:rPr lang="fr-FR" sz="1400" i="1" dirty="0" err="1"/>
              <a:t>Grapéa</a:t>
            </a:r>
            <a:r>
              <a:rPr lang="fr-FR" sz="1400" i="1" dirty="0"/>
              <a:t> 85</a:t>
            </a:r>
          </a:p>
        </p:txBody>
      </p:sp>
      <p:pic>
        <p:nvPicPr>
          <p:cNvPr id="5" name="Image 4" descr="Une image contenant terrain, extérieur, camion, machine agricole&#10;&#10;Description générée automatiquement">
            <a:extLst>
              <a:ext uri="{FF2B5EF4-FFF2-40B4-BE49-F238E27FC236}">
                <a16:creationId xmlns:a16="http://schemas.microsoft.com/office/drawing/2014/main" id="{9F056DAA-028A-0704-C152-BAA9315E2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12681" r="17516"/>
          <a:stretch/>
        </p:blipFill>
        <p:spPr>
          <a:xfrm>
            <a:off x="7824192" y="2517251"/>
            <a:ext cx="4294287" cy="2613228"/>
          </a:xfrm>
          <a:prstGeom prst="ellipse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322F7B4-94E0-DAD7-B7BE-585B594B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38" y="1817326"/>
            <a:ext cx="10067282" cy="369332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  <a:latin typeface="Helvetica LT Std" panose="020B0504020202020204"/>
              </a:rPr>
              <a:t>Une cuisson « courte » à haute température</a:t>
            </a:r>
          </a:p>
        </p:txBody>
      </p:sp>
    </p:spTree>
    <p:extLst>
      <p:ext uri="{BB962C8B-B14F-4D97-AF65-F5344CB8AC3E}">
        <p14:creationId xmlns:p14="http://schemas.microsoft.com/office/powerpoint/2010/main" val="267666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ED619-9160-6F93-BC9F-1B2B0C99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293688" cy="1522540"/>
          </a:xfrm>
        </p:spPr>
        <p:txBody>
          <a:bodyPr/>
          <a:lstStyle/>
          <a:p>
            <a:r>
              <a:rPr lang="fr-FR" dirty="0">
                <a:latin typeface="Helvetica LT Std" panose="020B0504020202020204" pitchFamily="34" charset="0"/>
              </a:rPr>
              <a:t>Quels intérêts du toastage?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ACE538-343C-28A1-ECCE-74947ECF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7D9A11-CC5F-C242-3263-05981B58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9176C32-F8A8-21CD-B6A1-2738B3834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274769"/>
              </p:ext>
            </p:extLst>
          </p:nvPr>
        </p:nvGraphicFramePr>
        <p:xfrm>
          <a:off x="911425" y="2293367"/>
          <a:ext cx="475242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4807">
                  <a:extLst>
                    <a:ext uri="{9D8B030D-6E8A-4147-A177-3AD203B41FA5}">
                      <a16:colId xmlns:a16="http://schemas.microsoft.com/office/drawing/2014/main" val="2366835756"/>
                    </a:ext>
                  </a:extLst>
                </a:gridCol>
                <a:gridCol w="1451536">
                  <a:extLst>
                    <a:ext uri="{9D8B030D-6E8A-4147-A177-3AD203B41FA5}">
                      <a16:colId xmlns:a16="http://schemas.microsoft.com/office/drawing/2014/main" val="3865980794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183690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Helvetica LT Std" panose="020B05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MAT (%MS)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PDI (g/</a:t>
                      </a:r>
                      <a:r>
                        <a:rPr lang="fr-FR" dirty="0" err="1">
                          <a:latin typeface="Helvetica LT Std" panose="020B0504020202020204"/>
                        </a:rPr>
                        <a:t>kgMS</a:t>
                      </a:r>
                      <a:r>
                        <a:rPr lang="fr-FR" dirty="0">
                          <a:latin typeface="Helvetica LT Std" panose="020B050402020202020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0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Lupin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Helvetica LT Std" panose="020B0504020202020204"/>
                        </a:rPr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6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Féverole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Helvetica LT Std" panose="020B0504020202020204"/>
                        </a:rPr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9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Pois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Helvetica LT Std" panose="020B0504020202020204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5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latin typeface="Helvetica LT Std" panose="020B0504020202020204"/>
                        </a:rPr>
                        <a:t>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Helvetica LT Std" panose="020B0504020202020204"/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071506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837CE1B-99CA-916C-16BF-725E1A720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727525"/>
              </p:ext>
            </p:extLst>
          </p:nvPr>
        </p:nvGraphicFramePr>
        <p:xfrm>
          <a:off x="6817567" y="2293367"/>
          <a:ext cx="446300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4430">
                  <a:extLst>
                    <a:ext uri="{9D8B030D-6E8A-4147-A177-3AD203B41FA5}">
                      <a16:colId xmlns:a16="http://schemas.microsoft.com/office/drawing/2014/main" val="2366835756"/>
                    </a:ext>
                  </a:extLst>
                </a:gridCol>
                <a:gridCol w="1550954">
                  <a:extLst>
                    <a:ext uri="{9D8B030D-6E8A-4147-A177-3AD203B41FA5}">
                      <a16:colId xmlns:a16="http://schemas.microsoft.com/office/drawing/2014/main" val="3865980794"/>
                    </a:ext>
                  </a:extLst>
                </a:gridCol>
                <a:gridCol w="1727624">
                  <a:extLst>
                    <a:ext uri="{9D8B030D-6E8A-4147-A177-3AD203B41FA5}">
                      <a16:colId xmlns:a16="http://schemas.microsoft.com/office/drawing/2014/main" val="183690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>
                        <a:latin typeface="Helvetica LT Std" panose="020B05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MAT (%MS)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PDI (g/</a:t>
                      </a:r>
                      <a:r>
                        <a:rPr lang="fr-FR" dirty="0" err="1">
                          <a:latin typeface="Helvetica LT Std" panose="020B0504020202020204"/>
                        </a:rPr>
                        <a:t>kgMS</a:t>
                      </a:r>
                      <a:r>
                        <a:rPr lang="fr-FR" dirty="0">
                          <a:latin typeface="Helvetica LT Std" panose="020B050402020202020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0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Lupin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Helvetica LT Std" panose="020B0504020202020204"/>
                        </a:rPr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6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Féverole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Helvetica LT Std" panose="020B0504020202020204"/>
                        </a:rPr>
                        <a:t>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99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Pois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Helvetica LT Std" panose="020B0504020202020204"/>
                        </a:rPr>
                        <a:t>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5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latin typeface="Helvetica LT Std" panose="020B0504020202020204"/>
                        </a:rPr>
                        <a:t>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elvetica LT Std" panose="020B0504020202020204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Helvetica LT Std" panose="020B0504020202020204"/>
                        </a:rPr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07150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4740AB5-43F9-39C0-2C12-8B1BA2CD417F}"/>
              </a:ext>
            </a:extLst>
          </p:cNvPr>
          <p:cNvSpPr/>
          <p:nvPr/>
        </p:nvSpPr>
        <p:spPr>
          <a:xfrm>
            <a:off x="910494" y="1845224"/>
            <a:ext cx="4749897" cy="4152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cap="small" dirty="0">
                <a:latin typeface="Helvetica LT Std" panose="020B0504020202020204"/>
              </a:rPr>
              <a:t>Graine Crue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424A4-CAFC-B87A-3EE9-C7A768B6AD92}"/>
              </a:ext>
            </a:extLst>
          </p:cNvPr>
          <p:cNvSpPr/>
          <p:nvPr/>
        </p:nvSpPr>
        <p:spPr>
          <a:xfrm>
            <a:off x="6817567" y="1844824"/>
            <a:ext cx="4463009" cy="41527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cap="small" dirty="0">
                <a:latin typeface="Helvetica LT Std" panose="020B0504020202020204"/>
              </a:rPr>
              <a:t>Graine Toastée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99735E6-7248-2BD3-1044-E7AEEB6A8AA2}"/>
              </a:ext>
            </a:extLst>
          </p:cNvPr>
          <p:cNvSpPr/>
          <p:nvPr/>
        </p:nvSpPr>
        <p:spPr>
          <a:xfrm>
            <a:off x="5735960" y="2946400"/>
            <a:ext cx="990600" cy="482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E08BCB-3268-1568-84A1-9ABD8F6F278E}"/>
              </a:ext>
            </a:extLst>
          </p:cNvPr>
          <p:cNvSpPr txBox="1"/>
          <p:nvPr/>
        </p:nvSpPr>
        <p:spPr>
          <a:xfrm>
            <a:off x="3277305" y="4676943"/>
            <a:ext cx="519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Helvetica LT Std" panose="020B0504020202020204"/>
              </a:rPr>
              <a:t>Améliorer la valeur PDI des graines</a:t>
            </a:r>
          </a:p>
          <a:p>
            <a:pPr algn="ctr"/>
            <a:r>
              <a:rPr lang="fr-FR" b="1" dirty="0">
                <a:latin typeface="Helvetica LT Std" panose="020B0504020202020204"/>
              </a:rPr>
              <a:t>Allonger la conservation</a:t>
            </a:r>
          </a:p>
          <a:p>
            <a:pPr algn="ctr"/>
            <a:r>
              <a:rPr lang="fr-FR" b="1" dirty="0">
                <a:latin typeface="Helvetica LT Std" panose="020B0504020202020204"/>
              </a:rPr>
              <a:t>Réduire la présence de facteurs </a:t>
            </a:r>
            <a:r>
              <a:rPr lang="fr-FR" b="1" dirty="0" err="1">
                <a:latin typeface="Helvetica LT Std" panose="020B0504020202020204"/>
              </a:rPr>
              <a:t>anti-nutritionnels</a:t>
            </a:r>
            <a:endParaRPr lang="fr-FR" b="1" dirty="0">
              <a:latin typeface="Helvetica LT Std" panose="020B05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E77D73-FBBA-75EE-D375-F95A8A248794}"/>
              </a:ext>
            </a:extLst>
          </p:cNvPr>
          <p:cNvSpPr/>
          <p:nvPr/>
        </p:nvSpPr>
        <p:spPr>
          <a:xfrm>
            <a:off x="9632110" y="4147567"/>
            <a:ext cx="1501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latin typeface="Helvetica LT Std" panose="020B0504020202020204"/>
              </a:rPr>
              <a:t>Source: INRA 2018</a:t>
            </a:r>
            <a:endParaRPr lang="fr-FR" sz="1200" dirty="0">
              <a:latin typeface="Helvetica LT Std" panose="020B0504020202020204"/>
            </a:endParaRPr>
          </a:p>
        </p:txBody>
      </p:sp>
      <p:sp>
        <p:nvSpPr>
          <p:cNvPr id="12" name="Croix 11">
            <a:extLst>
              <a:ext uri="{FF2B5EF4-FFF2-40B4-BE49-F238E27FC236}">
                <a16:creationId xmlns:a16="http://schemas.microsoft.com/office/drawing/2014/main" id="{0927C6A3-E49B-C327-B740-863676E15072}"/>
              </a:ext>
            </a:extLst>
          </p:cNvPr>
          <p:cNvSpPr/>
          <p:nvPr/>
        </p:nvSpPr>
        <p:spPr>
          <a:xfrm>
            <a:off x="2711624" y="4918393"/>
            <a:ext cx="729421" cy="705865"/>
          </a:xfrm>
          <a:prstGeom prst="plus">
            <a:avLst>
              <a:gd name="adj" fmla="val 3544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88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4720" y="1"/>
            <a:ext cx="6364800" cy="1522540"/>
          </a:xfrm>
        </p:spPr>
        <p:txBody>
          <a:bodyPr/>
          <a:lstStyle/>
          <a:p>
            <a:r>
              <a:rPr lang="fr-FR" b="1" dirty="0">
                <a:latin typeface="Helvetica LT Std Cond" panose="020B0506020202030204"/>
                <a:cs typeface="Leelawadee" panose="020B0502040204020203" pitchFamily="34" charset="-34"/>
              </a:rPr>
              <a:t>L’autonomie protéique des élevages à la croisée de multiples enjeux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205EA-38B2-355A-CDA4-958AD91890B6}"/>
              </a:ext>
            </a:extLst>
          </p:cNvPr>
          <p:cNvSpPr/>
          <p:nvPr/>
        </p:nvSpPr>
        <p:spPr>
          <a:xfrm>
            <a:off x="2495600" y="1898088"/>
            <a:ext cx="1867234" cy="4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latin typeface="Helvetica LT Std"/>
              </a:rPr>
              <a:t>Environnement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7457B9-43BB-E444-740F-921F8D214AD8}"/>
              </a:ext>
            </a:extLst>
          </p:cNvPr>
          <p:cNvSpPr/>
          <p:nvPr/>
        </p:nvSpPr>
        <p:spPr>
          <a:xfrm>
            <a:off x="767408" y="3573697"/>
            <a:ext cx="1360104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latin typeface="Helvetica LT Std"/>
              </a:rPr>
              <a:t>Economie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32D7B-A64A-DA3A-4A97-39373FC59D0B}"/>
              </a:ext>
            </a:extLst>
          </p:cNvPr>
          <p:cNvSpPr/>
          <p:nvPr/>
        </p:nvSpPr>
        <p:spPr>
          <a:xfrm>
            <a:off x="2832981" y="5290513"/>
            <a:ext cx="1246795" cy="468000"/>
          </a:xfrm>
          <a:prstGeom prst="rect">
            <a:avLst/>
          </a:prstGeom>
          <a:solidFill>
            <a:srgbClr val="C55A1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>
                <a:latin typeface="Helvetica LT Std"/>
              </a:rPr>
              <a:t>Société</a:t>
            </a:r>
          </a:p>
        </p:txBody>
      </p:sp>
      <p:pic>
        <p:nvPicPr>
          <p:cNvPr id="3" name="Picture 5" descr="OMZA Autonomie">
            <a:extLst>
              <a:ext uri="{FF2B5EF4-FFF2-40B4-BE49-F238E27FC236}">
                <a16:creationId xmlns:a16="http://schemas.microsoft.com/office/drawing/2014/main" id="{71D426A3-D5D9-607D-E928-1F0E96194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0" t="3400" r="19150" b="3275"/>
          <a:stretch/>
        </p:blipFill>
        <p:spPr bwMode="auto">
          <a:xfrm>
            <a:off x="2970662" y="3101763"/>
            <a:ext cx="952024" cy="144000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A8DAF883-388D-A85C-28D6-A0761EE1F6F3}"/>
              </a:ext>
            </a:extLst>
          </p:cNvPr>
          <p:cNvSpPr/>
          <p:nvPr/>
        </p:nvSpPr>
        <p:spPr>
          <a:xfrm>
            <a:off x="2127512" y="3573696"/>
            <a:ext cx="656120" cy="484632"/>
          </a:xfrm>
          <a:prstGeom prst="right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277D2182-8C5F-BDAD-438A-36114DB4208C}"/>
              </a:ext>
            </a:extLst>
          </p:cNvPr>
          <p:cNvSpPr/>
          <p:nvPr/>
        </p:nvSpPr>
        <p:spPr>
          <a:xfrm rot="5400000">
            <a:off x="3096618" y="2451832"/>
            <a:ext cx="656120" cy="484632"/>
          </a:xfrm>
          <a:prstGeom prst="rightArrow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0A269E05-374D-CE1D-A329-6C741367962D}"/>
              </a:ext>
            </a:extLst>
          </p:cNvPr>
          <p:cNvSpPr/>
          <p:nvPr/>
        </p:nvSpPr>
        <p:spPr>
          <a:xfrm rot="16200000">
            <a:off x="3132213" y="4720137"/>
            <a:ext cx="656120" cy="484632"/>
          </a:xfrm>
          <a:prstGeom prst="rightArrow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35ED349-C2C4-92E4-CA74-70219A830A06}"/>
              </a:ext>
            </a:extLst>
          </p:cNvPr>
          <p:cNvCxnSpPr>
            <a:cxnSpLocks/>
          </p:cNvCxnSpPr>
          <p:nvPr/>
        </p:nvCxnSpPr>
        <p:spPr>
          <a:xfrm>
            <a:off x="6096000" y="2132856"/>
            <a:ext cx="0" cy="40013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4BB5CCF2-B96C-9930-EB40-3BADEC576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58" y="1844824"/>
            <a:ext cx="670114" cy="67011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001086-BB8C-A83B-624E-B88979283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36" y="4292985"/>
            <a:ext cx="432048" cy="417103"/>
          </a:xfrm>
          <a:prstGeom prst="rect">
            <a:avLst/>
          </a:prstGeom>
        </p:spPr>
      </p:pic>
      <p:pic>
        <p:nvPicPr>
          <p:cNvPr id="1026" name="Picture 2" descr="Icône Connexion PNG - 242 images de Icône Connexion transparentes | PNG  gratuit">
            <a:extLst>
              <a:ext uri="{FF2B5EF4-FFF2-40B4-BE49-F238E27FC236}">
                <a16:creationId xmlns:a16="http://schemas.microsoft.com/office/drawing/2014/main" id="{DF383BF0-85E5-5E0F-F84F-F7618FA1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34" y="4450625"/>
            <a:ext cx="638590" cy="6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5E8D482-D37A-078C-568F-E3174422F1F8}"/>
              </a:ext>
            </a:extLst>
          </p:cNvPr>
          <p:cNvSpPr txBox="1"/>
          <p:nvPr/>
        </p:nvSpPr>
        <p:spPr>
          <a:xfrm>
            <a:off x="1000825" y="2512924"/>
            <a:ext cx="185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548235"/>
                </a:solidFill>
                <a:latin typeface="Helvetica LT Std" panose="020B0504020202020204"/>
              </a:rPr>
              <a:t>Changement climatique</a:t>
            </a:r>
          </a:p>
          <a:p>
            <a:pPr algn="ctr"/>
            <a:r>
              <a:rPr lang="fr-FR" sz="1200" dirty="0">
                <a:solidFill>
                  <a:srgbClr val="548235"/>
                </a:solidFill>
                <a:latin typeface="Helvetica LT Std" panose="020B0504020202020204"/>
              </a:rPr>
              <a:t>Déforestation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05E38DE-791C-34F6-D9AB-7D55D0CCB700}"/>
              </a:ext>
            </a:extLst>
          </p:cNvPr>
          <p:cNvSpPr txBox="1"/>
          <p:nvPr/>
        </p:nvSpPr>
        <p:spPr>
          <a:xfrm>
            <a:off x="4097169" y="5099539"/>
            <a:ext cx="185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C55A11"/>
                </a:solidFill>
                <a:latin typeface="Helvetica LT Std"/>
              </a:rPr>
              <a:t>Cahiers des charges,</a:t>
            </a:r>
            <a:endParaRPr lang="fr-FR" sz="1200" dirty="0">
              <a:solidFill>
                <a:srgbClr val="C55A11"/>
              </a:solidFill>
              <a:latin typeface="Helvetica LT Std"/>
              <a:cs typeface="Calibri"/>
            </a:endParaRPr>
          </a:p>
          <a:p>
            <a:pPr algn="ctr"/>
            <a:r>
              <a:rPr lang="fr-FR" sz="1200" dirty="0">
                <a:solidFill>
                  <a:srgbClr val="C55A11"/>
                </a:solidFill>
                <a:latin typeface="Helvetica LT Std"/>
              </a:rPr>
              <a:t>Image,</a:t>
            </a:r>
            <a:endParaRPr lang="fr-FR" sz="1200" dirty="0">
              <a:solidFill>
                <a:srgbClr val="C55A11"/>
              </a:solidFill>
              <a:latin typeface="Helvetica LT Std"/>
              <a:cs typeface="Calibri"/>
            </a:endParaRPr>
          </a:p>
          <a:p>
            <a:pPr algn="ctr"/>
            <a:r>
              <a:rPr lang="fr-FR" sz="1200" dirty="0">
                <a:solidFill>
                  <a:srgbClr val="C55A11"/>
                </a:solidFill>
                <a:latin typeface="Helvetica LT Std"/>
              </a:rPr>
              <a:t>Demandes sociétales</a:t>
            </a:r>
            <a:endParaRPr lang="fr-FR" sz="1200" dirty="0">
              <a:solidFill>
                <a:srgbClr val="C55A11"/>
              </a:solidFill>
              <a:latin typeface="Helvetica LT Std"/>
              <a:cs typeface="Calibri"/>
            </a:endParaRPr>
          </a:p>
          <a:p>
            <a:pPr algn="ctr"/>
            <a:r>
              <a:rPr lang="fr-FR" sz="1200" dirty="0">
                <a:solidFill>
                  <a:srgbClr val="C55A11"/>
                </a:solidFill>
                <a:latin typeface="Helvetica LT Std"/>
              </a:rPr>
              <a:t>Envie personnelle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A9A91E1-A27D-B040-8497-15DCBE0EBC4F}"/>
              </a:ext>
            </a:extLst>
          </p:cNvPr>
          <p:cNvSpPr txBox="1"/>
          <p:nvPr/>
        </p:nvSpPr>
        <p:spPr>
          <a:xfrm>
            <a:off x="419860" y="4276093"/>
            <a:ext cx="18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F5597"/>
                </a:solidFill>
                <a:latin typeface="Helvetica LT Std" panose="020B0504020202020204"/>
              </a:rPr>
              <a:t>Coût des concentrés</a:t>
            </a:r>
          </a:p>
          <a:p>
            <a:pPr algn="ctr"/>
            <a:r>
              <a:rPr lang="fr-FR" sz="1200" dirty="0">
                <a:solidFill>
                  <a:srgbClr val="2F5597"/>
                </a:solidFill>
                <a:latin typeface="Helvetica LT Std" panose="020B0504020202020204"/>
              </a:rPr>
              <a:t>Coût de production</a:t>
            </a:r>
          </a:p>
          <a:p>
            <a:pPr algn="ctr"/>
            <a:r>
              <a:rPr lang="fr-FR" sz="1200" dirty="0">
                <a:solidFill>
                  <a:srgbClr val="2F5597"/>
                </a:solidFill>
                <a:latin typeface="Helvetica LT Std" panose="020B0504020202020204"/>
              </a:rPr>
              <a:t>Prix du lait</a:t>
            </a:r>
          </a:p>
        </p:txBody>
      </p:sp>
      <p:sp>
        <p:nvSpPr>
          <p:cNvPr id="32" name="Organigramme : Connecteur 31">
            <a:extLst>
              <a:ext uri="{FF2B5EF4-FFF2-40B4-BE49-F238E27FC236}">
                <a16:creationId xmlns:a16="http://schemas.microsoft.com/office/drawing/2014/main" id="{3856D3D7-17A2-54CF-B445-DD54B87EA9A1}"/>
              </a:ext>
            </a:extLst>
          </p:cNvPr>
          <p:cNvSpPr/>
          <p:nvPr/>
        </p:nvSpPr>
        <p:spPr>
          <a:xfrm>
            <a:off x="6816560" y="1917312"/>
            <a:ext cx="4320000" cy="43200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id="{42FDED72-D280-B6E1-E81A-1F3CF8FCAAE1}"/>
              </a:ext>
            </a:extLst>
          </p:cNvPr>
          <p:cNvSpPr/>
          <p:nvPr/>
        </p:nvSpPr>
        <p:spPr>
          <a:xfrm>
            <a:off x="7332851" y="2458813"/>
            <a:ext cx="3240000" cy="3240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Connecteur 33">
            <a:extLst>
              <a:ext uri="{FF2B5EF4-FFF2-40B4-BE49-F238E27FC236}">
                <a16:creationId xmlns:a16="http://schemas.microsoft.com/office/drawing/2014/main" id="{784F3668-B1CC-E108-BC30-F9D25783C50B}"/>
              </a:ext>
            </a:extLst>
          </p:cNvPr>
          <p:cNvSpPr/>
          <p:nvPr/>
        </p:nvSpPr>
        <p:spPr>
          <a:xfrm>
            <a:off x="7857422" y="2998813"/>
            <a:ext cx="2160000" cy="21600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B048DBF-FEB9-29E7-D20E-D199A4C1DE5D}"/>
              </a:ext>
            </a:extLst>
          </p:cNvPr>
          <p:cNvGrpSpPr/>
          <p:nvPr/>
        </p:nvGrpSpPr>
        <p:grpSpPr>
          <a:xfrm>
            <a:off x="8400256" y="3501128"/>
            <a:ext cx="1080000" cy="1080000"/>
            <a:chOff x="8434888" y="3369673"/>
            <a:chExt cx="1080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Organigramme : Connecteur 34">
              <a:extLst>
                <a:ext uri="{FF2B5EF4-FFF2-40B4-BE49-F238E27FC236}">
                  <a16:creationId xmlns:a16="http://schemas.microsoft.com/office/drawing/2014/main" id="{2C7F7F5A-307D-4D6D-AFA7-E97DD0E78C93}"/>
                </a:ext>
              </a:extLst>
            </p:cNvPr>
            <p:cNvSpPr/>
            <p:nvPr/>
          </p:nvSpPr>
          <p:spPr>
            <a:xfrm>
              <a:off x="8434888" y="3369673"/>
              <a:ext cx="1080000" cy="108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42DF29EB-E5A6-7878-13CE-7E8435044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4" t="12200" r="14348" b="30598"/>
            <a:stretch/>
          </p:blipFill>
          <p:spPr>
            <a:xfrm>
              <a:off x="8612686" y="3573016"/>
              <a:ext cx="733155" cy="597936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028" name="Picture 4" descr="Quel logo de région pour sa plaque d'immatriculation | Blog Plaque&amp;Go">
            <a:extLst>
              <a:ext uri="{FF2B5EF4-FFF2-40B4-BE49-F238E27FC236}">
                <a16:creationId xmlns:a16="http://schemas.microsoft.com/office/drawing/2014/main" id="{69DE22B4-49CF-844E-3F70-B2A09759B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5" t="31250" r="2276" b="37866"/>
          <a:stretch/>
        </p:blipFill>
        <p:spPr bwMode="auto">
          <a:xfrm>
            <a:off x="8741802" y="4733079"/>
            <a:ext cx="469595" cy="5554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Quel logo de région pour sa plaque d'immatriculation | Blog Plaque&amp;Go">
            <a:extLst>
              <a:ext uri="{FF2B5EF4-FFF2-40B4-BE49-F238E27FC236}">
                <a16:creationId xmlns:a16="http://schemas.microsoft.com/office/drawing/2014/main" id="{F11F7430-7378-F9DE-89E1-52906C30B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4" r="53708" b="71071"/>
          <a:stretch/>
        </p:blipFill>
        <p:spPr bwMode="auto">
          <a:xfrm>
            <a:off x="9648474" y="3737327"/>
            <a:ext cx="491476" cy="55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Quel logo de région pour sa plaque d'immatriculation | Blog Plaque&amp;Go">
            <a:extLst>
              <a:ext uri="{FF2B5EF4-FFF2-40B4-BE49-F238E27FC236}">
                <a16:creationId xmlns:a16="http://schemas.microsoft.com/office/drawing/2014/main" id="{B0EA9E56-1BD9-3DCA-3032-A13B24364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t="66705" r="53708" b="4795"/>
          <a:stretch/>
        </p:blipFill>
        <p:spPr bwMode="auto">
          <a:xfrm>
            <a:off x="7587715" y="3627295"/>
            <a:ext cx="488266" cy="55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37CA7D7-0001-535A-8674-56FC6B41E3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4392" y="2811144"/>
            <a:ext cx="484632" cy="484632"/>
          </a:xfrm>
          <a:prstGeom prst="flowChartConnector">
            <a:avLst/>
          </a:prstGeom>
        </p:spPr>
      </p:pic>
      <p:pic>
        <p:nvPicPr>
          <p:cNvPr id="53" name="Image 5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51959B8-DB3B-C2D0-161F-91A1306F06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t="13040" r="14731" b="13730"/>
          <a:stretch/>
        </p:blipFill>
        <p:spPr>
          <a:xfrm>
            <a:off x="7620756" y="2282656"/>
            <a:ext cx="491468" cy="498272"/>
          </a:xfrm>
          <a:prstGeom prst="flowChartConnector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978D46D-27D3-F664-E022-AEAF390DF43B}"/>
              </a:ext>
            </a:extLst>
          </p:cNvPr>
          <p:cNvSpPr/>
          <p:nvPr/>
        </p:nvSpPr>
        <p:spPr>
          <a:xfrm>
            <a:off x="6985166" y="2255344"/>
            <a:ext cx="4079386" cy="1101648"/>
          </a:xfrm>
          <a:custGeom>
            <a:avLst/>
            <a:gdLst>
              <a:gd name="connsiteX0" fmla="*/ 0 w 4079386"/>
              <a:gd name="connsiteY0" fmla="*/ 0 h 923330"/>
              <a:gd name="connsiteX1" fmla="*/ 4079386 w 4079386"/>
              <a:gd name="connsiteY1" fmla="*/ 0 h 923330"/>
              <a:gd name="connsiteX2" fmla="*/ 4079386 w 4079386"/>
              <a:gd name="connsiteY2" fmla="*/ 923330 h 923330"/>
              <a:gd name="connsiteX3" fmla="*/ 0 w 4079386"/>
              <a:gd name="connsiteY3" fmla="*/ 923330 h 923330"/>
              <a:gd name="connsiteX4" fmla="*/ 0 w 4079386"/>
              <a:gd name="connsiteY4" fmla="*/ 0 h 923330"/>
              <a:gd name="connsiteX0" fmla="*/ 0 w 4079386"/>
              <a:gd name="connsiteY0" fmla="*/ 0 h 1101648"/>
              <a:gd name="connsiteX1" fmla="*/ 4079386 w 4079386"/>
              <a:gd name="connsiteY1" fmla="*/ 0 h 1101648"/>
              <a:gd name="connsiteX2" fmla="*/ 4079386 w 4079386"/>
              <a:gd name="connsiteY2" fmla="*/ 923330 h 1101648"/>
              <a:gd name="connsiteX3" fmla="*/ 0 w 4079386"/>
              <a:gd name="connsiteY3" fmla="*/ 923330 h 1101648"/>
              <a:gd name="connsiteX4" fmla="*/ 0 w 4079386"/>
              <a:gd name="connsiteY4" fmla="*/ 0 h 1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386" h="1101648">
                <a:moveTo>
                  <a:pt x="0" y="0"/>
                </a:moveTo>
                <a:lnTo>
                  <a:pt x="4079386" y="0"/>
                </a:lnTo>
                <a:lnTo>
                  <a:pt x="4079386" y="923330"/>
                </a:lnTo>
                <a:cubicBezTo>
                  <a:pt x="2588963" y="1324546"/>
                  <a:pt x="1359795" y="923330"/>
                  <a:pt x="0" y="923330"/>
                </a:cubicBez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threePt" dir="t"/>
          </a:scene3d>
          <a:sp3d z="12700"/>
        </p:spPr>
        <p:txBody>
          <a:bodyPr wrap="none" lIns="91440" tIns="45720" rIns="91440" bIns="45720">
            <a:prstTxWarp prst="textArchUp">
              <a:avLst>
                <a:gd name="adj" fmla="val 10785729"/>
              </a:avLst>
            </a:prstTxWarp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T Std" panose="020B0504020202020204"/>
              </a:rPr>
              <a:t>Européenne</a:t>
            </a:r>
            <a:endParaRPr lang="fr-FR" sz="48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LT Std" panose="020B0504020202020204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E12FB2C-66D8-C1A6-B968-1A7ABE7BAD38}"/>
              </a:ext>
            </a:extLst>
          </p:cNvPr>
          <p:cNvSpPr/>
          <p:nvPr/>
        </p:nvSpPr>
        <p:spPr>
          <a:xfrm>
            <a:off x="6888088" y="2759400"/>
            <a:ext cx="4079386" cy="1101648"/>
          </a:xfrm>
          <a:custGeom>
            <a:avLst/>
            <a:gdLst>
              <a:gd name="connsiteX0" fmla="*/ 0 w 4079386"/>
              <a:gd name="connsiteY0" fmla="*/ 0 h 923330"/>
              <a:gd name="connsiteX1" fmla="*/ 4079386 w 4079386"/>
              <a:gd name="connsiteY1" fmla="*/ 0 h 923330"/>
              <a:gd name="connsiteX2" fmla="*/ 4079386 w 4079386"/>
              <a:gd name="connsiteY2" fmla="*/ 923330 h 923330"/>
              <a:gd name="connsiteX3" fmla="*/ 0 w 4079386"/>
              <a:gd name="connsiteY3" fmla="*/ 923330 h 923330"/>
              <a:gd name="connsiteX4" fmla="*/ 0 w 4079386"/>
              <a:gd name="connsiteY4" fmla="*/ 0 h 923330"/>
              <a:gd name="connsiteX0" fmla="*/ 0 w 4079386"/>
              <a:gd name="connsiteY0" fmla="*/ 0 h 1101648"/>
              <a:gd name="connsiteX1" fmla="*/ 4079386 w 4079386"/>
              <a:gd name="connsiteY1" fmla="*/ 0 h 1101648"/>
              <a:gd name="connsiteX2" fmla="*/ 4079386 w 4079386"/>
              <a:gd name="connsiteY2" fmla="*/ 923330 h 1101648"/>
              <a:gd name="connsiteX3" fmla="*/ 0 w 4079386"/>
              <a:gd name="connsiteY3" fmla="*/ 923330 h 1101648"/>
              <a:gd name="connsiteX4" fmla="*/ 0 w 4079386"/>
              <a:gd name="connsiteY4" fmla="*/ 0 h 1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386" h="1101648">
                <a:moveTo>
                  <a:pt x="0" y="0"/>
                </a:moveTo>
                <a:lnTo>
                  <a:pt x="4079386" y="0"/>
                </a:lnTo>
                <a:lnTo>
                  <a:pt x="4079386" y="923330"/>
                </a:lnTo>
                <a:cubicBezTo>
                  <a:pt x="2588963" y="1324546"/>
                  <a:pt x="1359795" y="923330"/>
                  <a:pt x="0" y="92333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z="12700"/>
        </p:spPr>
        <p:txBody>
          <a:bodyPr wrap="none" lIns="91440" tIns="45720" rIns="91440" bIns="45720">
            <a:prstTxWarp prst="textArchUp">
              <a:avLst>
                <a:gd name="adj" fmla="val 10919114"/>
              </a:avLst>
            </a:prstTxWarp>
            <a:spAutoFit/>
          </a:bodyPr>
          <a:lstStyle/>
          <a:p>
            <a:pPr algn="ctr"/>
            <a:r>
              <a:rPr lang="fr-FR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T Std" panose="020B0504020202020204"/>
              </a:rPr>
              <a:t>Nationale</a:t>
            </a:r>
            <a:endParaRPr lang="fr-FR" sz="2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LT Std" panose="020B0504020202020204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B6005A81-8574-F746-4D0B-265CBFE2A25F}"/>
              </a:ext>
            </a:extLst>
          </p:cNvPr>
          <p:cNvSpPr/>
          <p:nvPr/>
        </p:nvSpPr>
        <p:spPr>
          <a:xfrm>
            <a:off x="6913158" y="3335464"/>
            <a:ext cx="4079386" cy="1101648"/>
          </a:xfrm>
          <a:custGeom>
            <a:avLst/>
            <a:gdLst>
              <a:gd name="connsiteX0" fmla="*/ 0 w 4079386"/>
              <a:gd name="connsiteY0" fmla="*/ 0 h 923330"/>
              <a:gd name="connsiteX1" fmla="*/ 4079386 w 4079386"/>
              <a:gd name="connsiteY1" fmla="*/ 0 h 923330"/>
              <a:gd name="connsiteX2" fmla="*/ 4079386 w 4079386"/>
              <a:gd name="connsiteY2" fmla="*/ 923330 h 923330"/>
              <a:gd name="connsiteX3" fmla="*/ 0 w 4079386"/>
              <a:gd name="connsiteY3" fmla="*/ 923330 h 923330"/>
              <a:gd name="connsiteX4" fmla="*/ 0 w 4079386"/>
              <a:gd name="connsiteY4" fmla="*/ 0 h 923330"/>
              <a:gd name="connsiteX0" fmla="*/ 0 w 4079386"/>
              <a:gd name="connsiteY0" fmla="*/ 0 h 1101648"/>
              <a:gd name="connsiteX1" fmla="*/ 4079386 w 4079386"/>
              <a:gd name="connsiteY1" fmla="*/ 0 h 1101648"/>
              <a:gd name="connsiteX2" fmla="*/ 4079386 w 4079386"/>
              <a:gd name="connsiteY2" fmla="*/ 923330 h 1101648"/>
              <a:gd name="connsiteX3" fmla="*/ 0 w 4079386"/>
              <a:gd name="connsiteY3" fmla="*/ 923330 h 1101648"/>
              <a:gd name="connsiteX4" fmla="*/ 0 w 4079386"/>
              <a:gd name="connsiteY4" fmla="*/ 0 h 11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386" h="1101648">
                <a:moveTo>
                  <a:pt x="0" y="0"/>
                </a:moveTo>
                <a:lnTo>
                  <a:pt x="4079386" y="0"/>
                </a:lnTo>
                <a:lnTo>
                  <a:pt x="4079386" y="923330"/>
                </a:lnTo>
                <a:cubicBezTo>
                  <a:pt x="2588963" y="1324546"/>
                  <a:pt x="1359795" y="923330"/>
                  <a:pt x="0" y="923330"/>
                </a:cubicBez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threePt" dir="t"/>
          </a:scene3d>
          <a:sp3d z="12700"/>
        </p:spPr>
        <p:txBody>
          <a:bodyPr wrap="none" lIns="91440" tIns="45720" rIns="91440" bIns="45720">
            <a:prstTxWarp prst="textArchUp">
              <a:avLst>
                <a:gd name="adj" fmla="val 10789916"/>
              </a:avLst>
            </a:prstTxWarp>
            <a:spAutoFit/>
          </a:bodyPr>
          <a:lstStyle/>
          <a:p>
            <a:pPr algn="ctr"/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T Std" panose="020B0504020202020204"/>
              </a:rPr>
              <a:t>Régionale</a:t>
            </a:r>
            <a:endParaRPr lang="fr-FR" sz="48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LT Std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1165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9C33F5-0E97-4E81-1C55-4D32FB22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4ED73E-CB70-33B2-0906-7E79B20E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EB853B1-A1C0-BBBF-22A4-0489A0A5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2522016"/>
            <a:ext cx="10515600" cy="2851200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Expérimentation de l’effet du toastage à la ferme expérimentale des Trinottières</a:t>
            </a:r>
          </a:p>
        </p:txBody>
      </p:sp>
      <p:pic>
        <p:nvPicPr>
          <p:cNvPr id="9" name="Image 8" descr="Une image contenant mammifère, calèche, cheval, plusieurs&#10;&#10;Description générée automatiquement">
            <a:extLst>
              <a:ext uri="{FF2B5EF4-FFF2-40B4-BE49-F238E27FC236}">
                <a16:creationId xmlns:a16="http://schemas.microsoft.com/office/drawing/2014/main" id="{E60CEA6C-1910-9EC3-84ED-210FEA4EF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8"/>
          <a:stretch/>
        </p:blipFill>
        <p:spPr>
          <a:xfrm>
            <a:off x="1631504" y="1988840"/>
            <a:ext cx="8928992" cy="20073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2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5E195E0A-A32B-E42D-405A-BC66520513CA}"/>
              </a:ext>
            </a:extLst>
          </p:cNvPr>
          <p:cNvGrpSpPr/>
          <p:nvPr/>
        </p:nvGrpSpPr>
        <p:grpSpPr>
          <a:xfrm>
            <a:off x="767408" y="1929957"/>
            <a:ext cx="1017132" cy="1017132"/>
            <a:chOff x="71893" y="2629692"/>
            <a:chExt cx="1017132" cy="101713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E8DD5C1-25DF-F410-9461-87439DBCC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49" t="18076" r="24014" b="22543"/>
            <a:stretch/>
          </p:blipFill>
          <p:spPr>
            <a:xfrm rot="5400000">
              <a:off x="380899" y="2727474"/>
              <a:ext cx="685543" cy="685540"/>
            </a:xfrm>
            <a:prstGeom prst="flowChartConnector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147C640A-0562-7BED-9282-170110D1A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22070">
              <a:off x="71893" y="2629692"/>
              <a:ext cx="1017132" cy="1017132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3CA7F2C-9985-7780-B982-3709AD8D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221680" cy="1522540"/>
          </a:xfrm>
        </p:spPr>
        <p:txBody>
          <a:bodyPr/>
          <a:lstStyle/>
          <a:p>
            <a:r>
              <a:rPr lang="fr-FR" dirty="0"/>
              <a:t>Les effets du toastage sur les graines de protéagineux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6E9E4C-F030-D08E-A91A-5DF1EAFD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82AEE8-7C5D-D81A-E763-7DB0EA9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21</a:t>
            </a:fld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421B7DE-4C04-32A7-BF12-F69B8B3E7819}"/>
              </a:ext>
            </a:extLst>
          </p:cNvPr>
          <p:cNvGrpSpPr/>
          <p:nvPr/>
        </p:nvGrpSpPr>
        <p:grpSpPr>
          <a:xfrm>
            <a:off x="1070296" y="2927697"/>
            <a:ext cx="4033815" cy="1522540"/>
            <a:chOff x="1271464" y="2527957"/>
            <a:chExt cx="4033815" cy="1522540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CC6D99F-917F-5DC8-D92D-0591F351FC50}"/>
                </a:ext>
              </a:extLst>
            </p:cNvPr>
            <p:cNvGrpSpPr/>
            <p:nvPr/>
          </p:nvGrpSpPr>
          <p:grpSpPr>
            <a:xfrm>
              <a:off x="1271464" y="2811577"/>
              <a:ext cx="3960440" cy="955303"/>
              <a:chOff x="87118" y="2257673"/>
              <a:chExt cx="3960440" cy="955303"/>
            </a:xfrm>
          </p:grpSpPr>
          <p:sp>
            <p:nvSpPr>
              <p:cNvPr id="7" name="Organigramme : Terminateur 6">
                <a:extLst>
                  <a:ext uri="{FF2B5EF4-FFF2-40B4-BE49-F238E27FC236}">
                    <a16:creationId xmlns:a16="http://schemas.microsoft.com/office/drawing/2014/main" id="{220CC919-CD0A-DA83-1406-996B0A03B3A5}"/>
                  </a:ext>
                </a:extLst>
              </p:cNvPr>
              <p:cNvSpPr/>
              <p:nvPr/>
            </p:nvSpPr>
            <p:spPr>
              <a:xfrm>
                <a:off x="87118" y="2257673"/>
                <a:ext cx="660782" cy="955303"/>
              </a:xfrm>
              <a:prstGeom prst="flowChartTerminator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Helvetica LT Std" panose="020B0504020202020204"/>
                  </a:rPr>
                  <a:t>MS</a:t>
                </a:r>
              </a:p>
              <a:p>
                <a:pPr algn="ctr"/>
                <a:endParaRPr lang="fr-FR" sz="200" b="1" i="1" dirty="0">
                  <a:latin typeface="Helvetica LT Std" panose="020B0504020202020204"/>
                </a:endParaRPr>
              </a:p>
              <a:p>
                <a:pPr algn="ctr"/>
                <a:r>
                  <a:rPr lang="fr-FR" sz="1400" b="1" i="1" dirty="0">
                    <a:latin typeface="Helvetica LT Std" panose="020B0504020202020204"/>
                  </a:rPr>
                  <a:t>87,4</a:t>
                </a: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%</a:t>
                </a:r>
                <a:endParaRPr lang="fr-FR" sz="1200" b="1" i="1" dirty="0">
                  <a:latin typeface="Helvetica LT Std" panose="020B0504020202020204"/>
                </a:endParaRPr>
              </a:p>
            </p:txBody>
          </p:sp>
          <p:sp>
            <p:nvSpPr>
              <p:cNvPr id="8" name="Organigramme : Terminateur 7">
                <a:extLst>
                  <a:ext uri="{FF2B5EF4-FFF2-40B4-BE49-F238E27FC236}">
                    <a16:creationId xmlns:a16="http://schemas.microsoft.com/office/drawing/2014/main" id="{A9F51E1F-8F5D-5027-E00F-91F9BF3C9D97}"/>
                  </a:ext>
                </a:extLst>
              </p:cNvPr>
              <p:cNvSpPr/>
              <p:nvPr/>
            </p:nvSpPr>
            <p:spPr>
              <a:xfrm>
                <a:off x="951214" y="2257673"/>
                <a:ext cx="648072" cy="955303"/>
              </a:xfrm>
              <a:prstGeom prst="flowChartTerminator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  <a:latin typeface="Helvetica LT Std" panose="020B0504020202020204"/>
                  </a:rPr>
                  <a:t>MAT</a:t>
                </a:r>
              </a:p>
              <a:p>
                <a:pPr algn="ctr"/>
                <a:endParaRPr lang="fr-FR" sz="200" b="1" i="1" dirty="0">
                  <a:latin typeface="Helvetica LT Std" panose="020B0504020202020204"/>
                </a:endParaRPr>
              </a:p>
              <a:p>
                <a:pPr algn="ctr"/>
                <a:r>
                  <a:rPr lang="fr-FR" sz="1400" b="1" i="1" dirty="0">
                    <a:latin typeface="Helvetica LT Std" panose="020B0504020202020204"/>
                  </a:rPr>
                  <a:t>265</a:t>
                </a: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g/kg brut</a:t>
                </a:r>
                <a:endParaRPr lang="fr-FR" sz="900" b="1" i="1" dirty="0">
                  <a:latin typeface="Helvetica LT Std" panose="020B0504020202020204"/>
                </a:endParaRPr>
              </a:p>
            </p:txBody>
          </p:sp>
          <p:sp>
            <p:nvSpPr>
              <p:cNvPr id="9" name="Organigramme : Terminateur 8">
                <a:extLst>
                  <a:ext uri="{FF2B5EF4-FFF2-40B4-BE49-F238E27FC236}">
                    <a16:creationId xmlns:a16="http://schemas.microsoft.com/office/drawing/2014/main" id="{70F428DA-824E-B9D4-5D1F-FAA8C5E3C206}"/>
                  </a:ext>
                </a:extLst>
              </p:cNvPr>
              <p:cNvSpPr/>
              <p:nvPr/>
            </p:nvSpPr>
            <p:spPr>
              <a:xfrm>
                <a:off x="1792248" y="2257673"/>
                <a:ext cx="648072" cy="955303"/>
              </a:xfrm>
              <a:prstGeom prst="flowChartTerminator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Helvetica LT Std" panose="020B0504020202020204"/>
                  </a:rPr>
                  <a:t>MG</a:t>
                </a:r>
              </a:p>
              <a:p>
                <a:pPr algn="ctr"/>
                <a:r>
                  <a:rPr lang="fr-FR" sz="1400" b="1" i="1" dirty="0">
                    <a:latin typeface="Helvetica LT Std" panose="020B0504020202020204"/>
                  </a:rPr>
                  <a:t>15</a:t>
                </a: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g/kg brut</a:t>
                </a:r>
              </a:p>
            </p:txBody>
          </p:sp>
          <p:sp>
            <p:nvSpPr>
              <p:cNvPr id="10" name="Organigramme : Terminateur 9">
                <a:extLst>
                  <a:ext uri="{FF2B5EF4-FFF2-40B4-BE49-F238E27FC236}">
                    <a16:creationId xmlns:a16="http://schemas.microsoft.com/office/drawing/2014/main" id="{19F4A029-CAA4-088F-E359-9EB3945B0095}"/>
                  </a:ext>
                </a:extLst>
              </p:cNvPr>
              <p:cNvSpPr/>
              <p:nvPr/>
            </p:nvSpPr>
            <p:spPr>
              <a:xfrm>
                <a:off x="2607958" y="2270125"/>
                <a:ext cx="647512" cy="942851"/>
              </a:xfrm>
              <a:prstGeom prst="flowChartTerminator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Helvetica LT Std" panose="020B0504020202020204"/>
                  </a:rPr>
                  <a:t>CB</a:t>
                </a:r>
              </a:p>
              <a:p>
                <a:pPr algn="ctr"/>
                <a:r>
                  <a:rPr lang="fr-FR" sz="1400" b="1" i="1" dirty="0">
                    <a:latin typeface="Helvetica LT Std" panose="020B0504020202020204"/>
                  </a:rPr>
                  <a:t>72</a:t>
                </a: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g/kg brut</a:t>
                </a:r>
              </a:p>
            </p:txBody>
          </p:sp>
          <p:sp>
            <p:nvSpPr>
              <p:cNvPr id="11" name="Organigramme : Terminateur 10">
                <a:extLst>
                  <a:ext uri="{FF2B5EF4-FFF2-40B4-BE49-F238E27FC236}">
                    <a16:creationId xmlns:a16="http://schemas.microsoft.com/office/drawing/2014/main" id="{3BFF461B-0BC8-8CB5-AB80-A31061D885E7}"/>
                  </a:ext>
                </a:extLst>
              </p:cNvPr>
              <p:cNvSpPr/>
              <p:nvPr/>
            </p:nvSpPr>
            <p:spPr>
              <a:xfrm>
                <a:off x="3400046" y="2270125"/>
                <a:ext cx="647512" cy="942851"/>
              </a:xfrm>
              <a:prstGeom prst="flowChartTerminator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Helvetica LT Std" panose="020B0504020202020204"/>
                  </a:rPr>
                  <a:t>DE1</a:t>
                </a:r>
                <a:r>
                  <a:rPr lang="fr-FR" sz="1400" b="1" i="1" dirty="0">
                    <a:latin typeface="Helvetica LT Std" panose="020B0504020202020204"/>
                  </a:rPr>
                  <a:t> 72,7</a:t>
                </a:r>
                <a:endParaRPr lang="fr-FR" sz="1200" b="1" i="1" dirty="0">
                  <a:latin typeface="Helvetica LT Std" panose="020B0504020202020204"/>
                </a:endParaRP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%</a:t>
                </a:r>
                <a:endParaRPr lang="fr-FR" sz="700" b="1" dirty="0">
                  <a:latin typeface="Helvetica LT Std" panose="020B0504020202020204"/>
                </a:endParaRPr>
              </a:p>
            </p:txBody>
          </p:sp>
        </p:grp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7AEBCE02-160C-FD99-DF99-F2724E8BB757}"/>
                </a:ext>
              </a:extLst>
            </p:cNvPr>
            <p:cNvSpPr/>
            <p:nvPr/>
          </p:nvSpPr>
          <p:spPr>
            <a:xfrm>
              <a:off x="4489569" y="2527957"/>
              <a:ext cx="815710" cy="15225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F298A066-A9B2-F22B-915E-E25E6393E322}"/>
              </a:ext>
            </a:extLst>
          </p:cNvPr>
          <p:cNvGrpSpPr/>
          <p:nvPr/>
        </p:nvGrpSpPr>
        <p:grpSpPr>
          <a:xfrm>
            <a:off x="1049056" y="4511873"/>
            <a:ext cx="4053688" cy="1522540"/>
            <a:chOff x="1253877" y="4436939"/>
            <a:chExt cx="4053688" cy="1522540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B17229CC-6521-5B01-9145-12F0486560F2}"/>
                </a:ext>
              </a:extLst>
            </p:cNvPr>
            <p:cNvGrpSpPr/>
            <p:nvPr/>
          </p:nvGrpSpPr>
          <p:grpSpPr>
            <a:xfrm>
              <a:off x="1253877" y="4720558"/>
              <a:ext cx="3960440" cy="955303"/>
              <a:chOff x="87118" y="2257673"/>
              <a:chExt cx="3960440" cy="955303"/>
            </a:xfrm>
          </p:grpSpPr>
          <p:sp>
            <p:nvSpPr>
              <p:cNvPr id="18" name="Organigramme : Terminateur 17">
                <a:extLst>
                  <a:ext uri="{FF2B5EF4-FFF2-40B4-BE49-F238E27FC236}">
                    <a16:creationId xmlns:a16="http://schemas.microsoft.com/office/drawing/2014/main" id="{68C0B19C-4009-14E9-EE48-5BFE0F9D11A2}"/>
                  </a:ext>
                </a:extLst>
              </p:cNvPr>
              <p:cNvSpPr/>
              <p:nvPr/>
            </p:nvSpPr>
            <p:spPr>
              <a:xfrm>
                <a:off x="87118" y="2257673"/>
                <a:ext cx="660782" cy="955303"/>
              </a:xfrm>
              <a:prstGeom prst="flowChartTerminator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 i="1" dirty="0"/>
              </a:p>
              <a:p>
                <a:pPr algn="ctr"/>
                <a:r>
                  <a:rPr lang="fr-FR" sz="1400" b="1" dirty="0">
                    <a:latin typeface="Helvetica LT Std" panose="020B0504020202020204"/>
                  </a:rPr>
                  <a:t>MS</a:t>
                </a:r>
              </a:p>
              <a:p>
                <a:pPr algn="ctr"/>
                <a:r>
                  <a:rPr lang="fr-FR" sz="1400" b="1" i="1" dirty="0">
                    <a:latin typeface="Helvetica LT Std" panose="020B0504020202020204"/>
                  </a:rPr>
                  <a:t>91,5</a:t>
                </a: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%</a:t>
                </a:r>
                <a:endParaRPr lang="fr-FR" sz="1200" b="1" i="1" dirty="0">
                  <a:latin typeface="Helvetica LT Std" panose="020B0504020202020204"/>
                </a:endParaRPr>
              </a:p>
              <a:p>
                <a:pPr algn="ctr"/>
                <a:endParaRPr lang="fr-FR" sz="1100" b="1" i="1" dirty="0"/>
              </a:p>
            </p:txBody>
          </p:sp>
          <p:sp>
            <p:nvSpPr>
              <p:cNvPr id="19" name="Organigramme : Terminateur 18">
                <a:extLst>
                  <a:ext uri="{FF2B5EF4-FFF2-40B4-BE49-F238E27FC236}">
                    <a16:creationId xmlns:a16="http://schemas.microsoft.com/office/drawing/2014/main" id="{879B104A-0F8E-0566-6DAB-E3C80810EEC6}"/>
                  </a:ext>
                </a:extLst>
              </p:cNvPr>
              <p:cNvSpPr/>
              <p:nvPr/>
            </p:nvSpPr>
            <p:spPr>
              <a:xfrm>
                <a:off x="951214" y="2257673"/>
                <a:ext cx="648072" cy="955303"/>
              </a:xfrm>
              <a:prstGeom prst="flowChartTerminator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Helvetica LT Std" panose="020B0504020202020204"/>
                  </a:rPr>
                  <a:t>MAT </a:t>
                </a:r>
                <a:r>
                  <a:rPr lang="fr-FR" sz="1400" b="1" i="1" dirty="0">
                    <a:latin typeface="Helvetica LT Std" panose="020B0504020202020204"/>
                  </a:rPr>
                  <a:t>253</a:t>
                </a: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g/kg brut</a:t>
                </a:r>
                <a:endParaRPr lang="fr-FR" sz="900" b="1" i="1" dirty="0">
                  <a:latin typeface="Helvetica LT Std" panose="020B0504020202020204"/>
                </a:endParaRPr>
              </a:p>
            </p:txBody>
          </p:sp>
          <p:sp>
            <p:nvSpPr>
              <p:cNvPr id="20" name="Organigramme : Terminateur 19">
                <a:extLst>
                  <a:ext uri="{FF2B5EF4-FFF2-40B4-BE49-F238E27FC236}">
                    <a16:creationId xmlns:a16="http://schemas.microsoft.com/office/drawing/2014/main" id="{213897BD-20FB-7999-4B4A-A622931F5CAF}"/>
                  </a:ext>
                </a:extLst>
              </p:cNvPr>
              <p:cNvSpPr/>
              <p:nvPr/>
            </p:nvSpPr>
            <p:spPr>
              <a:xfrm>
                <a:off x="1792248" y="2257673"/>
                <a:ext cx="648072" cy="955303"/>
              </a:xfrm>
              <a:prstGeom prst="flowChartTerminator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Helvetica LT Std" panose="020B0504020202020204"/>
                  </a:rPr>
                  <a:t>MG</a:t>
                </a:r>
                <a:r>
                  <a:rPr lang="fr-FR" sz="1400" b="1" i="1" dirty="0">
                    <a:latin typeface="Helvetica LT Std" panose="020B0504020202020204"/>
                  </a:rPr>
                  <a:t> 21</a:t>
                </a: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g/kg brut</a:t>
                </a:r>
              </a:p>
            </p:txBody>
          </p:sp>
          <p:sp>
            <p:nvSpPr>
              <p:cNvPr id="21" name="Organigramme : Terminateur 20">
                <a:extLst>
                  <a:ext uri="{FF2B5EF4-FFF2-40B4-BE49-F238E27FC236}">
                    <a16:creationId xmlns:a16="http://schemas.microsoft.com/office/drawing/2014/main" id="{ED2409B6-C843-C9B8-0C3B-48B8EFE86A8C}"/>
                  </a:ext>
                </a:extLst>
              </p:cNvPr>
              <p:cNvSpPr/>
              <p:nvPr/>
            </p:nvSpPr>
            <p:spPr>
              <a:xfrm>
                <a:off x="2607958" y="2270125"/>
                <a:ext cx="647512" cy="942851"/>
              </a:xfrm>
              <a:prstGeom prst="flowChartTerminator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Helvetica LT Std" panose="020B0504020202020204"/>
                  </a:rPr>
                  <a:t>CB</a:t>
                </a:r>
              </a:p>
              <a:p>
                <a:pPr algn="ctr"/>
                <a:r>
                  <a:rPr lang="fr-FR" sz="1400" b="1" i="1" dirty="0">
                    <a:latin typeface="Helvetica LT Std" panose="020B0504020202020204"/>
                  </a:rPr>
                  <a:t>65</a:t>
                </a: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g/kg brut</a:t>
                </a:r>
              </a:p>
            </p:txBody>
          </p:sp>
          <p:sp>
            <p:nvSpPr>
              <p:cNvPr id="22" name="Organigramme : Terminateur 21">
                <a:extLst>
                  <a:ext uri="{FF2B5EF4-FFF2-40B4-BE49-F238E27FC236}">
                    <a16:creationId xmlns:a16="http://schemas.microsoft.com/office/drawing/2014/main" id="{064E2947-8C19-A40A-177D-617B58A34EF3}"/>
                  </a:ext>
                </a:extLst>
              </p:cNvPr>
              <p:cNvSpPr/>
              <p:nvPr/>
            </p:nvSpPr>
            <p:spPr>
              <a:xfrm>
                <a:off x="3400046" y="2270125"/>
                <a:ext cx="647512" cy="942851"/>
              </a:xfrm>
              <a:prstGeom prst="flowChartTerminator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latin typeface="Helvetica LT Std" panose="020B0504020202020204"/>
                  </a:rPr>
                  <a:t>DE1</a:t>
                </a:r>
                <a:r>
                  <a:rPr lang="fr-FR" sz="1400" b="1" i="1" dirty="0">
                    <a:latin typeface="Helvetica LT Std" panose="020B0504020202020204"/>
                  </a:rPr>
                  <a:t> 40,9</a:t>
                </a:r>
              </a:p>
              <a:p>
                <a:pPr algn="ctr"/>
                <a:r>
                  <a:rPr lang="fr-FR" sz="700" b="1" i="1" dirty="0">
                    <a:latin typeface="Helvetica LT Std" panose="020B0504020202020204"/>
                  </a:rPr>
                  <a:t>g/kg brut</a:t>
                </a:r>
                <a:endParaRPr lang="fr-FR" sz="700" b="1" dirty="0">
                  <a:latin typeface="Helvetica LT Std" panose="020B0504020202020204"/>
                </a:endParaRPr>
              </a:p>
            </p:txBody>
          </p:sp>
        </p:grp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703E9F7F-FDFB-8166-BABD-462727FFF2EE}"/>
                </a:ext>
              </a:extLst>
            </p:cNvPr>
            <p:cNvSpPr/>
            <p:nvPr/>
          </p:nvSpPr>
          <p:spPr>
            <a:xfrm>
              <a:off x="4491855" y="4436939"/>
              <a:ext cx="815710" cy="15225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B04986C5-B920-19DB-64A8-0879527BA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92" y="2059790"/>
            <a:ext cx="685041" cy="68504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7645D59F-6E2A-5C5F-DFB1-14DE5350A02D}"/>
              </a:ext>
            </a:extLst>
          </p:cNvPr>
          <p:cNvSpPr txBox="1"/>
          <p:nvPr/>
        </p:nvSpPr>
        <p:spPr>
          <a:xfrm>
            <a:off x="1993688" y="2147367"/>
            <a:ext cx="266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Helvetica LT Std" panose="020B0504020202020204"/>
              </a:rPr>
              <a:t>Valeurs analytiques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2A547B6-1E8C-936B-55FA-142E0AA81FAB}"/>
              </a:ext>
            </a:extLst>
          </p:cNvPr>
          <p:cNvSpPr txBox="1"/>
          <p:nvPr/>
        </p:nvSpPr>
        <p:spPr>
          <a:xfrm>
            <a:off x="7836731" y="2170454"/>
            <a:ext cx="236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Helvetica LT Std" panose="020B0504020202020204"/>
              </a:rPr>
              <a:t>Valeurs calculées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5DEDAFD-2A6F-C371-AE0E-A4C41EA63D43}"/>
              </a:ext>
            </a:extLst>
          </p:cNvPr>
          <p:cNvSpPr txBox="1"/>
          <p:nvPr/>
        </p:nvSpPr>
        <p:spPr>
          <a:xfrm>
            <a:off x="2004083" y="2821815"/>
            <a:ext cx="214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Helvetica LT Std" panose="020B0504020202020204"/>
              </a:rPr>
              <a:t>Féveroles crues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3EF083-BF3E-9A1D-9743-1F762E35093B}"/>
              </a:ext>
            </a:extLst>
          </p:cNvPr>
          <p:cNvSpPr txBox="1"/>
          <p:nvPr/>
        </p:nvSpPr>
        <p:spPr>
          <a:xfrm>
            <a:off x="1859932" y="4378229"/>
            <a:ext cx="227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Helvetica LT Std" panose="020B0504020202020204"/>
              </a:rPr>
              <a:t>Féveroles toastées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7D60363-83D6-D7FC-A096-5B3D4EFBF9F1}"/>
              </a:ext>
            </a:extLst>
          </p:cNvPr>
          <p:cNvSpPr txBox="1"/>
          <p:nvPr/>
        </p:nvSpPr>
        <p:spPr>
          <a:xfrm>
            <a:off x="4655840" y="1484590"/>
            <a:ext cx="3025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u="sng" dirty="0">
                <a:latin typeface="Helvetica LT Std" panose="020B0504020202020204"/>
              </a:rPr>
              <a:t>Exemple de la féverole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69251D3-73FA-A7F2-B96B-442ABACAB41F}"/>
              </a:ext>
            </a:extLst>
          </p:cNvPr>
          <p:cNvSpPr txBox="1"/>
          <p:nvPr/>
        </p:nvSpPr>
        <p:spPr>
          <a:xfrm>
            <a:off x="7836731" y="2820270"/>
            <a:ext cx="214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Helvetica LT Std" panose="020B0504020202020204"/>
              </a:rPr>
              <a:t>Féveroles crues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BC4FE0-55B9-648C-D72F-198D8E1C30EB}"/>
              </a:ext>
            </a:extLst>
          </p:cNvPr>
          <p:cNvSpPr txBox="1"/>
          <p:nvPr/>
        </p:nvSpPr>
        <p:spPr>
          <a:xfrm>
            <a:off x="7660067" y="4379909"/>
            <a:ext cx="232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Helvetica LT Std" panose="020B0504020202020204"/>
              </a:rPr>
              <a:t>Féveroles toastées</a:t>
            </a:r>
          </a:p>
        </p:txBody>
      </p:sp>
      <p:sp>
        <p:nvSpPr>
          <p:cNvPr id="31" name="Organigramme : Terminateur 30">
            <a:extLst>
              <a:ext uri="{FF2B5EF4-FFF2-40B4-BE49-F238E27FC236}">
                <a16:creationId xmlns:a16="http://schemas.microsoft.com/office/drawing/2014/main" id="{BA7AC543-26C3-3A18-85C8-FCF557E29407}"/>
              </a:ext>
            </a:extLst>
          </p:cNvPr>
          <p:cNvSpPr/>
          <p:nvPr/>
        </p:nvSpPr>
        <p:spPr>
          <a:xfrm>
            <a:off x="7265379" y="3315661"/>
            <a:ext cx="721376" cy="929216"/>
          </a:xfrm>
          <a:prstGeom prst="flowChartTerminator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UFL</a:t>
            </a:r>
          </a:p>
          <a:p>
            <a:pPr algn="ctr"/>
            <a:endParaRPr lang="fr-FR" sz="200" b="1" dirty="0"/>
          </a:p>
          <a:p>
            <a:pPr algn="ctr"/>
            <a:r>
              <a:rPr lang="fr-FR" sz="1400" b="1" dirty="0"/>
              <a:t>1,11</a:t>
            </a:r>
          </a:p>
          <a:p>
            <a:pPr algn="ctr"/>
            <a:r>
              <a:rPr lang="fr-FR" sz="800" b="1" i="1" dirty="0">
                <a:latin typeface="Helvetica LT Std" panose="020B0504020202020204"/>
              </a:rPr>
              <a:t>g/kg MS</a:t>
            </a:r>
            <a:endParaRPr lang="fr-FR" sz="1600" b="1" i="1" dirty="0">
              <a:latin typeface="Helvetica LT Std" panose="020B0504020202020204"/>
            </a:endParaRPr>
          </a:p>
        </p:txBody>
      </p:sp>
      <p:sp>
        <p:nvSpPr>
          <p:cNvPr id="51" name="Organigramme : Terminateur 50">
            <a:extLst>
              <a:ext uri="{FF2B5EF4-FFF2-40B4-BE49-F238E27FC236}">
                <a16:creationId xmlns:a16="http://schemas.microsoft.com/office/drawing/2014/main" id="{8976F388-4F39-ECDC-ED9D-DFD13A901CE4}"/>
              </a:ext>
            </a:extLst>
          </p:cNvPr>
          <p:cNvSpPr/>
          <p:nvPr/>
        </p:nvSpPr>
        <p:spPr>
          <a:xfrm>
            <a:off x="8099290" y="3313706"/>
            <a:ext cx="721376" cy="929216"/>
          </a:xfrm>
          <a:prstGeom prst="flowChartTerminator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PDIA</a:t>
            </a:r>
          </a:p>
          <a:p>
            <a:pPr algn="ctr"/>
            <a:endParaRPr lang="fr-FR" sz="200" b="1" dirty="0"/>
          </a:p>
          <a:p>
            <a:pPr algn="ctr"/>
            <a:r>
              <a:rPr lang="fr-FR" sz="1400" b="1" dirty="0"/>
              <a:t>28</a:t>
            </a:r>
          </a:p>
          <a:p>
            <a:pPr algn="ctr"/>
            <a:r>
              <a:rPr lang="fr-FR" sz="800" b="1" i="1" dirty="0">
                <a:latin typeface="Helvetica LT Std" panose="020B0504020202020204"/>
              </a:rPr>
              <a:t>g/kg MS</a:t>
            </a:r>
            <a:endParaRPr lang="fr-FR" sz="1600" b="1" i="1" dirty="0">
              <a:latin typeface="Helvetica LT Std" panose="020B0504020202020204"/>
            </a:endParaRPr>
          </a:p>
        </p:txBody>
      </p:sp>
      <p:sp>
        <p:nvSpPr>
          <p:cNvPr id="52" name="Organigramme : Terminateur 51">
            <a:extLst>
              <a:ext uri="{FF2B5EF4-FFF2-40B4-BE49-F238E27FC236}">
                <a16:creationId xmlns:a16="http://schemas.microsoft.com/office/drawing/2014/main" id="{7601EA3F-E382-B7B2-0838-DCD87A30DD43}"/>
              </a:ext>
            </a:extLst>
          </p:cNvPr>
          <p:cNvSpPr/>
          <p:nvPr/>
        </p:nvSpPr>
        <p:spPr>
          <a:xfrm>
            <a:off x="8933201" y="3313706"/>
            <a:ext cx="721376" cy="929216"/>
          </a:xfrm>
          <a:prstGeom prst="flowChartTerminator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PDIN</a:t>
            </a:r>
          </a:p>
          <a:p>
            <a:pPr algn="ctr"/>
            <a:endParaRPr lang="fr-FR" sz="200" b="1" dirty="0"/>
          </a:p>
          <a:p>
            <a:pPr algn="ctr"/>
            <a:r>
              <a:rPr lang="fr-FR" sz="1400" b="1" dirty="0"/>
              <a:t>163</a:t>
            </a:r>
          </a:p>
          <a:p>
            <a:pPr algn="ctr"/>
            <a:r>
              <a:rPr lang="fr-FR" sz="800" b="1" i="1" dirty="0">
                <a:latin typeface="Helvetica LT Std" panose="020B0504020202020204"/>
              </a:rPr>
              <a:t>g/kg MS</a:t>
            </a:r>
            <a:endParaRPr lang="fr-FR" sz="1600" b="1" i="1" dirty="0">
              <a:latin typeface="Helvetica LT Std" panose="020B0504020202020204"/>
            </a:endParaRPr>
          </a:p>
        </p:txBody>
      </p:sp>
      <p:sp>
        <p:nvSpPr>
          <p:cNvPr id="53" name="Organigramme : Terminateur 52">
            <a:extLst>
              <a:ext uri="{FF2B5EF4-FFF2-40B4-BE49-F238E27FC236}">
                <a16:creationId xmlns:a16="http://schemas.microsoft.com/office/drawing/2014/main" id="{BAC9CE25-C8BE-DD66-5596-8E44B5C37631}"/>
              </a:ext>
            </a:extLst>
          </p:cNvPr>
          <p:cNvSpPr/>
          <p:nvPr/>
        </p:nvSpPr>
        <p:spPr>
          <a:xfrm>
            <a:off x="9767112" y="3313706"/>
            <a:ext cx="721376" cy="929216"/>
          </a:xfrm>
          <a:prstGeom prst="flowChartTerminator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PDIE</a:t>
            </a:r>
          </a:p>
          <a:p>
            <a:pPr algn="ctr"/>
            <a:endParaRPr lang="fr-FR" sz="200" b="1" dirty="0"/>
          </a:p>
          <a:p>
            <a:pPr algn="ctr"/>
            <a:r>
              <a:rPr lang="fr-FR" sz="1400" b="1" dirty="0"/>
              <a:t>101</a:t>
            </a:r>
          </a:p>
          <a:p>
            <a:pPr algn="ctr"/>
            <a:r>
              <a:rPr lang="fr-FR" sz="800" b="1" i="1" dirty="0">
                <a:latin typeface="Helvetica LT Std" panose="020B0504020202020204"/>
              </a:rPr>
              <a:t>g/kg MS</a:t>
            </a:r>
            <a:endParaRPr lang="fr-FR" sz="1600" b="1" i="1" dirty="0">
              <a:latin typeface="Helvetica LT Std" panose="020B0504020202020204"/>
            </a:endParaRPr>
          </a:p>
        </p:txBody>
      </p:sp>
      <p:sp>
        <p:nvSpPr>
          <p:cNvPr id="54" name="Organigramme : Terminateur 53">
            <a:extLst>
              <a:ext uri="{FF2B5EF4-FFF2-40B4-BE49-F238E27FC236}">
                <a16:creationId xmlns:a16="http://schemas.microsoft.com/office/drawing/2014/main" id="{5638C417-3E4C-200D-50F8-20AA5CB00EE6}"/>
              </a:ext>
            </a:extLst>
          </p:cNvPr>
          <p:cNvSpPr/>
          <p:nvPr/>
        </p:nvSpPr>
        <p:spPr>
          <a:xfrm>
            <a:off x="7265379" y="4886228"/>
            <a:ext cx="721376" cy="929216"/>
          </a:xfrm>
          <a:prstGeom prst="flowChartTerminator">
            <a:avLst/>
          </a:prstGeom>
          <a:solidFill>
            <a:srgbClr val="7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UFL</a:t>
            </a:r>
          </a:p>
          <a:p>
            <a:pPr algn="ctr"/>
            <a:endParaRPr lang="fr-FR" sz="200" b="1" dirty="0"/>
          </a:p>
          <a:p>
            <a:pPr algn="ctr"/>
            <a:r>
              <a:rPr lang="fr-FR" sz="1400" b="1" dirty="0"/>
              <a:t>1,12</a:t>
            </a:r>
          </a:p>
          <a:p>
            <a:pPr algn="ctr"/>
            <a:r>
              <a:rPr lang="fr-FR" sz="800" b="1" i="1" dirty="0">
                <a:latin typeface="Helvetica LT Std" panose="020B0504020202020204"/>
              </a:rPr>
              <a:t>g/kg MS</a:t>
            </a:r>
            <a:endParaRPr lang="fr-FR" sz="1600" b="1" i="1" dirty="0">
              <a:latin typeface="Helvetica LT Std" panose="020B0504020202020204"/>
            </a:endParaRPr>
          </a:p>
        </p:txBody>
      </p:sp>
      <p:sp>
        <p:nvSpPr>
          <p:cNvPr id="55" name="Organigramme : Terminateur 54">
            <a:extLst>
              <a:ext uri="{FF2B5EF4-FFF2-40B4-BE49-F238E27FC236}">
                <a16:creationId xmlns:a16="http://schemas.microsoft.com/office/drawing/2014/main" id="{E1750C3B-6458-5B1C-D6AA-0616546AE78F}"/>
              </a:ext>
            </a:extLst>
          </p:cNvPr>
          <p:cNvSpPr/>
          <p:nvPr/>
        </p:nvSpPr>
        <p:spPr>
          <a:xfrm>
            <a:off x="8099290" y="4884273"/>
            <a:ext cx="721376" cy="929216"/>
          </a:xfrm>
          <a:prstGeom prst="flowChartTerminator">
            <a:avLst/>
          </a:prstGeom>
          <a:solidFill>
            <a:srgbClr val="7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PDIA</a:t>
            </a:r>
          </a:p>
          <a:p>
            <a:pPr algn="ctr"/>
            <a:endParaRPr lang="fr-FR" sz="200" b="1" dirty="0"/>
          </a:p>
          <a:p>
            <a:pPr algn="ctr"/>
            <a:r>
              <a:rPr lang="fr-FR" sz="1400" b="1" dirty="0"/>
              <a:t>60</a:t>
            </a:r>
          </a:p>
          <a:p>
            <a:pPr algn="ctr"/>
            <a:r>
              <a:rPr lang="fr-FR" sz="800" b="1" i="1" dirty="0">
                <a:latin typeface="Helvetica LT Std" panose="020B0504020202020204"/>
              </a:rPr>
              <a:t>g/kg MS</a:t>
            </a:r>
            <a:endParaRPr lang="fr-FR" sz="1600" b="1" i="1" dirty="0">
              <a:latin typeface="Helvetica LT Std" panose="020B0504020202020204"/>
            </a:endParaRPr>
          </a:p>
        </p:txBody>
      </p:sp>
      <p:sp>
        <p:nvSpPr>
          <p:cNvPr id="56" name="Organigramme : Terminateur 55">
            <a:extLst>
              <a:ext uri="{FF2B5EF4-FFF2-40B4-BE49-F238E27FC236}">
                <a16:creationId xmlns:a16="http://schemas.microsoft.com/office/drawing/2014/main" id="{C4583551-FAF5-7EAD-F9D6-BF43EAC08703}"/>
              </a:ext>
            </a:extLst>
          </p:cNvPr>
          <p:cNvSpPr/>
          <p:nvPr/>
        </p:nvSpPr>
        <p:spPr>
          <a:xfrm>
            <a:off x="8933201" y="4884273"/>
            <a:ext cx="721376" cy="929216"/>
          </a:xfrm>
          <a:prstGeom prst="flowChartTerminator">
            <a:avLst/>
          </a:prstGeom>
          <a:solidFill>
            <a:srgbClr val="7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PDIN</a:t>
            </a:r>
          </a:p>
          <a:p>
            <a:pPr algn="ctr"/>
            <a:endParaRPr lang="fr-FR" sz="200" b="1" dirty="0"/>
          </a:p>
          <a:p>
            <a:pPr algn="ctr"/>
            <a:r>
              <a:rPr lang="fr-FR" sz="1400" b="1" dirty="0"/>
              <a:t>181</a:t>
            </a:r>
          </a:p>
          <a:p>
            <a:pPr algn="ctr"/>
            <a:r>
              <a:rPr lang="fr-FR" sz="800" b="1" i="1" dirty="0">
                <a:latin typeface="Helvetica LT Std" panose="020B0504020202020204"/>
              </a:rPr>
              <a:t>g/kg MS</a:t>
            </a:r>
            <a:endParaRPr lang="fr-FR" sz="1600" b="1" i="1" dirty="0">
              <a:latin typeface="Helvetica LT Std" panose="020B0504020202020204"/>
            </a:endParaRPr>
          </a:p>
        </p:txBody>
      </p:sp>
      <p:sp>
        <p:nvSpPr>
          <p:cNvPr id="57" name="Organigramme : Terminateur 56">
            <a:extLst>
              <a:ext uri="{FF2B5EF4-FFF2-40B4-BE49-F238E27FC236}">
                <a16:creationId xmlns:a16="http://schemas.microsoft.com/office/drawing/2014/main" id="{62182869-1994-167D-6A23-BC331EDDAED4}"/>
              </a:ext>
            </a:extLst>
          </p:cNvPr>
          <p:cNvSpPr/>
          <p:nvPr/>
        </p:nvSpPr>
        <p:spPr>
          <a:xfrm>
            <a:off x="9767112" y="4884273"/>
            <a:ext cx="721376" cy="929216"/>
          </a:xfrm>
          <a:prstGeom prst="flowChartTerminator">
            <a:avLst/>
          </a:prstGeom>
          <a:solidFill>
            <a:srgbClr val="7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PDIE</a:t>
            </a:r>
          </a:p>
          <a:p>
            <a:pPr algn="ctr"/>
            <a:endParaRPr lang="fr-FR" sz="200" b="1" dirty="0"/>
          </a:p>
          <a:p>
            <a:pPr algn="ctr"/>
            <a:r>
              <a:rPr lang="fr-FR" sz="1400" b="1" dirty="0"/>
              <a:t>130</a:t>
            </a:r>
          </a:p>
          <a:p>
            <a:pPr algn="ctr"/>
            <a:r>
              <a:rPr lang="fr-FR" sz="800" b="1" i="1" dirty="0">
                <a:latin typeface="Helvetica LT Std" panose="020B0504020202020204"/>
              </a:rPr>
              <a:t>g/kg MS</a:t>
            </a:r>
            <a:endParaRPr lang="fr-FR" sz="1600" b="1" i="1" dirty="0">
              <a:latin typeface="Helvetica LT Std" panose="020B0504020202020204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8579B249-63D7-D082-C30F-D37EFCC7C166}"/>
              </a:ext>
            </a:extLst>
          </p:cNvPr>
          <p:cNvSpPr/>
          <p:nvPr/>
        </p:nvSpPr>
        <p:spPr>
          <a:xfrm>
            <a:off x="8021990" y="3189602"/>
            <a:ext cx="2466497" cy="11886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D06D3952-44CE-866D-DE40-F481C5E29D25}"/>
              </a:ext>
            </a:extLst>
          </p:cNvPr>
          <p:cNvSpPr/>
          <p:nvPr/>
        </p:nvSpPr>
        <p:spPr>
          <a:xfrm>
            <a:off x="8040216" y="4810277"/>
            <a:ext cx="2466497" cy="11886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0CDFAB9D-9D10-9B63-06A3-6418AB28C9B5}"/>
              </a:ext>
            </a:extLst>
          </p:cNvPr>
          <p:cNvSpPr txBox="1"/>
          <p:nvPr/>
        </p:nvSpPr>
        <p:spPr>
          <a:xfrm>
            <a:off x="2008263" y="2443945"/>
            <a:ext cx="220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LT Std" panose="020B0504020202020204"/>
              </a:rPr>
              <a:t>Issue de 2 analyses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527BDB7-D078-23F8-5BD9-330083E7088A}"/>
              </a:ext>
            </a:extLst>
          </p:cNvPr>
          <p:cNvSpPr txBox="1"/>
          <p:nvPr/>
        </p:nvSpPr>
        <p:spPr>
          <a:xfrm>
            <a:off x="3285436" y="6073551"/>
            <a:ext cx="4466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>
                <a:latin typeface="Helvetica LT Std" panose="020B0504020202020204"/>
              </a:rPr>
              <a:t>Source: Idele, Chambre d’agriculture 49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79BE15-045E-C7B1-94B7-62CC2DCB1D53}"/>
              </a:ext>
            </a:extLst>
          </p:cNvPr>
          <p:cNvCxnSpPr/>
          <p:nvPr/>
        </p:nvCxnSpPr>
        <p:spPr>
          <a:xfrm>
            <a:off x="6312024" y="2027737"/>
            <a:ext cx="0" cy="3969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6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D3E34B93-8E3A-3565-4BF7-A5CCE980A530}"/>
              </a:ext>
            </a:extLst>
          </p:cNvPr>
          <p:cNvSpPr/>
          <p:nvPr/>
        </p:nvSpPr>
        <p:spPr>
          <a:xfrm>
            <a:off x="5183840" y="4263665"/>
            <a:ext cx="6574401" cy="19984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26A834-BD06-ADEE-5169-B9A51B53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220800" cy="1522540"/>
          </a:xfrm>
        </p:spPr>
        <p:txBody>
          <a:bodyPr/>
          <a:lstStyle/>
          <a:p>
            <a:r>
              <a:rPr lang="fr-FR" dirty="0"/>
              <a:t>Les effets du toastage des graines de protéagineux sur les performances laitières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A86563-2E62-3E16-3E15-A7FAB5EB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9057C9-57D8-CEBE-721C-E0AB46B5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113A8B-2713-344A-18E4-59B049DD2ECE}"/>
              </a:ext>
            </a:extLst>
          </p:cNvPr>
          <p:cNvSpPr txBox="1"/>
          <p:nvPr/>
        </p:nvSpPr>
        <p:spPr>
          <a:xfrm>
            <a:off x="263032" y="2231729"/>
            <a:ext cx="19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Helvetica LT Std" panose="020B0504020202020204"/>
              </a:rPr>
              <a:t>Ration Témoin (Féverole crue)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F0F655-1D66-C39E-DF9A-C3E22C23A369}"/>
              </a:ext>
            </a:extLst>
          </p:cNvPr>
          <p:cNvSpPr txBox="1"/>
          <p:nvPr/>
        </p:nvSpPr>
        <p:spPr>
          <a:xfrm>
            <a:off x="2135560" y="2228805"/>
            <a:ext cx="313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Helvetica LT Std" panose="020B0504020202020204"/>
              </a:rPr>
              <a:t>Ration Expé </a:t>
            </a:r>
          </a:p>
          <a:p>
            <a:pPr algn="ctr"/>
            <a:r>
              <a:rPr lang="fr-FR" sz="1600" b="1" dirty="0">
                <a:latin typeface="Helvetica LT Std" panose="020B0504020202020204"/>
              </a:rPr>
              <a:t>(Féverole toastée)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A52085E-0D55-9F40-B7B7-1727ED14F695}"/>
              </a:ext>
            </a:extLst>
          </p:cNvPr>
          <p:cNvGrpSpPr/>
          <p:nvPr/>
        </p:nvGrpSpPr>
        <p:grpSpPr>
          <a:xfrm>
            <a:off x="2423592" y="2925264"/>
            <a:ext cx="2674592" cy="2880000"/>
            <a:chOff x="2294307" y="2797641"/>
            <a:chExt cx="1883568" cy="2169684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549D2400-19E6-1A7A-DBE1-28FFC6A9C04C}"/>
                </a:ext>
              </a:extLst>
            </p:cNvPr>
            <p:cNvGrpSpPr/>
            <p:nvPr/>
          </p:nvGrpSpPr>
          <p:grpSpPr>
            <a:xfrm>
              <a:off x="2294307" y="2797641"/>
              <a:ext cx="1883568" cy="2169684"/>
              <a:chOff x="8545076" y="2448711"/>
              <a:chExt cx="1883568" cy="2169684"/>
            </a:xfrm>
          </p:grpSpPr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90C73B46-7F64-92EC-7B32-D8E3973879C6}"/>
                  </a:ext>
                </a:extLst>
              </p:cNvPr>
              <p:cNvGrpSpPr/>
              <p:nvPr/>
            </p:nvGrpSpPr>
            <p:grpSpPr>
              <a:xfrm>
                <a:off x="8545076" y="2448711"/>
                <a:ext cx="1883568" cy="2169684"/>
                <a:chOff x="7069932" y="3886065"/>
                <a:chExt cx="1883568" cy="2169684"/>
              </a:xfrm>
            </p:grpSpPr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C60FEEBE-2880-8E49-2B2E-74539CF251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12" t="52474" r="32500" b="24375"/>
                <a:stretch/>
              </p:blipFill>
              <p:spPr>
                <a:xfrm>
                  <a:off x="7069932" y="5226394"/>
                  <a:ext cx="1883568" cy="829355"/>
                </a:xfrm>
                <a:prstGeom prst="rect">
                  <a:avLst/>
                </a:prstGeom>
              </p:spPr>
            </p:pic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D8146A12-4CBE-E34B-C9B5-4FC750B1D675}"/>
                    </a:ext>
                  </a:extLst>
                </p:cNvPr>
                <p:cNvSpPr txBox="1"/>
                <p:nvPr/>
              </p:nvSpPr>
              <p:spPr>
                <a:xfrm>
                  <a:off x="7412591" y="5242944"/>
                  <a:ext cx="1185377" cy="347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13,5 </a:t>
                  </a:r>
                  <a:r>
                    <a:rPr lang="fr-FR" sz="1200" b="1" dirty="0" err="1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kgMS</a:t>
                  </a:r>
                  <a:r>
                    <a:rPr lang="fr-FR" sz="120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 Ensilage maïs</a:t>
                  </a:r>
                </a:p>
              </p:txBody>
            </p:sp>
            <p:sp>
              <p:nvSpPr>
                <p:cNvPr id="25" name="Triangle isocèle 24">
                  <a:extLst>
                    <a:ext uri="{FF2B5EF4-FFF2-40B4-BE49-F238E27FC236}">
                      <a16:creationId xmlns:a16="http://schemas.microsoft.com/office/drawing/2014/main" id="{19FAE40A-7272-0B3F-578D-33628CEAA3D6}"/>
                    </a:ext>
                  </a:extLst>
                </p:cNvPr>
                <p:cNvSpPr/>
                <p:nvPr/>
              </p:nvSpPr>
              <p:spPr>
                <a:xfrm>
                  <a:off x="7419027" y="3886065"/>
                  <a:ext cx="1185377" cy="207885"/>
                </a:xfrm>
                <a:prstGeom prst="triangle">
                  <a:avLst>
                    <a:gd name="adj" fmla="val 50571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>
                      <a:solidFill>
                        <a:schemeClr val="tx1"/>
                      </a:solidFill>
                      <a:latin typeface="Helvetica LT Std" panose="020B0504020202020204"/>
                    </a:rPr>
                    <a:t>0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616C74-173F-0CE5-F056-05D5F6C7D299}"/>
                  </a:ext>
                </a:extLst>
              </p:cNvPr>
              <p:cNvSpPr/>
              <p:nvPr/>
            </p:nvSpPr>
            <p:spPr>
              <a:xfrm>
                <a:off x="8887735" y="3424160"/>
                <a:ext cx="1171027" cy="3174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>
                    <a:latin typeface="Helvetica LT Std" panose="020B0504020202020204"/>
                  </a:rPr>
                  <a:t>7 </a:t>
                </a:r>
                <a:r>
                  <a:rPr lang="fr-FR" sz="1200" b="1" dirty="0" err="1">
                    <a:latin typeface="Helvetica LT Std" panose="020B0504020202020204"/>
                  </a:rPr>
                  <a:t>kgMS</a:t>
                </a:r>
                <a:r>
                  <a:rPr lang="fr-FR" sz="1200" b="1" dirty="0">
                    <a:latin typeface="Helvetica LT Std" panose="020B0504020202020204"/>
                  </a:rPr>
                  <a:t> Luzerne </a:t>
                </a:r>
                <a:r>
                  <a:rPr lang="fr-FR" sz="1200" b="1" dirty="0" err="1">
                    <a:latin typeface="Helvetica LT Std" panose="020B0504020202020204"/>
                  </a:rPr>
                  <a:t>deshy</a:t>
                </a:r>
                <a:endParaRPr lang="fr-FR" sz="1200" b="1" dirty="0">
                  <a:latin typeface="Helvetica LT Std" panose="020B0504020202020204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254E6A-7713-BC74-A0C4-16128808DAF1}"/>
                </a:ext>
              </a:extLst>
            </p:cNvPr>
            <p:cNvSpPr/>
            <p:nvPr/>
          </p:nvSpPr>
          <p:spPr>
            <a:xfrm>
              <a:off x="2643403" y="3408210"/>
              <a:ext cx="1164590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Helvetica LT Std" panose="020B0504020202020204"/>
                </a:rPr>
                <a:t>0,5 </a:t>
              </a:r>
              <a:r>
                <a:rPr lang="fr-FR" sz="1200" b="1" dirty="0" err="1">
                  <a:latin typeface="Helvetica LT Std" panose="020B0504020202020204"/>
                </a:rPr>
                <a:t>kgMS</a:t>
              </a:r>
              <a:r>
                <a:rPr lang="fr-FR" sz="1200" b="1" dirty="0">
                  <a:latin typeface="Helvetica LT Std" panose="020B0504020202020204"/>
                </a:rPr>
                <a:t> Paille de blé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CBEB99-C258-5A49-B5DA-FF7129937EF7}"/>
                </a:ext>
              </a:extLst>
            </p:cNvPr>
            <p:cNvSpPr/>
            <p:nvPr/>
          </p:nvSpPr>
          <p:spPr>
            <a:xfrm>
              <a:off x="2641926" y="3049850"/>
              <a:ext cx="1171028" cy="3174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Helvetica LT Std" panose="020B0504020202020204"/>
                </a:rPr>
                <a:t>3,3 </a:t>
              </a:r>
              <a:r>
                <a:rPr lang="fr-FR" sz="1200" b="1" dirty="0" err="1">
                  <a:latin typeface="Helvetica LT Std" panose="020B0504020202020204"/>
                </a:rPr>
                <a:t>kgMS</a:t>
              </a:r>
              <a:r>
                <a:rPr lang="fr-FR" sz="1200" b="1" dirty="0">
                  <a:latin typeface="Helvetica LT Std" panose="020B0504020202020204"/>
                </a:rPr>
                <a:t> Féverole toastée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681B079-C849-9A98-175E-78D29BFB91AB}"/>
              </a:ext>
            </a:extLst>
          </p:cNvPr>
          <p:cNvGrpSpPr/>
          <p:nvPr/>
        </p:nvGrpSpPr>
        <p:grpSpPr>
          <a:xfrm>
            <a:off x="-24680" y="2925264"/>
            <a:ext cx="2737002" cy="2880000"/>
            <a:chOff x="2294307" y="2797641"/>
            <a:chExt cx="1883568" cy="216968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DC2BAF01-8B34-922D-620D-18447ACE3D27}"/>
                </a:ext>
              </a:extLst>
            </p:cNvPr>
            <p:cNvGrpSpPr/>
            <p:nvPr/>
          </p:nvGrpSpPr>
          <p:grpSpPr>
            <a:xfrm>
              <a:off x="2294307" y="2797641"/>
              <a:ext cx="1883568" cy="2169684"/>
              <a:chOff x="8545076" y="2448711"/>
              <a:chExt cx="1883568" cy="2169684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4192FA09-74F1-D95F-43CE-C41DD21C19AF}"/>
                  </a:ext>
                </a:extLst>
              </p:cNvPr>
              <p:cNvGrpSpPr/>
              <p:nvPr/>
            </p:nvGrpSpPr>
            <p:grpSpPr>
              <a:xfrm>
                <a:off x="8545076" y="2448711"/>
                <a:ext cx="1883568" cy="2169684"/>
                <a:chOff x="7069932" y="3886065"/>
                <a:chExt cx="1883568" cy="2169684"/>
              </a:xfrm>
            </p:grpSpPr>
            <p:pic>
              <p:nvPicPr>
                <p:cNvPr id="34" name="Image 33">
                  <a:extLst>
                    <a:ext uri="{FF2B5EF4-FFF2-40B4-BE49-F238E27FC236}">
                      <a16:creationId xmlns:a16="http://schemas.microsoft.com/office/drawing/2014/main" id="{D559378C-3D57-25E0-02C6-1AB0BEC5A2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12" t="52474" r="32500" b="24375"/>
                <a:stretch/>
              </p:blipFill>
              <p:spPr>
                <a:xfrm>
                  <a:off x="7069932" y="5226394"/>
                  <a:ext cx="1883568" cy="829355"/>
                </a:xfrm>
                <a:prstGeom prst="rect">
                  <a:avLst/>
                </a:prstGeom>
              </p:spPr>
            </p:pic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81A6D0E9-9479-3253-FC73-F1DDB8CC653C}"/>
                    </a:ext>
                  </a:extLst>
                </p:cNvPr>
                <p:cNvSpPr txBox="1"/>
                <p:nvPr/>
              </p:nvSpPr>
              <p:spPr>
                <a:xfrm>
                  <a:off x="7412591" y="5242944"/>
                  <a:ext cx="1185377" cy="347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13,5 </a:t>
                  </a:r>
                  <a:r>
                    <a:rPr lang="fr-FR" sz="1200" b="1" dirty="0" err="1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kgMS</a:t>
                  </a:r>
                  <a:r>
                    <a:rPr lang="fr-FR" sz="120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 Ensilage maïs</a:t>
                  </a:r>
                </a:p>
              </p:txBody>
            </p:sp>
            <p:sp>
              <p:nvSpPr>
                <p:cNvPr id="36" name="Triangle isocèle 35">
                  <a:extLst>
                    <a:ext uri="{FF2B5EF4-FFF2-40B4-BE49-F238E27FC236}">
                      <a16:creationId xmlns:a16="http://schemas.microsoft.com/office/drawing/2014/main" id="{7C25131E-D78C-3713-9535-441FC38000D2}"/>
                    </a:ext>
                  </a:extLst>
                </p:cNvPr>
                <p:cNvSpPr/>
                <p:nvPr/>
              </p:nvSpPr>
              <p:spPr>
                <a:xfrm>
                  <a:off x="7419027" y="3886065"/>
                  <a:ext cx="1185377" cy="207885"/>
                </a:xfrm>
                <a:prstGeom prst="triangle">
                  <a:avLst>
                    <a:gd name="adj" fmla="val 50571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>
                      <a:solidFill>
                        <a:schemeClr val="tx1"/>
                      </a:solidFill>
                      <a:latin typeface="Helvetica LT Std" panose="020B0504020202020204"/>
                    </a:rPr>
                    <a:t>0</a:t>
                  </a: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CEC362D-AA39-A641-3B8F-49008B15E94F}"/>
                  </a:ext>
                </a:extLst>
              </p:cNvPr>
              <p:cNvSpPr/>
              <p:nvPr/>
            </p:nvSpPr>
            <p:spPr>
              <a:xfrm>
                <a:off x="8887735" y="3424160"/>
                <a:ext cx="1171027" cy="3174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>
                    <a:latin typeface="Helvetica LT Std" panose="020B0504020202020204"/>
                  </a:rPr>
                  <a:t>7 </a:t>
                </a:r>
                <a:r>
                  <a:rPr lang="fr-FR" sz="1200" b="1" dirty="0" err="1">
                    <a:latin typeface="Helvetica LT Std" panose="020B0504020202020204"/>
                  </a:rPr>
                  <a:t>kgMS</a:t>
                </a:r>
                <a:r>
                  <a:rPr lang="fr-FR" sz="1200" b="1" dirty="0">
                    <a:latin typeface="Helvetica LT Std" panose="020B0504020202020204"/>
                  </a:rPr>
                  <a:t> Luzerne </a:t>
                </a:r>
                <a:r>
                  <a:rPr lang="fr-FR" sz="1200" b="1" dirty="0" err="1">
                    <a:latin typeface="Helvetica LT Std" panose="020B0504020202020204"/>
                  </a:rPr>
                  <a:t>deshy</a:t>
                </a:r>
                <a:endParaRPr lang="fr-FR" sz="1200" b="1" dirty="0">
                  <a:latin typeface="Helvetica LT Std" panose="020B0504020202020204"/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118323-5530-360D-6837-A26896790710}"/>
                </a:ext>
              </a:extLst>
            </p:cNvPr>
            <p:cNvSpPr/>
            <p:nvPr/>
          </p:nvSpPr>
          <p:spPr>
            <a:xfrm>
              <a:off x="2643403" y="3408210"/>
              <a:ext cx="1164590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Helvetica LT Std" panose="020B0504020202020204"/>
                </a:rPr>
                <a:t>0,5 </a:t>
              </a:r>
              <a:r>
                <a:rPr lang="fr-FR" sz="1200" b="1" dirty="0" err="1">
                  <a:latin typeface="Helvetica LT Std" panose="020B0504020202020204"/>
                </a:rPr>
                <a:t>kgMS</a:t>
              </a:r>
              <a:r>
                <a:rPr lang="fr-FR" sz="1200" b="1" dirty="0">
                  <a:latin typeface="Helvetica LT Std" panose="020B0504020202020204"/>
                </a:rPr>
                <a:t> Paille de blé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8CCB88-336D-78E1-095D-8B2DC2D72DB1}"/>
                </a:ext>
              </a:extLst>
            </p:cNvPr>
            <p:cNvSpPr/>
            <p:nvPr/>
          </p:nvSpPr>
          <p:spPr>
            <a:xfrm>
              <a:off x="2641926" y="3049850"/>
              <a:ext cx="1171028" cy="3174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Helvetica LT Std" panose="020B0504020202020204"/>
                </a:rPr>
                <a:t>3,3 </a:t>
              </a:r>
              <a:r>
                <a:rPr lang="fr-FR" sz="1200" b="1" dirty="0" err="1">
                  <a:latin typeface="Helvetica LT Std" panose="020B0504020202020204"/>
                </a:rPr>
                <a:t>kgMS</a:t>
              </a:r>
              <a:r>
                <a:rPr lang="fr-FR" sz="1200" b="1" dirty="0">
                  <a:latin typeface="Helvetica LT Std" panose="020B0504020202020204"/>
                </a:rPr>
                <a:t> Féverole crue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7B3062EC-EB0B-F038-01DE-78CD05FD854F}"/>
              </a:ext>
            </a:extLst>
          </p:cNvPr>
          <p:cNvSpPr txBox="1"/>
          <p:nvPr/>
        </p:nvSpPr>
        <p:spPr>
          <a:xfrm>
            <a:off x="8040216" y="2814172"/>
            <a:ext cx="3590292" cy="117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b="1" u="sng" dirty="0">
                <a:solidFill>
                  <a:srgbClr val="244F9C"/>
                </a:solidFill>
                <a:latin typeface="Helvetica LT Std" panose="020B0504020202020204"/>
              </a:rPr>
              <a:t>Ecart Toastée – Crue : </a:t>
            </a:r>
          </a:p>
          <a:p>
            <a:pPr algn="ctr">
              <a:lnSpc>
                <a:spcPct val="107000"/>
              </a:lnSpc>
              <a:defRPr/>
            </a:pPr>
            <a:r>
              <a:rPr lang="fr-FR" sz="1600" b="1" dirty="0">
                <a:solidFill>
                  <a:srgbClr val="244F9C"/>
                </a:solidFill>
                <a:latin typeface="Helvetica LT Std" panose="020B0504020202020204"/>
              </a:rPr>
              <a:t>Production laitière  : + 0,4 kg/j (NS)</a:t>
            </a:r>
          </a:p>
          <a:p>
            <a:pPr algn="ctr"/>
            <a:r>
              <a:rPr lang="fr-FR" sz="1600" b="1" dirty="0">
                <a:solidFill>
                  <a:srgbClr val="244F9C"/>
                </a:solidFill>
                <a:latin typeface="Helvetica LT Std" panose="020B0504020202020204"/>
              </a:rPr>
              <a:t>Taux protéique : - 0,6 g/kg **</a:t>
            </a:r>
          </a:p>
          <a:p>
            <a:pPr algn="ctr"/>
            <a:r>
              <a:rPr lang="fr-FR" sz="1600" b="1" dirty="0">
                <a:solidFill>
                  <a:srgbClr val="244F9C"/>
                </a:solidFill>
                <a:latin typeface="Helvetica LT Std" panose="020B0504020202020204"/>
              </a:rPr>
              <a:t>Matière protéique : </a:t>
            </a:r>
            <a:r>
              <a:rPr lang="fr-FR" sz="1600" b="1" dirty="0">
                <a:solidFill>
                  <a:srgbClr val="244F9C"/>
                </a:solidFill>
                <a:latin typeface="Helvetica LT Std" panose="020B0504020202020204"/>
                <a:cs typeface="Times New Roman" panose="02020603050405020304" pitchFamily="18" charset="0"/>
              </a:rPr>
              <a:t>- </a:t>
            </a:r>
            <a:r>
              <a:rPr lang="fr-FR" sz="1600" b="1" dirty="0">
                <a:solidFill>
                  <a:srgbClr val="244F9C"/>
                </a:solidFill>
                <a:effectLst/>
                <a:latin typeface="Helvetica LT Std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fr-FR" sz="1600" b="1" dirty="0">
                <a:solidFill>
                  <a:srgbClr val="244F9C"/>
                </a:solidFill>
                <a:latin typeface="Helvetica LT Std" panose="020B0504020202020204"/>
              </a:rPr>
              <a:t>g/kg </a:t>
            </a:r>
            <a:r>
              <a:rPr lang="fr-FR" sz="1600" b="1" dirty="0">
                <a:solidFill>
                  <a:srgbClr val="244F9C"/>
                </a:solidFill>
                <a:effectLst/>
                <a:latin typeface="Helvetica LT Std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(NS) </a:t>
            </a:r>
            <a:endParaRPr lang="fr-FR" sz="1600" b="1" dirty="0">
              <a:solidFill>
                <a:srgbClr val="244F9C"/>
              </a:solidFill>
              <a:latin typeface="Helvetica LT Std" panose="020B0504020202020204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5AFB8066-D8FF-DC0F-D594-1F055BF9C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9564183" y="2042586"/>
            <a:ext cx="623560" cy="739029"/>
          </a:xfrm>
          <a:prstGeom prst="rect">
            <a:avLst/>
          </a:prstGeom>
        </p:spPr>
      </p:pic>
      <p:pic>
        <p:nvPicPr>
          <p:cNvPr id="39" name="Google Shape;611;p50" descr="Silhouette D'une Vache Bétail. Circuit. Ferme. Taureau. Dessin Noir Et  Blanc à La Main. Dessin Au Trait Vecteur Clip Art Libres De Droits ,  Vecteurs Et Illustration. Image 64646534.">
            <a:extLst>
              <a:ext uri="{FF2B5EF4-FFF2-40B4-BE49-F238E27FC236}">
                <a16:creationId xmlns:a16="http://schemas.microsoft.com/office/drawing/2014/main" id="{30121AEC-9FA5-586F-5E35-4948AB12F8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9615" y="2219938"/>
            <a:ext cx="1063050" cy="86478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217488E8-8D2A-DF87-63BE-B99C77C2EF24}"/>
              </a:ext>
            </a:extLst>
          </p:cNvPr>
          <p:cNvSpPr txBox="1"/>
          <p:nvPr/>
        </p:nvSpPr>
        <p:spPr>
          <a:xfrm>
            <a:off x="5121180" y="3114769"/>
            <a:ext cx="2914641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b="1" dirty="0">
                <a:latin typeface="Helvetica LT Std" panose="020B0504020202020204"/>
              </a:rPr>
              <a:t>2 x 16 VL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b="1" dirty="0">
                <a:latin typeface="Helvetica LT Std" panose="020B0504020202020204"/>
              </a:rPr>
              <a:t>(en inversion)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CB86B309-E390-014C-3786-3DB444D7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755" y="4498748"/>
            <a:ext cx="5368838" cy="1522540"/>
          </a:xfrm>
          <a:ln>
            <a:noFill/>
            <a:prstDash val="sysDot"/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0" dirty="0">
                <a:solidFill>
                  <a:schemeClr val="tx1"/>
                </a:solidFill>
                <a:latin typeface="Helvetica LT Std" panose="020B0504020202020204"/>
              </a:rPr>
              <a:t>Des graines traitées qui semblent </a:t>
            </a:r>
            <a:r>
              <a:rPr lang="fr-FR" dirty="0">
                <a:solidFill>
                  <a:schemeClr val="tx1"/>
                </a:solidFill>
                <a:latin typeface="Helvetica LT Std" panose="020B0504020202020204"/>
              </a:rPr>
              <a:t>mieux se conserver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  <a:latin typeface="Helvetica LT Std" panose="020B0504020202020204"/>
              </a:rPr>
              <a:t>Un effet des process</a:t>
            </a:r>
            <a:r>
              <a:rPr lang="fr-FR" b="0" dirty="0">
                <a:solidFill>
                  <a:schemeClr val="tx1"/>
                </a:solidFill>
                <a:latin typeface="Helvetica LT Std" panose="020B0504020202020204"/>
              </a:rPr>
              <a:t> testés </a:t>
            </a:r>
            <a:r>
              <a:rPr lang="fr-FR" dirty="0">
                <a:solidFill>
                  <a:schemeClr val="tx1"/>
                </a:solidFill>
                <a:latin typeface="Helvetica LT Std" panose="020B0504020202020204"/>
              </a:rPr>
              <a:t>mis en évidence </a:t>
            </a:r>
            <a:r>
              <a:rPr lang="fr-FR" b="0" dirty="0">
                <a:solidFill>
                  <a:schemeClr val="tx1"/>
                </a:solidFill>
                <a:latin typeface="Helvetica LT Std" panose="020B0504020202020204"/>
              </a:rPr>
              <a:t>à l’analyse laboratoire (Féverole </a:t>
            </a:r>
            <a:r>
              <a:rPr lang="fr-FR" b="0" dirty="0" err="1">
                <a:solidFill>
                  <a:schemeClr val="tx1"/>
                </a:solidFill>
                <a:latin typeface="Helvetica LT Std" panose="020B0504020202020204"/>
              </a:rPr>
              <a:t>Grapea</a:t>
            </a:r>
            <a:r>
              <a:rPr lang="fr-FR" b="0" dirty="0">
                <a:solidFill>
                  <a:schemeClr val="tx1"/>
                </a:solidFill>
                <a:latin typeface="Helvetica LT Std" panose="020B0504020202020204"/>
              </a:rPr>
              <a:t> : </a:t>
            </a:r>
            <a:r>
              <a:rPr lang="fr-FR" dirty="0">
                <a:solidFill>
                  <a:schemeClr val="tx1"/>
                </a:solidFill>
                <a:latin typeface="Helvetica LT Std" panose="020B0504020202020204"/>
              </a:rPr>
              <a:t>DE1 ↘</a:t>
            </a:r>
            <a:r>
              <a:rPr lang="fr-FR" b="0" dirty="0">
                <a:solidFill>
                  <a:schemeClr val="tx1"/>
                </a:solidFill>
                <a:latin typeface="Helvetica LT Std" panose="020B0504020202020204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0" dirty="0">
                <a:solidFill>
                  <a:schemeClr val="tx1"/>
                </a:solidFill>
                <a:latin typeface="Helvetica LT Std" panose="020B0504020202020204"/>
              </a:rPr>
              <a:t>Mais </a:t>
            </a:r>
            <a:r>
              <a:rPr lang="fr-FR" dirty="0">
                <a:solidFill>
                  <a:schemeClr val="tx1"/>
                </a:solidFill>
                <a:latin typeface="Helvetica LT Std" panose="020B0504020202020204"/>
              </a:rPr>
              <a:t>pas d’effet mis en évidence in vivo</a:t>
            </a:r>
            <a:r>
              <a:rPr lang="fr-FR" b="0" dirty="0">
                <a:solidFill>
                  <a:schemeClr val="tx1"/>
                </a:solidFill>
                <a:latin typeface="Helvetica LT Std" panose="020B0504020202020204"/>
              </a:rPr>
              <a:t> (pas de différence de synthèse de Matières protéiques)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3A37761-8DDB-8656-3386-A3CB14680D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18940" r="19685" b="27730"/>
          <a:stretch/>
        </p:blipFill>
        <p:spPr>
          <a:xfrm>
            <a:off x="5303701" y="4414388"/>
            <a:ext cx="701114" cy="621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F030F926-00D9-1268-23DB-D1E06C4AE3EA}"/>
              </a:ext>
            </a:extLst>
          </p:cNvPr>
          <p:cNvSpPr txBox="1"/>
          <p:nvPr/>
        </p:nvSpPr>
        <p:spPr>
          <a:xfrm>
            <a:off x="63758" y="578551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>
                <a:latin typeface="Helvetica LT Std" panose="020B0504020202020204"/>
              </a:rPr>
              <a:t>Source: Idele, Chambre d’agriculture 49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41DDB9E-52DF-153B-F729-15C48956395E}"/>
              </a:ext>
            </a:extLst>
          </p:cNvPr>
          <p:cNvSpPr txBox="1"/>
          <p:nvPr/>
        </p:nvSpPr>
        <p:spPr>
          <a:xfrm>
            <a:off x="506064" y="1484590"/>
            <a:ext cx="5661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u="sng" dirty="0"/>
              <a:t>Exemple de la féverole </a:t>
            </a:r>
          </a:p>
        </p:txBody>
      </p:sp>
    </p:spTree>
    <p:extLst>
      <p:ext uri="{BB962C8B-B14F-4D97-AF65-F5344CB8AC3E}">
        <p14:creationId xmlns:p14="http://schemas.microsoft.com/office/powerpoint/2010/main" val="130987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terrain, vache, bâtiment agricole&#10;&#10;Description générée automatiquement">
            <a:extLst>
              <a:ext uri="{FF2B5EF4-FFF2-40B4-BE49-F238E27FC236}">
                <a16:creationId xmlns:a16="http://schemas.microsoft.com/office/drawing/2014/main" id="{97CB3D67-571F-70BB-DC6F-99C9046AB5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0050" r="4326"/>
          <a:stretch/>
        </p:blipFill>
        <p:spPr>
          <a:xfrm>
            <a:off x="2175484" y="1700808"/>
            <a:ext cx="3939813" cy="2430270"/>
          </a:xfrm>
          <a:prstGeom prst="round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9C33F5-0E97-4E81-1C55-4D32FB22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4ED73E-CB70-33B2-0906-7E79B20E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EB853B1-A1C0-BBBF-22A4-0489A0A5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2522016"/>
            <a:ext cx="10515600" cy="2851200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Expérimentation en ferme de lycée face à des rations « types »</a:t>
            </a:r>
          </a:p>
        </p:txBody>
      </p:sp>
      <p:pic>
        <p:nvPicPr>
          <p:cNvPr id="13" name="Image 12" descr="Une image contenant vache, grange, bâtiment, bâtiment agricole">
            <a:extLst>
              <a:ext uri="{FF2B5EF4-FFF2-40B4-BE49-F238E27FC236}">
                <a16:creationId xmlns:a16="http://schemas.microsoft.com/office/drawing/2014/main" id="{C5630B17-4256-5FFE-78D8-A95CB4E30C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/>
        </p:blipFill>
        <p:spPr>
          <a:xfrm>
            <a:off x="6600056" y="1700808"/>
            <a:ext cx="3940978" cy="2430270"/>
          </a:xfrm>
          <a:prstGeom prst="round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A27F042-9D17-B893-C8FC-3F22DB8528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 r="11111" b="9594"/>
          <a:stretch/>
        </p:blipFill>
        <p:spPr>
          <a:xfrm>
            <a:off x="9629473" y="1837278"/>
            <a:ext cx="714999" cy="647022"/>
          </a:xfrm>
          <a:prstGeom prst="round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4366DA-9C48-6478-8662-E1E169CC69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"/>
          <a:stretch/>
        </p:blipFill>
        <p:spPr>
          <a:xfrm>
            <a:off x="2376700" y="1837278"/>
            <a:ext cx="694963" cy="63371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53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56797-4B89-A4C4-B505-48381F7F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364800" cy="1522540"/>
          </a:xfrm>
        </p:spPr>
        <p:txBody>
          <a:bodyPr/>
          <a:lstStyle/>
          <a:p>
            <a:r>
              <a:rPr lang="fr-FR" dirty="0"/>
              <a:t>Utilisation de graine de soja toastée en remplacement de tourteau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7213D4-E801-78A0-1076-5D45CC6D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DD682A-C67E-934A-9FD7-913BDE2A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24</a:t>
            </a:fld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26D0703-CCFC-1ECC-28ED-F6F94A7E2A0A}"/>
              </a:ext>
            </a:extLst>
          </p:cNvPr>
          <p:cNvSpPr txBox="1"/>
          <p:nvPr/>
        </p:nvSpPr>
        <p:spPr>
          <a:xfrm>
            <a:off x="799810" y="2249046"/>
            <a:ext cx="134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Témoin (tourteau soja)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E35FEB5-0E09-4D16-63D5-13B22F064B7F}"/>
              </a:ext>
            </a:extLst>
          </p:cNvPr>
          <p:cNvSpPr txBox="1"/>
          <p:nvPr/>
        </p:nvSpPr>
        <p:spPr>
          <a:xfrm>
            <a:off x="3079000" y="2258194"/>
            <a:ext cx="21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Expé </a:t>
            </a:r>
          </a:p>
          <a:p>
            <a:pPr algn="ctr"/>
            <a:r>
              <a:rPr lang="fr-FR" sz="1200" b="1" dirty="0">
                <a:latin typeface="Helvetica LT Std" panose="020B0504020202020204"/>
              </a:rPr>
              <a:t>(graines de soja toastées)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96F43074-12B6-8F9F-1496-4D80721E2387}"/>
              </a:ext>
            </a:extLst>
          </p:cNvPr>
          <p:cNvGrpSpPr/>
          <p:nvPr/>
        </p:nvGrpSpPr>
        <p:grpSpPr>
          <a:xfrm>
            <a:off x="263352" y="2852936"/>
            <a:ext cx="2410944" cy="2080097"/>
            <a:chOff x="2196254" y="2808095"/>
            <a:chExt cx="2410944" cy="2080097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442BC54C-09C4-D5B7-12DD-9E7D9F2FD70E}"/>
                </a:ext>
              </a:extLst>
            </p:cNvPr>
            <p:cNvGrpSpPr/>
            <p:nvPr/>
          </p:nvGrpSpPr>
          <p:grpSpPr>
            <a:xfrm>
              <a:off x="2196254" y="2808095"/>
              <a:ext cx="2410944" cy="2080097"/>
              <a:chOff x="8447023" y="2459165"/>
              <a:chExt cx="2410944" cy="2080097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AC93260A-BBC7-D67C-CACC-C0314221DDD5}"/>
                  </a:ext>
                </a:extLst>
              </p:cNvPr>
              <p:cNvGrpSpPr/>
              <p:nvPr/>
            </p:nvGrpSpPr>
            <p:grpSpPr>
              <a:xfrm>
                <a:off x="8447023" y="2459165"/>
                <a:ext cx="2410944" cy="2080097"/>
                <a:chOff x="6971879" y="3896519"/>
                <a:chExt cx="2410944" cy="2080097"/>
              </a:xfrm>
            </p:grpSpPr>
            <p:pic>
              <p:nvPicPr>
                <p:cNvPr id="26" name="Image 25">
                  <a:extLst>
                    <a:ext uri="{FF2B5EF4-FFF2-40B4-BE49-F238E27FC236}">
                      <a16:creationId xmlns:a16="http://schemas.microsoft.com/office/drawing/2014/main" id="{71255485-47B1-A721-D12C-5867C75FC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12" t="52474" r="32500" b="24375"/>
                <a:stretch/>
              </p:blipFill>
              <p:spPr>
                <a:xfrm>
                  <a:off x="6971879" y="5147261"/>
                  <a:ext cx="2410944" cy="829355"/>
                </a:xfrm>
                <a:prstGeom prst="rect">
                  <a:avLst/>
                </a:prstGeom>
              </p:spPr>
            </p:pic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F2BE9DA0-4205-F37C-5924-959E8770544F}"/>
                    </a:ext>
                  </a:extLst>
                </p:cNvPr>
                <p:cNvSpPr txBox="1"/>
                <p:nvPr/>
              </p:nvSpPr>
              <p:spPr>
                <a:xfrm>
                  <a:off x="7403927" y="5147261"/>
                  <a:ext cx="1455267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7,4 </a:t>
                  </a:r>
                  <a:r>
                    <a:rPr lang="fr-FR" sz="1050" b="1" dirty="0" err="1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kgMS</a:t>
                  </a:r>
                  <a:r>
                    <a:rPr lang="fr-FR" sz="105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 Ensilage maïs</a:t>
                  </a:r>
                </a:p>
              </p:txBody>
            </p:sp>
            <p:sp>
              <p:nvSpPr>
                <p:cNvPr id="28" name="Triangle isocèle 27">
                  <a:extLst>
                    <a:ext uri="{FF2B5EF4-FFF2-40B4-BE49-F238E27FC236}">
                      <a16:creationId xmlns:a16="http://schemas.microsoft.com/office/drawing/2014/main" id="{343AAE95-B1A7-9B88-7C73-18BEC66D38BE}"/>
                    </a:ext>
                  </a:extLst>
                </p:cNvPr>
                <p:cNvSpPr/>
                <p:nvPr/>
              </p:nvSpPr>
              <p:spPr>
                <a:xfrm>
                  <a:off x="7410275" y="3896519"/>
                  <a:ext cx="1513843" cy="225177"/>
                </a:xfrm>
                <a:prstGeom prst="triangle">
                  <a:avLst>
                    <a:gd name="adj" fmla="val 50571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dirty="0">
                      <a:solidFill>
                        <a:schemeClr val="tx1"/>
                      </a:solidFill>
                      <a:latin typeface="Helvetica LT Std" panose="020B0504020202020204"/>
                    </a:rPr>
                    <a:t>0</a:t>
                  </a:r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F462023-E7FC-CC2B-D22E-45F5359E6967}"/>
                  </a:ext>
                </a:extLst>
              </p:cNvPr>
              <p:cNvSpPr/>
              <p:nvPr/>
            </p:nvSpPr>
            <p:spPr>
              <a:xfrm>
                <a:off x="8902921" y="3369037"/>
                <a:ext cx="1497820" cy="3174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7 </a:t>
                </a:r>
                <a:r>
                  <a:rPr lang="fr-FR" sz="1050" b="1" dirty="0" err="1">
                    <a:latin typeface="Helvetica LT Std" panose="020B0504020202020204"/>
                  </a:rPr>
                  <a:t>kgMS</a:t>
                </a:r>
                <a:r>
                  <a:rPr lang="fr-FR" sz="1050" b="1" dirty="0">
                    <a:latin typeface="Helvetica LT Std" panose="020B0504020202020204"/>
                  </a:rPr>
                  <a:t> herbe </a:t>
                </a:r>
              </a:p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(ensilage et foin)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F316C3-ED7D-3B7A-6A94-A70637E03E1F}"/>
                </a:ext>
              </a:extLst>
            </p:cNvPr>
            <p:cNvSpPr/>
            <p:nvPr/>
          </p:nvSpPr>
          <p:spPr>
            <a:xfrm>
              <a:off x="2652152" y="3383909"/>
              <a:ext cx="1496341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4,5 </a:t>
              </a:r>
              <a:r>
                <a:rPr lang="fr-FR" sz="1050" b="1" dirty="0" err="1">
                  <a:latin typeface="Helvetica LT Std" panose="020B0504020202020204"/>
                </a:rPr>
                <a:t>kgMB</a:t>
              </a:r>
              <a:r>
                <a:rPr lang="fr-FR" sz="1050" b="1" dirty="0">
                  <a:latin typeface="Helvetica LT Std" panose="020B0504020202020204"/>
                </a:rPr>
                <a:t> Concentré énergétique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2820256-C62F-444C-8301-5D8960F0BDCA}"/>
                </a:ext>
              </a:extLst>
            </p:cNvPr>
            <p:cNvSpPr/>
            <p:nvPr/>
          </p:nvSpPr>
          <p:spPr>
            <a:xfrm>
              <a:off x="2641924" y="3049850"/>
              <a:ext cx="1501200" cy="3174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1,6 </a:t>
              </a:r>
              <a:r>
                <a:rPr lang="fr-FR" sz="1050" b="1" dirty="0" err="1">
                  <a:latin typeface="Helvetica LT Std" panose="020B0504020202020204"/>
                </a:rPr>
                <a:t>kgMB</a:t>
              </a:r>
              <a:r>
                <a:rPr lang="fr-FR" sz="1050" b="1" dirty="0">
                  <a:latin typeface="Helvetica LT Std" panose="020B0504020202020204"/>
                </a:rPr>
                <a:t> tourteau de soja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3E0C630-E106-5083-D194-05D5189D3139}"/>
              </a:ext>
            </a:extLst>
          </p:cNvPr>
          <p:cNvGrpSpPr/>
          <p:nvPr/>
        </p:nvGrpSpPr>
        <p:grpSpPr>
          <a:xfrm>
            <a:off x="3002524" y="2850590"/>
            <a:ext cx="2410945" cy="2090578"/>
            <a:chOff x="2183336" y="2815501"/>
            <a:chExt cx="2410945" cy="2090578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56424C53-254E-E210-3DA3-514FE2D965AE}"/>
                </a:ext>
              </a:extLst>
            </p:cNvPr>
            <p:cNvGrpSpPr/>
            <p:nvPr/>
          </p:nvGrpSpPr>
          <p:grpSpPr>
            <a:xfrm>
              <a:off x="2183336" y="2815501"/>
              <a:ext cx="2410945" cy="2090578"/>
              <a:chOff x="8434105" y="2466571"/>
              <a:chExt cx="2410945" cy="2090578"/>
            </a:xfrm>
          </p:grpSpPr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C74E58BD-F7A2-8E11-D635-A65FD26E3867}"/>
                  </a:ext>
                </a:extLst>
              </p:cNvPr>
              <p:cNvGrpSpPr/>
              <p:nvPr/>
            </p:nvGrpSpPr>
            <p:grpSpPr>
              <a:xfrm>
                <a:off x="8434105" y="2466571"/>
                <a:ext cx="2410945" cy="2090578"/>
                <a:chOff x="6958961" y="3903925"/>
                <a:chExt cx="2410945" cy="2090578"/>
              </a:xfrm>
            </p:grpSpPr>
            <p:pic>
              <p:nvPicPr>
                <p:cNvPr id="46" name="Image 45">
                  <a:extLst>
                    <a:ext uri="{FF2B5EF4-FFF2-40B4-BE49-F238E27FC236}">
                      <a16:creationId xmlns:a16="http://schemas.microsoft.com/office/drawing/2014/main" id="{61387016-29B8-06BB-8F60-D6FF90724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12" t="52474" r="32500" b="24375"/>
                <a:stretch/>
              </p:blipFill>
              <p:spPr>
                <a:xfrm>
                  <a:off x="6958961" y="5165148"/>
                  <a:ext cx="2410945" cy="829355"/>
                </a:xfrm>
                <a:prstGeom prst="rect">
                  <a:avLst/>
                </a:prstGeom>
              </p:spPr>
            </p:pic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DF184E38-2BE5-3B20-CA02-E612F3C230C3}"/>
                    </a:ext>
                  </a:extLst>
                </p:cNvPr>
                <p:cNvSpPr txBox="1"/>
                <p:nvPr/>
              </p:nvSpPr>
              <p:spPr>
                <a:xfrm>
                  <a:off x="7360369" y="5153956"/>
                  <a:ext cx="161072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7,2 </a:t>
                  </a:r>
                  <a:r>
                    <a:rPr lang="fr-FR" sz="1050" b="1" dirty="0" err="1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kgMS</a:t>
                  </a:r>
                  <a:r>
                    <a:rPr lang="fr-FR" sz="105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 Ensilage maïs</a:t>
                  </a:r>
                </a:p>
              </p:txBody>
            </p:sp>
            <p:sp>
              <p:nvSpPr>
                <p:cNvPr id="48" name="Triangle isocèle 47">
                  <a:extLst>
                    <a:ext uri="{FF2B5EF4-FFF2-40B4-BE49-F238E27FC236}">
                      <a16:creationId xmlns:a16="http://schemas.microsoft.com/office/drawing/2014/main" id="{C033F219-D139-CE3A-8319-0CA15488BB26}"/>
                    </a:ext>
                  </a:extLst>
                </p:cNvPr>
                <p:cNvSpPr/>
                <p:nvPr/>
              </p:nvSpPr>
              <p:spPr>
                <a:xfrm>
                  <a:off x="7419027" y="3903925"/>
                  <a:ext cx="1452199" cy="218370"/>
                </a:xfrm>
                <a:prstGeom prst="triangle">
                  <a:avLst>
                    <a:gd name="adj" fmla="val 50571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0" dirty="0">
                      <a:solidFill>
                        <a:schemeClr val="tx1"/>
                      </a:solidFill>
                      <a:latin typeface="Helvetica LT Std" panose="020B0504020202020204"/>
                    </a:rPr>
                    <a:t>0</a:t>
                  </a: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977E134-A79F-87A8-EA33-DBA3B2C4DB1C}"/>
                  </a:ext>
                </a:extLst>
              </p:cNvPr>
              <p:cNvSpPr/>
              <p:nvPr/>
            </p:nvSpPr>
            <p:spPr>
              <a:xfrm>
                <a:off x="8887734" y="3379511"/>
                <a:ext cx="1505717" cy="3174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6,7 </a:t>
                </a:r>
                <a:r>
                  <a:rPr lang="fr-FR" sz="1050" b="1" dirty="0" err="1">
                    <a:latin typeface="Helvetica LT Std" panose="020B0504020202020204"/>
                  </a:rPr>
                  <a:t>kgMS</a:t>
                </a:r>
                <a:r>
                  <a:rPr lang="fr-FR" sz="1050" b="1" dirty="0">
                    <a:latin typeface="Helvetica LT Std" panose="020B0504020202020204"/>
                  </a:rPr>
                  <a:t> herbe </a:t>
                </a:r>
              </a:p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(ensilage et foin)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E2195B-C2D7-FA12-F76D-24FBB9DBA507}"/>
                </a:ext>
              </a:extLst>
            </p:cNvPr>
            <p:cNvSpPr/>
            <p:nvPr/>
          </p:nvSpPr>
          <p:spPr>
            <a:xfrm>
              <a:off x="2643403" y="3393911"/>
              <a:ext cx="1505716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4,6 </a:t>
              </a:r>
              <a:r>
                <a:rPr lang="fr-FR" sz="1050" b="1" dirty="0" err="1">
                  <a:latin typeface="Helvetica LT Std" panose="020B0504020202020204"/>
                </a:rPr>
                <a:t>kgMB</a:t>
              </a:r>
              <a:r>
                <a:rPr lang="fr-FR" sz="1050" b="1" dirty="0">
                  <a:latin typeface="Helvetica LT Std" panose="020B0504020202020204"/>
                </a:rPr>
                <a:t> Concentré énergétique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A4E642E-7393-9746-FEB4-3C0A898254CE}"/>
                </a:ext>
              </a:extLst>
            </p:cNvPr>
            <p:cNvSpPr/>
            <p:nvPr/>
          </p:nvSpPr>
          <p:spPr>
            <a:xfrm>
              <a:off x="2641925" y="3049850"/>
              <a:ext cx="1500757" cy="3174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2,6 </a:t>
              </a:r>
              <a:r>
                <a:rPr lang="fr-FR" sz="1050" b="1" dirty="0" err="1">
                  <a:latin typeface="Helvetica LT Std" panose="020B0504020202020204"/>
                </a:rPr>
                <a:t>kgMB</a:t>
              </a:r>
              <a:r>
                <a:rPr lang="fr-FR" sz="1050" b="1" dirty="0">
                  <a:latin typeface="Helvetica LT Std" panose="020B0504020202020204"/>
                </a:rPr>
                <a:t> soja toasté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1BD07A19-FF2F-B143-352D-F9813A093B21}"/>
              </a:ext>
            </a:extLst>
          </p:cNvPr>
          <p:cNvGrpSpPr/>
          <p:nvPr/>
        </p:nvGrpSpPr>
        <p:grpSpPr>
          <a:xfrm>
            <a:off x="6384032" y="2927552"/>
            <a:ext cx="2412000" cy="2065097"/>
            <a:chOff x="2294307" y="2902228"/>
            <a:chExt cx="1883568" cy="2065097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6C61B2C2-F54B-2C86-DFAF-28B94AF5B1E1}"/>
                </a:ext>
              </a:extLst>
            </p:cNvPr>
            <p:cNvGrpSpPr/>
            <p:nvPr/>
          </p:nvGrpSpPr>
          <p:grpSpPr>
            <a:xfrm>
              <a:off x="2294307" y="2902228"/>
              <a:ext cx="1883568" cy="2065097"/>
              <a:chOff x="8545076" y="2553298"/>
              <a:chExt cx="1883568" cy="2065097"/>
            </a:xfrm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4CC016D4-5688-874F-4774-3AB1B7ABB12A}"/>
                  </a:ext>
                </a:extLst>
              </p:cNvPr>
              <p:cNvGrpSpPr/>
              <p:nvPr/>
            </p:nvGrpSpPr>
            <p:grpSpPr>
              <a:xfrm>
                <a:off x="8545076" y="2553298"/>
                <a:ext cx="1883568" cy="2065097"/>
                <a:chOff x="7069932" y="3990652"/>
                <a:chExt cx="1883568" cy="2065097"/>
              </a:xfrm>
            </p:grpSpPr>
            <p:pic>
              <p:nvPicPr>
                <p:cNvPr id="55" name="Image 54">
                  <a:extLst>
                    <a:ext uri="{FF2B5EF4-FFF2-40B4-BE49-F238E27FC236}">
                      <a16:creationId xmlns:a16="http://schemas.microsoft.com/office/drawing/2014/main" id="{EA89C176-7A61-EA75-B1B7-B0DE35C1B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12" t="52474" r="32500" b="24375"/>
                <a:stretch/>
              </p:blipFill>
              <p:spPr>
                <a:xfrm>
                  <a:off x="7069932" y="5226394"/>
                  <a:ext cx="1883568" cy="829355"/>
                </a:xfrm>
                <a:prstGeom prst="rect">
                  <a:avLst/>
                </a:prstGeom>
              </p:spPr>
            </p:pic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424A58FC-A35A-7E33-54CB-887AF093FDCD}"/>
                    </a:ext>
                  </a:extLst>
                </p:cNvPr>
                <p:cNvSpPr txBox="1"/>
                <p:nvPr/>
              </p:nvSpPr>
              <p:spPr>
                <a:xfrm>
                  <a:off x="7412591" y="5242944"/>
                  <a:ext cx="1185377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10,8 </a:t>
                  </a:r>
                  <a:r>
                    <a:rPr lang="fr-FR" sz="1050" b="1" dirty="0" err="1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kgMS</a:t>
                  </a:r>
                  <a:r>
                    <a:rPr lang="fr-FR" sz="105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 Ensilage maïs</a:t>
                  </a:r>
                </a:p>
              </p:txBody>
            </p:sp>
            <p:sp>
              <p:nvSpPr>
                <p:cNvPr id="57" name="Triangle isocèle 56">
                  <a:extLst>
                    <a:ext uri="{FF2B5EF4-FFF2-40B4-BE49-F238E27FC236}">
                      <a16:creationId xmlns:a16="http://schemas.microsoft.com/office/drawing/2014/main" id="{B6CD29B3-BBD9-8E44-D2C0-7054A61B0D58}"/>
                    </a:ext>
                  </a:extLst>
                </p:cNvPr>
                <p:cNvSpPr/>
                <p:nvPr/>
              </p:nvSpPr>
              <p:spPr>
                <a:xfrm>
                  <a:off x="7410308" y="3990652"/>
                  <a:ext cx="1199577" cy="207885"/>
                </a:xfrm>
                <a:prstGeom prst="triangle">
                  <a:avLst>
                    <a:gd name="adj" fmla="val 50571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dirty="0">
                      <a:solidFill>
                        <a:schemeClr val="tx1"/>
                      </a:solidFill>
                      <a:latin typeface="Helvetica LT Std" panose="020B0504020202020204"/>
                    </a:rPr>
                    <a:t>0</a:t>
                  </a: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CC180D6-4211-5DDD-9ACB-B22C42E52138}"/>
                  </a:ext>
                </a:extLst>
              </p:cNvPr>
              <p:cNvSpPr/>
              <p:nvPr/>
            </p:nvSpPr>
            <p:spPr>
              <a:xfrm>
                <a:off x="8891856" y="3449516"/>
                <a:ext cx="1193177" cy="3174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6,4 </a:t>
                </a:r>
                <a:r>
                  <a:rPr lang="fr-FR" sz="1050" b="1" dirty="0" err="1">
                    <a:latin typeface="Helvetica LT Std" panose="020B0504020202020204"/>
                  </a:rPr>
                  <a:t>kgMS</a:t>
                </a:r>
                <a:r>
                  <a:rPr lang="fr-FR" sz="1050" b="1" dirty="0">
                    <a:latin typeface="Helvetica LT Std" panose="020B0504020202020204"/>
                  </a:rPr>
                  <a:t> herbe </a:t>
                </a:r>
              </a:p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(ensilage et foin)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3248CE6-A485-596E-A640-564C34702AEA}"/>
                </a:ext>
              </a:extLst>
            </p:cNvPr>
            <p:cNvSpPr/>
            <p:nvPr/>
          </p:nvSpPr>
          <p:spPr>
            <a:xfrm>
              <a:off x="2643327" y="3462223"/>
              <a:ext cx="1190937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1,7 </a:t>
              </a:r>
              <a:r>
                <a:rPr lang="fr-FR" sz="1050" b="1" dirty="0" err="1">
                  <a:latin typeface="Helvetica LT Std" panose="020B0504020202020204"/>
                </a:rPr>
                <a:t>kgMB</a:t>
              </a:r>
              <a:r>
                <a:rPr lang="fr-FR" sz="1050" b="1" dirty="0">
                  <a:latin typeface="Helvetica LT Std" panose="020B0504020202020204"/>
                </a:rPr>
                <a:t> Concentré énergétique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7BF30F9-088F-71AE-4E08-63A081D4774A}"/>
                </a:ext>
              </a:extLst>
            </p:cNvPr>
            <p:cNvSpPr/>
            <p:nvPr/>
          </p:nvSpPr>
          <p:spPr>
            <a:xfrm>
              <a:off x="2642887" y="3124589"/>
              <a:ext cx="1191376" cy="3174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3,4 </a:t>
              </a:r>
              <a:r>
                <a:rPr lang="fr-FR" sz="1050" b="1" dirty="0" err="1">
                  <a:latin typeface="Helvetica LT Std" panose="020B0504020202020204"/>
                </a:rPr>
                <a:t>kgMS</a:t>
              </a:r>
              <a:r>
                <a:rPr lang="fr-FR" sz="1050" b="1" dirty="0">
                  <a:latin typeface="Helvetica LT Std" panose="020B0504020202020204"/>
                </a:rPr>
                <a:t> tourteau de colza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471BD132-7941-1933-9AFC-7521D531586A}"/>
              </a:ext>
            </a:extLst>
          </p:cNvPr>
          <p:cNvGrpSpPr/>
          <p:nvPr/>
        </p:nvGrpSpPr>
        <p:grpSpPr>
          <a:xfrm>
            <a:off x="9444640" y="2928760"/>
            <a:ext cx="2412000" cy="2062522"/>
            <a:chOff x="2294307" y="2904803"/>
            <a:chExt cx="1883568" cy="2062522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CDD58CE6-C1E3-DD92-9584-19520C976C0A}"/>
                </a:ext>
              </a:extLst>
            </p:cNvPr>
            <p:cNvGrpSpPr/>
            <p:nvPr/>
          </p:nvGrpSpPr>
          <p:grpSpPr>
            <a:xfrm>
              <a:off x="2294307" y="2904803"/>
              <a:ext cx="1883568" cy="2062522"/>
              <a:chOff x="8545076" y="2555873"/>
              <a:chExt cx="1883568" cy="2062522"/>
            </a:xfrm>
          </p:grpSpPr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35645C05-2359-F86F-6352-5FD02D522AED}"/>
                  </a:ext>
                </a:extLst>
              </p:cNvPr>
              <p:cNvGrpSpPr/>
              <p:nvPr/>
            </p:nvGrpSpPr>
            <p:grpSpPr>
              <a:xfrm>
                <a:off x="8545076" y="2555873"/>
                <a:ext cx="1883568" cy="2062522"/>
                <a:chOff x="7069932" y="3993227"/>
                <a:chExt cx="1883568" cy="2062522"/>
              </a:xfrm>
            </p:grpSpPr>
            <p:pic>
              <p:nvPicPr>
                <p:cNvPr id="64" name="Image 63">
                  <a:extLst>
                    <a:ext uri="{FF2B5EF4-FFF2-40B4-BE49-F238E27FC236}">
                      <a16:creationId xmlns:a16="http://schemas.microsoft.com/office/drawing/2014/main" id="{7C87D230-61C0-648E-1C2B-92242F3BE7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12" t="52474" r="32500" b="24375"/>
                <a:stretch/>
              </p:blipFill>
              <p:spPr>
                <a:xfrm>
                  <a:off x="7069932" y="5226394"/>
                  <a:ext cx="1883568" cy="829355"/>
                </a:xfrm>
                <a:prstGeom prst="rect">
                  <a:avLst/>
                </a:prstGeom>
              </p:spPr>
            </p:pic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84AA7F0A-05F2-EA36-79E8-F0D96FD734DC}"/>
                    </a:ext>
                  </a:extLst>
                </p:cNvPr>
                <p:cNvSpPr txBox="1"/>
                <p:nvPr/>
              </p:nvSpPr>
              <p:spPr>
                <a:xfrm>
                  <a:off x="7412591" y="5242944"/>
                  <a:ext cx="1185377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11 </a:t>
                  </a:r>
                  <a:r>
                    <a:rPr lang="fr-FR" sz="1050" b="1" dirty="0" err="1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kgMS</a:t>
                  </a:r>
                  <a:r>
                    <a:rPr lang="fr-FR" sz="1050" b="1" dirty="0">
                      <a:solidFill>
                        <a:schemeClr val="bg1">
                          <a:lumMod val="95000"/>
                        </a:schemeClr>
                      </a:solidFill>
                      <a:latin typeface="Helvetica LT Std" panose="020B0504020202020204"/>
                    </a:rPr>
                    <a:t> Ensilage maïs</a:t>
                  </a:r>
                </a:p>
              </p:txBody>
            </p:sp>
            <p:sp>
              <p:nvSpPr>
                <p:cNvPr id="66" name="Triangle isocèle 65">
                  <a:extLst>
                    <a:ext uri="{FF2B5EF4-FFF2-40B4-BE49-F238E27FC236}">
                      <a16:creationId xmlns:a16="http://schemas.microsoft.com/office/drawing/2014/main" id="{46EB0AF9-6296-07BB-A97D-E72C4CC3CA0A}"/>
                    </a:ext>
                  </a:extLst>
                </p:cNvPr>
                <p:cNvSpPr/>
                <p:nvPr/>
              </p:nvSpPr>
              <p:spPr>
                <a:xfrm>
                  <a:off x="7411861" y="3993227"/>
                  <a:ext cx="1185377" cy="207885"/>
                </a:xfrm>
                <a:prstGeom prst="triangle">
                  <a:avLst>
                    <a:gd name="adj" fmla="val 50571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dirty="0">
                      <a:solidFill>
                        <a:schemeClr val="tx1"/>
                      </a:solidFill>
                      <a:latin typeface="Helvetica LT Std" panose="020B0504020202020204"/>
                    </a:rPr>
                    <a:t>0</a:t>
                  </a: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CF1ABA7-39F2-31BC-0513-10560F521D89}"/>
                  </a:ext>
                </a:extLst>
              </p:cNvPr>
              <p:cNvSpPr/>
              <p:nvPr/>
            </p:nvSpPr>
            <p:spPr>
              <a:xfrm>
                <a:off x="8887734" y="3453186"/>
                <a:ext cx="1185377" cy="3174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6,5 </a:t>
                </a:r>
                <a:r>
                  <a:rPr lang="fr-FR" sz="1050" b="1" dirty="0" err="1">
                    <a:latin typeface="Helvetica LT Std" panose="020B0504020202020204"/>
                  </a:rPr>
                  <a:t>kgMS</a:t>
                </a:r>
                <a:r>
                  <a:rPr lang="fr-FR" sz="1050" b="1" dirty="0">
                    <a:latin typeface="Helvetica LT Std" panose="020B0504020202020204"/>
                  </a:rPr>
                  <a:t> herbe </a:t>
                </a:r>
              </a:p>
              <a:p>
                <a:pPr algn="ctr"/>
                <a:r>
                  <a:rPr lang="fr-FR" sz="1050" b="1" dirty="0">
                    <a:latin typeface="Helvetica LT Std" panose="020B0504020202020204"/>
                  </a:rPr>
                  <a:t>(ensilage et foin)</a:t>
                </a: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094875-C060-83EF-863B-CFDD2B67F052}"/>
                </a:ext>
              </a:extLst>
            </p:cNvPr>
            <p:cNvSpPr/>
            <p:nvPr/>
          </p:nvSpPr>
          <p:spPr>
            <a:xfrm>
              <a:off x="2636240" y="3465445"/>
              <a:ext cx="1185377" cy="31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1,7 </a:t>
              </a:r>
              <a:r>
                <a:rPr lang="fr-FR" sz="1050" b="1" dirty="0" err="1">
                  <a:latin typeface="Helvetica LT Std" panose="020B0504020202020204"/>
                </a:rPr>
                <a:t>kgMB</a:t>
              </a:r>
              <a:r>
                <a:rPr lang="fr-FR" sz="1050" b="1" dirty="0">
                  <a:latin typeface="Helvetica LT Std" panose="020B0504020202020204"/>
                </a:rPr>
                <a:t> Concentré énergétique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B92A9A-7717-E426-9D78-9A950A9B2EF0}"/>
                </a:ext>
              </a:extLst>
            </p:cNvPr>
            <p:cNvSpPr/>
            <p:nvPr/>
          </p:nvSpPr>
          <p:spPr>
            <a:xfrm>
              <a:off x="2636237" y="3128774"/>
              <a:ext cx="1185377" cy="3174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latin typeface="Helvetica LT Std" panose="020B0504020202020204"/>
                </a:rPr>
                <a:t>3 </a:t>
              </a:r>
              <a:r>
                <a:rPr lang="fr-FR" sz="1050" b="1" dirty="0" err="1">
                  <a:latin typeface="Helvetica LT Std" panose="020B0504020202020204"/>
                </a:rPr>
                <a:t>kgMB</a:t>
              </a:r>
              <a:r>
                <a:rPr lang="fr-FR" sz="1050" b="1" dirty="0">
                  <a:latin typeface="Helvetica LT Std" panose="020B0504020202020204"/>
                </a:rPr>
                <a:t> soja toasté</a:t>
              </a:r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5815B55E-15D6-ED50-C58E-8926BC7EFE31}"/>
              </a:ext>
            </a:extLst>
          </p:cNvPr>
          <p:cNvSpPr txBox="1"/>
          <p:nvPr/>
        </p:nvSpPr>
        <p:spPr>
          <a:xfrm>
            <a:off x="6865926" y="2328193"/>
            <a:ext cx="134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Témoin (tourteau colza) 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0EB6EA-E9AD-4878-F5A3-D42A5A83FA28}"/>
              </a:ext>
            </a:extLst>
          </p:cNvPr>
          <p:cNvSpPr txBox="1"/>
          <p:nvPr/>
        </p:nvSpPr>
        <p:spPr>
          <a:xfrm>
            <a:off x="9488881" y="2328192"/>
            <a:ext cx="21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LT Std" panose="020B0504020202020204"/>
              </a:rPr>
              <a:t>Ration Expé </a:t>
            </a:r>
          </a:p>
          <a:p>
            <a:pPr algn="ctr"/>
            <a:r>
              <a:rPr lang="fr-FR" sz="1200" b="1" dirty="0">
                <a:latin typeface="Helvetica LT Std" panose="020B0504020202020204"/>
              </a:rPr>
              <a:t>(graines de soja toastées)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C7CD783-B082-D960-3C58-B63ACF9DCC21}"/>
              </a:ext>
            </a:extLst>
          </p:cNvPr>
          <p:cNvSpPr txBox="1"/>
          <p:nvPr/>
        </p:nvSpPr>
        <p:spPr>
          <a:xfrm>
            <a:off x="1512350" y="5076094"/>
            <a:ext cx="2938217" cy="1017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600" b="1" u="sng" dirty="0">
                <a:solidFill>
                  <a:srgbClr val="244F9C"/>
                </a:solidFill>
                <a:latin typeface="Helvetica LT Std" panose="020B0504020202020204"/>
              </a:rPr>
              <a:t>Ecart Expé - Témoin :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Production laitière  : + 2,3 kg/j **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butyreux : - 1,6 g/kg **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protéique : </a:t>
            </a:r>
            <a:r>
              <a:rPr lang="fr-FR" sz="1400" b="1" dirty="0">
                <a:solidFill>
                  <a:srgbClr val="244F9C"/>
                </a:solidFill>
                <a:effectLst/>
                <a:latin typeface="Helvetica LT Std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- 1,3</a:t>
            </a:r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 g/kg **</a:t>
            </a: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4208AC9B-922D-3207-46B0-4C20503D8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911424" y="5273822"/>
            <a:ext cx="546634" cy="647857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896FF461-9D39-886C-E8FC-4CBDFB3A9266}"/>
              </a:ext>
            </a:extLst>
          </p:cNvPr>
          <p:cNvSpPr txBox="1"/>
          <p:nvPr/>
        </p:nvSpPr>
        <p:spPr>
          <a:xfrm>
            <a:off x="7720474" y="5122286"/>
            <a:ext cx="3009548" cy="1017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600" b="1" u="sng" dirty="0">
                <a:solidFill>
                  <a:srgbClr val="244F9C"/>
                </a:solidFill>
                <a:latin typeface="Helvetica LT Std" panose="020B0504020202020204"/>
              </a:rPr>
              <a:t>Ecart Expé - Témoin :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Production laitière  : + 3,0 kg/j **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butyreux : - 1,9 g/kg **</a:t>
            </a:r>
          </a:p>
          <a:p>
            <a:pPr algn="ctr"/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Taux protéique : </a:t>
            </a:r>
            <a:r>
              <a:rPr lang="fr-FR" sz="1400" b="1" dirty="0">
                <a:solidFill>
                  <a:srgbClr val="244F9C"/>
                </a:solidFill>
                <a:effectLst/>
                <a:latin typeface="Helvetica LT Std" panose="020B0504020202020204"/>
                <a:ea typeface="Calibri" panose="020F0502020204030204" pitchFamily="34" charset="0"/>
                <a:cs typeface="Times New Roman" panose="02020603050405020304" pitchFamily="18" charset="0"/>
              </a:rPr>
              <a:t>- 3,3 </a:t>
            </a:r>
            <a:r>
              <a:rPr lang="fr-FR" sz="1400" b="1" dirty="0">
                <a:solidFill>
                  <a:srgbClr val="244F9C"/>
                </a:solidFill>
                <a:latin typeface="Helvetica LT Std" panose="020B0504020202020204"/>
              </a:rPr>
              <a:t>g/kg **</a:t>
            </a: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A46BA981-F473-457A-F2B9-3BF6F1ADED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7104112" y="5362854"/>
            <a:ext cx="546634" cy="647857"/>
          </a:xfrm>
          <a:prstGeom prst="rect">
            <a:avLst/>
          </a:prstGeom>
        </p:spPr>
      </p:pic>
      <p:pic>
        <p:nvPicPr>
          <p:cNvPr id="76" name="Google Shape;611;p50" descr="Silhouette D'une Vache Bétail. Circuit. Ferme. Taureau. Dessin Noir Et  Blanc à La Main. Dessin Au Trait Vecteur Clip Art Libres De Droits ,  Vecteurs Et Illustration. Image 64646534.">
            <a:extLst>
              <a:ext uri="{FF2B5EF4-FFF2-40B4-BE49-F238E27FC236}">
                <a16:creationId xmlns:a16="http://schemas.microsoft.com/office/drawing/2014/main" id="{B6EA3EB4-3D77-3D44-97BB-E177B29740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9854" y="3785334"/>
            <a:ext cx="697328" cy="56915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22F6329D-0BB9-86A2-220A-65E7A22EEF24}"/>
              </a:ext>
            </a:extLst>
          </p:cNvPr>
          <p:cNvSpPr txBox="1"/>
          <p:nvPr/>
        </p:nvSpPr>
        <p:spPr>
          <a:xfrm>
            <a:off x="2224342" y="3534639"/>
            <a:ext cx="1179590" cy="30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latin typeface="Agency FB" panose="020B0503020202020204" pitchFamily="34" charset="0"/>
              </a:rPr>
              <a:t>2 x 25 VL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43C1F131-B9CD-F6F4-41EE-3A9977FE2F73}"/>
              </a:ext>
            </a:extLst>
          </p:cNvPr>
          <p:cNvSpPr txBox="1"/>
          <p:nvPr/>
        </p:nvSpPr>
        <p:spPr>
          <a:xfrm>
            <a:off x="8356021" y="3447238"/>
            <a:ext cx="1372303" cy="30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latin typeface="Agency FB" panose="020B0503020202020204" pitchFamily="34" charset="0"/>
              </a:rPr>
              <a:t>2 x 25 VL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6058756-DA4D-B235-7027-CB4180889710}"/>
              </a:ext>
            </a:extLst>
          </p:cNvPr>
          <p:cNvCxnSpPr>
            <a:cxnSpLocks/>
          </p:cNvCxnSpPr>
          <p:nvPr/>
        </p:nvCxnSpPr>
        <p:spPr>
          <a:xfrm>
            <a:off x="5879976" y="2104958"/>
            <a:ext cx="0" cy="4021871"/>
          </a:xfrm>
          <a:prstGeom prst="line">
            <a:avLst/>
          </a:prstGeom>
          <a:ln>
            <a:solidFill>
              <a:srgbClr val="244F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space réservé du contenu 6">
            <a:extLst>
              <a:ext uri="{FF2B5EF4-FFF2-40B4-BE49-F238E27FC236}">
                <a16:creationId xmlns:a16="http://schemas.microsoft.com/office/drawing/2014/main" id="{F97EE093-74BB-F40A-4FD1-261B354F8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529" y="1709961"/>
            <a:ext cx="4360085" cy="39499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Lycée de la </a:t>
            </a:r>
            <a:r>
              <a:rPr lang="fr-FR" dirty="0" err="1"/>
              <a:t>Barotte</a:t>
            </a:r>
            <a:r>
              <a:rPr lang="fr-FR" dirty="0"/>
              <a:t> (21) - 2018</a:t>
            </a:r>
          </a:p>
        </p:txBody>
      </p:sp>
      <p:sp>
        <p:nvSpPr>
          <p:cNvPr id="84" name="Espace réservé du contenu 6">
            <a:extLst>
              <a:ext uri="{FF2B5EF4-FFF2-40B4-BE49-F238E27FC236}">
                <a16:creationId xmlns:a16="http://schemas.microsoft.com/office/drawing/2014/main" id="{7A076E13-BD31-17D0-C65D-8C7421EEAD55}"/>
              </a:ext>
            </a:extLst>
          </p:cNvPr>
          <p:cNvSpPr txBox="1">
            <a:spLocks/>
          </p:cNvSpPr>
          <p:nvPr/>
        </p:nvSpPr>
        <p:spPr>
          <a:xfrm>
            <a:off x="7246531" y="1709960"/>
            <a:ext cx="3890029" cy="394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4E7A43"/>
                </a:solidFill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Lycée de Fontaines (71) - 2022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15EDC80C-EFA9-C037-701C-21F337209B91}"/>
              </a:ext>
            </a:extLst>
          </p:cNvPr>
          <p:cNvSpPr txBox="1"/>
          <p:nvPr/>
        </p:nvSpPr>
        <p:spPr>
          <a:xfrm>
            <a:off x="4007143" y="6166052"/>
            <a:ext cx="427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Source : Chambre d’agriculture de Saône-et-Loire</a:t>
            </a:r>
          </a:p>
        </p:txBody>
      </p:sp>
      <p:pic>
        <p:nvPicPr>
          <p:cNvPr id="3" name="Google Shape;611;p50" descr="Silhouette D'une Vache Bétail. Circuit. Ferme. Taureau. Dessin Noir Et  Blanc à La Main. Dessin Au Trait Vecteur Clip Art Libres De Droits ,  Vecteurs Et Illustration. Image 64646534.">
            <a:extLst>
              <a:ext uri="{FF2B5EF4-FFF2-40B4-BE49-F238E27FC236}">
                <a16:creationId xmlns:a16="http://schemas.microsoft.com/office/drawing/2014/main" id="{BBF81168-8646-C7A0-3910-4E43F7DC3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9190" y="3795952"/>
            <a:ext cx="697328" cy="56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1C0D38-98DC-47AB-E39B-358ECD2E05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 b="9594"/>
          <a:stretch/>
        </p:blipFill>
        <p:spPr>
          <a:xfrm>
            <a:off x="6400366" y="1618749"/>
            <a:ext cx="860610" cy="6922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30CB05-1641-33F0-6C6C-30A8A686A0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"/>
          <a:stretch/>
        </p:blipFill>
        <p:spPr>
          <a:xfrm>
            <a:off x="305908" y="1557539"/>
            <a:ext cx="750923" cy="6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7D40BDF-DA54-BC0F-6431-1658A6276EE1}"/>
              </a:ext>
            </a:extLst>
          </p:cNvPr>
          <p:cNvSpPr/>
          <p:nvPr/>
        </p:nvSpPr>
        <p:spPr>
          <a:xfrm>
            <a:off x="283205" y="4825872"/>
            <a:ext cx="4804683" cy="10977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Helvetica LT Std" panose="020B0504020202020204"/>
              </a:rPr>
              <a:t>        Des résultats économiques différents selon la filière de valorisation du lait et l’approche économique retenue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9A51B4-6B27-FE4A-16DE-D8740542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l’économie?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3CA1AA-7169-AEBE-7D14-5FC60284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E5DA1B-C046-A4E2-8EC2-23EF59EA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277070-AED3-18C1-0F70-5A081DE83E2A}"/>
              </a:ext>
            </a:extLst>
          </p:cNvPr>
          <p:cNvSpPr txBox="1"/>
          <p:nvPr/>
        </p:nvSpPr>
        <p:spPr>
          <a:xfrm>
            <a:off x="7237786" y="2470065"/>
            <a:ext cx="4105672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244F9C"/>
                </a:solidFill>
                <a:latin typeface="Agency FB" panose="020B0503020202020204" pitchFamily="34" charset="0"/>
              </a:rPr>
              <a:t>Coût concentrés : + 12 €</a:t>
            </a:r>
          </a:p>
          <a:p>
            <a:pPr algn="ctr"/>
            <a:r>
              <a:rPr lang="fr-FR" sz="2000" b="1" dirty="0">
                <a:solidFill>
                  <a:srgbClr val="244F9C"/>
                </a:solidFill>
                <a:latin typeface="Agency FB" panose="020B0503020202020204" pitchFamily="34" charset="0"/>
              </a:rPr>
              <a:t>Coût ration : + 11 € </a:t>
            </a:r>
          </a:p>
          <a:p>
            <a:pPr algn="ctr"/>
            <a:r>
              <a:rPr lang="fr-FR" sz="2000" b="1" dirty="0">
                <a:solidFill>
                  <a:srgbClr val="244F9C"/>
                </a:solidFill>
                <a:latin typeface="Agency FB" panose="020B0503020202020204" pitchFamily="34" charset="0"/>
              </a:rPr>
              <a:t>Marge brute : - 26 €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E7D0F3-E6D5-3874-EDE4-F514415FF6DE}"/>
              </a:ext>
            </a:extLst>
          </p:cNvPr>
          <p:cNvSpPr txBox="1"/>
          <p:nvPr/>
        </p:nvSpPr>
        <p:spPr>
          <a:xfrm>
            <a:off x="839416" y="2470065"/>
            <a:ext cx="4114800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244F9C"/>
                </a:solidFill>
                <a:latin typeface="Agency FB" panose="020B0503020202020204" pitchFamily="34" charset="0"/>
              </a:rPr>
              <a:t>Coût concentrés : + 12 € </a:t>
            </a:r>
          </a:p>
          <a:p>
            <a:pPr algn="ctr"/>
            <a:r>
              <a:rPr lang="fr-FR" sz="2000" b="1" dirty="0">
                <a:solidFill>
                  <a:srgbClr val="244F9C"/>
                </a:solidFill>
                <a:latin typeface="Agency FB" panose="020B0503020202020204" pitchFamily="34" charset="0"/>
              </a:rPr>
              <a:t>Coût ration : +  8 € </a:t>
            </a:r>
          </a:p>
          <a:p>
            <a:pPr algn="ctr"/>
            <a:r>
              <a:rPr lang="fr-FR" sz="2000" b="1" dirty="0">
                <a:solidFill>
                  <a:srgbClr val="244F9C"/>
                </a:solidFill>
                <a:latin typeface="Agency FB" panose="020B0503020202020204" pitchFamily="34" charset="0"/>
              </a:rPr>
              <a:t>Marge brute : -  8 €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9A52BE05-E588-EF31-8E14-FCE8C9DCD7F8}"/>
              </a:ext>
            </a:extLst>
          </p:cNvPr>
          <p:cNvSpPr txBox="1">
            <a:spLocks/>
          </p:cNvSpPr>
          <p:nvPr/>
        </p:nvSpPr>
        <p:spPr>
          <a:xfrm>
            <a:off x="1153168" y="1690390"/>
            <a:ext cx="5181600" cy="394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4E7A43"/>
                </a:solidFill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Lycée de la </a:t>
            </a:r>
            <a:r>
              <a:rPr lang="fr-FR" dirty="0" err="1"/>
              <a:t>Barotte</a:t>
            </a:r>
            <a:r>
              <a:rPr lang="fr-FR" dirty="0"/>
              <a:t> (21) - 2018</a:t>
            </a:r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DDE8B115-2D1A-CEC1-3FAD-C1C542F94A65}"/>
              </a:ext>
            </a:extLst>
          </p:cNvPr>
          <p:cNvSpPr txBox="1">
            <a:spLocks/>
          </p:cNvSpPr>
          <p:nvPr/>
        </p:nvSpPr>
        <p:spPr>
          <a:xfrm>
            <a:off x="7325634" y="1702409"/>
            <a:ext cx="5181600" cy="394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4E7A43"/>
                </a:solidFill>
                <a:latin typeface="Helvetica LT Std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395685"/>
                </a:solidFill>
                <a:latin typeface="Helvetica LT Std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Lycée de Fontaines (71) - 2022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78F1184-BBBD-AA39-96D3-639B7AA28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5519163" y="3006991"/>
            <a:ext cx="546634" cy="647857"/>
          </a:xfrm>
          <a:prstGeom prst="rect">
            <a:avLst/>
          </a:prstGeom>
        </p:spPr>
      </p:pic>
      <p:pic>
        <p:nvPicPr>
          <p:cNvPr id="22" name="Google Shape;611;p50" descr="Silhouette D'une Vache Bétail. Circuit. Ferme. Taureau. Dessin Noir Et  Blanc à La Main. Dessin Au Trait Vecteur Clip Art Libres De Droits ,  Vecteurs Et Illustration. Image 64646534.">
            <a:extLst>
              <a:ext uri="{FF2B5EF4-FFF2-40B4-BE49-F238E27FC236}">
                <a16:creationId xmlns:a16="http://schemas.microsoft.com/office/drawing/2014/main" id="{2D474D41-573C-527A-82B0-0E4F2EB42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572" y="4557860"/>
            <a:ext cx="828672" cy="71940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9647480-E9EF-8740-86EC-CBEB1EF83F16}"/>
              </a:ext>
            </a:extLst>
          </p:cNvPr>
          <p:cNvSpPr txBox="1"/>
          <p:nvPr/>
        </p:nvSpPr>
        <p:spPr>
          <a:xfrm>
            <a:off x="5444572" y="255844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44F9C"/>
                </a:solidFill>
                <a:latin typeface="Agency FB" panose="020B0503020202020204" pitchFamily="34" charset="0"/>
              </a:rPr>
              <a:t>/1000 L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1BFB3F5-B526-1EF4-65E2-8B261E692C55}"/>
              </a:ext>
            </a:extLst>
          </p:cNvPr>
          <p:cNvSpPr txBox="1"/>
          <p:nvPr/>
        </p:nvSpPr>
        <p:spPr>
          <a:xfrm>
            <a:off x="5565962" y="41817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gency FB" panose="020B0503020202020204" pitchFamily="34" charset="0"/>
              </a:rPr>
              <a:t>/VL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D9970C1-7DAF-9A6A-266E-3A6D80D88A08}"/>
              </a:ext>
            </a:extLst>
          </p:cNvPr>
          <p:cNvSpPr txBox="1"/>
          <p:nvPr/>
        </p:nvSpPr>
        <p:spPr>
          <a:xfrm>
            <a:off x="7248128" y="3983671"/>
            <a:ext cx="4105672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gency FB" panose="020B0503020202020204" pitchFamily="34" charset="0"/>
              </a:rPr>
              <a:t>En filière conventionnel :  </a:t>
            </a:r>
          </a:p>
          <a:p>
            <a:pPr algn="ctr"/>
            <a:r>
              <a:rPr lang="fr-FR" sz="2000" b="1" dirty="0">
                <a:latin typeface="Agency FB" panose="020B0503020202020204" pitchFamily="34" charset="0"/>
              </a:rPr>
              <a:t>+ 6 cts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D69546F-5C29-479C-6FE3-A4B7A8BE9130}"/>
              </a:ext>
            </a:extLst>
          </p:cNvPr>
          <p:cNvSpPr txBox="1"/>
          <p:nvPr/>
        </p:nvSpPr>
        <p:spPr>
          <a:xfrm>
            <a:off x="7248127" y="4809346"/>
            <a:ext cx="4105673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gency FB" panose="020B0503020202020204" pitchFamily="34" charset="0"/>
              </a:rPr>
              <a:t>En filière AOP Beurre et Crème de Bresse : </a:t>
            </a:r>
          </a:p>
          <a:p>
            <a:pPr algn="ctr"/>
            <a:r>
              <a:rPr lang="fr-FR" sz="2000" b="1" dirty="0">
                <a:latin typeface="Agency FB" panose="020B0503020202020204" pitchFamily="34" charset="0"/>
              </a:rPr>
              <a:t>- 13 cts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D9956AD-17A7-930F-90EB-0E0B46F506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18940" r="19685" b="27730"/>
          <a:stretch/>
        </p:blipFill>
        <p:spPr>
          <a:xfrm>
            <a:off x="390842" y="4914750"/>
            <a:ext cx="447358" cy="396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5C7F57-7E9C-0D6A-838A-D408A3F674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 b="9594"/>
          <a:stretch/>
        </p:blipFill>
        <p:spPr>
          <a:xfrm>
            <a:off x="6400366" y="1618749"/>
            <a:ext cx="860610" cy="6922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270291-247C-8390-7A2A-C197E0ABE8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"/>
          <a:stretch/>
        </p:blipFill>
        <p:spPr>
          <a:xfrm>
            <a:off x="305908" y="1557539"/>
            <a:ext cx="750923" cy="6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74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A3715-04A6-F02C-53A8-D12989BF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Techniquement c’est possible 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845087-593F-D99D-C18E-108D10BD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5BEA0F-54BB-710F-0F5B-5B6566B9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26</a:t>
            </a:fld>
            <a:endParaRPr lang="fr-FR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0FEDD7E8-81E2-82A4-0A22-6DA74B6C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1544" y="1844824"/>
            <a:ext cx="921824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244F9C"/>
                </a:solidFill>
              </a:rPr>
              <a:t>Avec des conséquences limités sur les performances laitières </a:t>
            </a:r>
          </a:p>
          <a:p>
            <a:pPr marL="0" indent="0">
              <a:buNone/>
            </a:pPr>
            <a:endParaRPr lang="fr-FR" dirty="0">
              <a:solidFill>
                <a:srgbClr val="244F9C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244F9C"/>
              </a:solidFill>
            </a:endParaRPr>
          </a:p>
          <a:p>
            <a:pPr marL="0" indent="0">
              <a:buNone/>
            </a:pPr>
            <a:r>
              <a:rPr lang="fr-FR" dirty="0"/>
              <a:t>Et avec des bénéfices : </a:t>
            </a:r>
          </a:p>
          <a:p>
            <a:r>
              <a:rPr lang="fr-FR" dirty="0"/>
              <a:t>Environnementaux par une consommation locale </a:t>
            </a:r>
          </a:p>
          <a:p>
            <a:r>
              <a:rPr lang="fr-FR" dirty="0"/>
              <a:t>Agronomique en diversification la rotation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permet de répondre à des cahiers des charges alimentation sans OGM ou française.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387BD3-C593-1522-9D28-68C13D241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391" r="34669" b="27401"/>
          <a:stretch/>
        </p:blipFill>
        <p:spPr>
          <a:xfrm>
            <a:off x="839415" y="1700808"/>
            <a:ext cx="669969" cy="7940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D861B4-2B94-F9E0-E016-5D4142ECD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0" y="3032348"/>
            <a:ext cx="1044724" cy="10447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0A7C58B-FD2E-F5CB-2F74-8CCA65480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4653136"/>
            <a:ext cx="1044724" cy="10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5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6F008-A48B-3485-43E6-E3001133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mais ni sans efforts, ni sans conséquences économiques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D2DF7-789A-DB5F-C750-4B3D410F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784" y="1722708"/>
            <a:ext cx="5688632" cy="101715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Rendement aléatoire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Exposition plus importante aux aléas climatiques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C377A0-712A-72B3-3AB9-8C6945E9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5D50AC-A1A3-71EE-AE36-6D2D868E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27</a:t>
            </a:fld>
            <a:endParaRPr lang="fr-FR"/>
          </a:p>
        </p:txBody>
      </p:sp>
      <p:pic>
        <p:nvPicPr>
          <p:cNvPr id="2050" name="Picture 2" descr="processus de réflexion du cerveau 3718171 - Telecharger Vectoriel Gratuit,  Clipart Graphique, Vecteur Dessins et Pictogramme Gratuit">
            <a:extLst>
              <a:ext uri="{FF2B5EF4-FFF2-40B4-BE49-F238E27FC236}">
                <a16:creationId xmlns:a16="http://schemas.microsoft.com/office/drawing/2014/main" id="{FF7B10B3-B074-7CF4-32CB-D24D96EB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085118"/>
            <a:ext cx="1296144" cy="12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12821B-6ECA-A658-5C1A-D2B7DDB26A89}"/>
              </a:ext>
            </a:extLst>
          </p:cNvPr>
          <p:cNvSpPr txBox="1"/>
          <p:nvPr/>
        </p:nvSpPr>
        <p:spPr>
          <a:xfrm>
            <a:off x="3143672" y="3284984"/>
            <a:ext cx="799288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244F9C"/>
                </a:solidFill>
                <a:latin typeface="Helvetica LT Std" panose="020B0504020202020204"/>
              </a:rPr>
              <a:t>Charge de travail supplémentaire  (production ,</a:t>
            </a:r>
            <a:r>
              <a:rPr lang="fr-FR" b="1" dirty="0" err="1">
                <a:solidFill>
                  <a:srgbClr val="244F9C"/>
                </a:solidFill>
                <a:latin typeface="Helvetica LT Std" panose="020B0504020202020204"/>
              </a:rPr>
              <a:t>toastage</a:t>
            </a:r>
            <a:r>
              <a:rPr lang="fr-FR" b="1" dirty="0">
                <a:solidFill>
                  <a:srgbClr val="244F9C"/>
                </a:solidFill>
                <a:latin typeface="Helvetica LT Std" panose="020B0504020202020204"/>
              </a:rPr>
              <a:t>, broyage)</a:t>
            </a:r>
          </a:p>
          <a:p>
            <a:pPr marL="0" indent="0">
              <a:buNone/>
            </a:pPr>
            <a:r>
              <a:rPr lang="fr-FR" b="1" dirty="0">
                <a:solidFill>
                  <a:srgbClr val="244F9C"/>
                </a:solidFill>
                <a:latin typeface="Helvetica LT Std" panose="020B0504020202020204"/>
              </a:rPr>
              <a:t>Charge mentale supplémentaire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324983-235D-7F74-0AE5-80D10A3E6641}"/>
              </a:ext>
            </a:extLst>
          </p:cNvPr>
          <p:cNvSpPr txBox="1"/>
          <p:nvPr/>
        </p:nvSpPr>
        <p:spPr>
          <a:xfrm>
            <a:off x="4511824" y="4915327"/>
            <a:ext cx="6053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latin typeface="Helvetica LT Std" panose="020B0504020202020204"/>
              </a:rPr>
              <a:t>Quid de la rentabilité économique dans le contexte actuel (prix des céréales / oléo-protéagineux élevé) ?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F9B0EF8-3B11-1CCB-5C03-BA20E7E85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51389"/>
            <a:ext cx="1224136" cy="12241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BD276D8-3ABB-CAA5-66C1-AB36A718F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8" y="4690498"/>
            <a:ext cx="1080120" cy="10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6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14 septembre 2022 – SPACE 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28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916832"/>
            <a:ext cx="10515600" cy="711150"/>
          </a:xfrm>
        </p:spPr>
        <p:txBody>
          <a:bodyPr/>
          <a:lstStyle/>
          <a:p>
            <a:r>
              <a:rPr lang="fr-FR" dirty="0"/>
              <a:t>Merci de votre attention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7FC2E7D-E502-D59B-65D6-F45299E5D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284984"/>
            <a:ext cx="1525459" cy="15254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E73728-31F5-CC6D-8FD7-F235480F5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284984"/>
            <a:ext cx="3925985" cy="16778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3B54199-58EA-792F-73DC-27CE80C80FCE}"/>
              </a:ext>
            </a:extLst>
          </p:cNvPr>
          <p:cNvSpPr txBox="1"/>
          <p:nvPr/>
        </p:nvSpPr>
        <p:spPr>
          <a:xfrm>
            <a:off x="695400" y="4962784"/>
            <a:ext cx="4700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4"/>
              </a:rPr>
              <a:t>cap-proteines-elevage.fr</a:t>
            </a:r>
            <a:endParaRPr lang="fr-FR" sz="2400" dirty="0"/>
          </a:p>
          <a:p>
            <a:endParaRPr lang="fr-FR" dirty="0"/>
          </a:p>
        </p:txBody>
      </p:sp>
      <p:pic>
        <p:nvPicPr>
          <p:cNvPr id="8" name="Image 7" descr="Une image contenant vache, herbe, mammifère, groupe&#10;&#10;Description générée automatiquement">
            <a:extLst>
              <a:ext uri="{FF2B5EF4-FFF2-40B4-BE49-F238E27FC236}">
                <a16:creationId xmlns:a16="http://schemas.microsoft.com/office/drawing/2014/main" id="{255CB4DA-15BB-9D78-6D8B-37F590F5D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08" y="1780994"/>
            <a:ext cx="4930999" cy="36982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087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53BB1B7-8C67-29BA-561E-CA895A3C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481" y="1845444"/>
            <a:ext cx="5236642" cy="24801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FE76E1F-28AD-BED4-507D-CB88ED37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293688" cy="1522540"/>
          </a:xfrm>
        </p:spPr>
        <p:txBody>
          <a:bodyPr/>
          <a:lstStyle/>
          <a:p>
            <a:r>
              <a:rPr lang="fr-FR" altLang="fr-FR" dirty="0">
                <a:latin typeface="Helvetica LT Std Cond" panose="020B0506020202030204"/>
                <a:cs typeface="Leelawadee" panose="020B0502040204020203" pitchFamily="34" charset="-34"/>
              </a:rPr>
              <a:t>Quels niveaux d’autonomie dans les exploitations françaises ?</a:t>
            </a:r>
            <a:endParaRPr lang="fr-FR" dirty="0">
              <a:latin typeface="Helvetica LT Std Cond" panose="020B0506020202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01F2A2-3431-F244-7A99-8F83C576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996641"/>
            <a:ext cx="2881536" cy="44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BD9418"/>
                </a:solidFill>
              </a:rPr>
              <a:t>De quoi parle-t-on ?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417BE2-C318-65AD-B1A1-74CB0A07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42368A-BA47-054E-37B5-85EFBBD2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47" y="2530210"/>
            <a:ext cx="5040560" cy="1393703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6A54B0-6C57-7CC7-B2B5-D777DDB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0296" y="6356350"/>
            <a:ext cx="2743200" cy="365125"/>
          </a:xfrm>
        </p:spPr>
        <p:txBody>
          <a:bodyPr/>
          <a:lstStyle/>
          <a:p>
            <a:fld id="{ED3DF65B-118C-4C97-867E-789DEA48B7D5}" type="slidenum">
              <a:rPr lang="fr-FR" smtClean="0"/>
              <a:t>3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2FF011-A805-63A0-5812-F0CFC60ECDB3}"/>
              </a:ext>
            </a:extLst>
          </p:cNvPr>
          <p:cNvSpPr txBox="1"/>
          <p:nvPr/>
        </p:nvSpPr>
        <p:spPr>
          <a:xfrm>
            <a:off x="7403375" y="4232121"/>
            <a:ext cx="446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latin typeface="Helvetica LT Std" panose="020B0504020202020204"/>
              </a:rPr>
              <a:t>Source: Dispositif Inosys-Réseaux d’Elevage, 2012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BAA0A7-B729-A7F4-23FA-C8BD5210692B}"/>
              </a:ext>
            </a:extLst>
          </p:cNvPr>
          <p:cNvSpPr txBox="1"/>
          <p:nvPr/>
        </p:nvSpPr>
        <p:spPr>
          <a:xfrm>
            <a:off x="3504928" y="4962174"/>
            <a:ext cx="496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Helvetica LT Std" panose="020B0504020202020204"/>
              </a:rPr>
              <a:t>Une marge de progrès importante sur la partie concentré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8D1F9E-D4AF-51E5-9A80-8F9D726D9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4653136"/>
            <a:ext cx="1173896" cy="11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6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9F8317-BC81-3F7F-8C2F-C41FA243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4DBAB4-CB2E-783C-4AAD-069C7BE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4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BD66958-989E-006F-3678-2A1F16F612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5038" y="0"/>
            <a:ext cx="6364800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395685"/>
                </a:solidFill>
                <a:latin typeface="Helvetica LT Std Cond" panose="020B05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Un levier d’amélioration de l’autonomie protéique </a:t>
            </a:r>
            <a:endParaRPr lang="fr-FR" dirty="0">
              <a:latin typeface="Helvetica LT Std Cond" panose="020B0506020202030204"/>
              <a:cs typeface="Leelawadee" panose="020B0502040204020203" pitchFamily="34" charset="-34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A8A09CC-07AB-2AFF-D9FE-4222CA5A72CD}"/>
              </a:ext>
            </a:extLst>
          </p:cNvPr>
          <p:cNvSpPr/>
          <p:nvPr/>
        </p:nvSpPr>
        <p:spPr>
          <a:xfrm rot="10800000">
            <a:off x="2189680" y="3913554"/>
            <a:ext cx="2513506" cy="666074"/>
          </a:xfrm>
          <a:custGeom>
            <a:avLst/>
            <a:gdLst>
              <a:gd name="connsiteX0" fmla="*/ 2093070 w 2513506"/>
              <a:gd name="connsiteY0" fmla="*/ 0 h 666074"/>
              <a:gd name="connsiteX1" fmla="*/ 420437 w 2513506"/>
              <a:gd name="connsiteY1" fmla="*/ 0 h 666074"/>
              <a:gd name="connsiteX2" fmla="*/ 0 w 2513506"/>
              <a:gd name="connsiteY2" fmla="*/ 666074 h 666074"/>
              <a:gd name="connsiteX3" fmla="*/ 2513507 w 2513506"/>
              <a:gd name="connsiteY3" fmla="*/ 666074 h 666074"/>
              <a:gd name="connsiteX4" fmla="*/ 2093070 w 2513506"/>
              <a:gd name="connsiteY4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506" h="666074">
                <a:moveTo>
                  <a:pt x="2093070" y="0"/>
                </a:moveTo>
                <a:lnTo>
                  <a:pt x="420437" y="0"/>
                </a:lnTo>
                <a:lnTo>
                  <a:pt x="0" y="666074"/>
                </a:lnTo>
                <a:lnTo>
                  <a:pt x="2513507" y="666074"/>
                </a:lnTo>
                <a:lnTo>
                  <a:pt x="209307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74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11DEBDF-A9C8-254D-9282-F4CC8D1FED3E}"/>
              </a:ext>
            </a:extLst>
          </p:cNvPr>
          <p:cNvSpPr/>
          <p:nvPr/>
        </p:nvSpPr>
        <p:spPr>
          <a:xfrm rot="10800000">
            <a:off x="2750464" y="4801653"/>
            <a:ext cx="1391937" cy="1101242"/>
          </a:xfrm>
          <a:custGeom>
            <a:avLst/>
            <a:gdLst>
              <a:gd name="connsiteX0" fmla="*/ 695665 w 1391937"/>
              <a:gd name="connsiteY0" fmla="*/ 0 h 1101242"/>
              <a:gd name="connsiteX1" fmla="*/ 0 w 1391937"/>
              <a:gd name="connsiteY1" fmla="*/ 1101242 h 1101242"/>
              <a:gd name="connsiteX2" fmla="*/ 1391937 w 1391937"/>
              <a:gd name="connsiteY2" fmla="*/ 1101242 h 1101242"/>
              <a:gd name="connsiteX3" fmla="*/ 695665 w 1391937"/>
              <a:gd name="connsiteY3" fmla="*/ 0 h 11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937" h="1101242">
                <a:moveTo>
                  <a:pt x="695665" y="0"/>
                </a:moveTo>
                <a:lnTo>
                  <a:pt x="0" y="1101242"/>
                </a:lnTo>
                <a:lnTo>
                  <a:pt x="1391937" y="1101242"/>
                </a:lnTo>
                <a:lnTo>
                  <a:pt x="69566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74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79D9E981-75AF-66C0-2696-1DD0195E2A8D}"/>
              </a:ext>
            </a:extLst>
          </p:cNvPr>
          <p:cNvSpPr/>
          <p:nvPr/>
        </p:nvSpPr>
        <p:spPr>
          <a:xfrm rot="10800000">
            <a:off x="1628287" y="3025456"/>
            <a:ext cx="3636291" cy="666074"/>
          </a:xfrm>
          <a:custGeom>
            <a:avLst/>
            <a:gdLst>
              <a:gd name="connsiteX0" fmla="*/ 3215248 w 3636291"/>
              <a:gd name="connsiteY0" fmla="*/ 0 h 666074"/>
              <a:gd name="connsiteX1" fmla="*/ 421044 w 3636291"/>
              <a:gd name="connsiteY1" fmla="*/ 0 h 666074"/>
              <a:gd name="connsiteX2" fmla="*/ 0 w 3636291"/>
              <a:gd name="connsiteY2" fmla="*/ 666074 h 666074"/>
              <a:gd name="connsiteX3" fmla="*/ 3636291 w 3636291"/>
              <a:gd name="connsiteY3" fmla="*/ 666074 h 666074"/>
              <a:gd name="connsiteX4" fmla="*/ 3215248 w 3636291"/>
              <a:gd name="connsiteY4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6291" h="666074">
                <a:moveTo>
                  <a:pt x="3215248" y="0"/>
                </a:moveTo>
                <a:lnTo>
                  <a:pt x="421044" y="0"/>
                </a:lnTo>
                <a:lnTo>
                  <a:pt x="0" y="666074"/>
                </a:lnTo>
                <a:lnTo>
                  <a:pt x="3636291" y="666074"/>
                </a:lnTo>
                <a:lnTo>
                  <a:pt x="3215248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74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F694FCF-6B86-9CBF-811B-603E98B65A1F}"/>
              </a:ext>
            </a:extLst>
          </p:cNvPr>
          <p:cNvSpPr/>
          <p:nvPr/>
        </p:nvSpPr>
        <p:spPr>
          <a:xfrm rot="10800000">
            <a:off x="1066894" y="2137357"/>
            <a:ext cx="4759076" cy="666074"/>
          </a:xfrm>
          <a:custGeom>
            <a:avLst/>
            <a:gdLst>
              <a:gd name="connsiteX0" fmla="*/ 4338032 w 4759076"/>
              <a:gd name="connsiteY0" fmla="*/ 0 h 666074"/>
              <a:gd name="connsiteX1" fmla="*/ 421044 w 4759076"/>
              <a:gd name="connsiteY1" fmla="*/ 0 h 666074"/>
              <a:gd name="connsiteX2" fmla="*/ 0 w 4759076"/>
              <a:gd name="connsiteY2" fmla="*/ 666074 h 666074"/>
              <a:gd name="connsiteX3" fmla="*/ 4759077 w 4759076"/>
              <a:gd name="connsiteY3" fmla="*/ 666074 h 666074"/>
              <a:gd name="connsiteX4" fmla="*/ 4338032 w 4759076"/>
              <a:gd name="connsiteY4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9076" h="666074">
                <a:moveTo>
                  <a:pt x="4338032" y="0"/>
                </a:moveTo>
                <a:lnTo>
                  <a:pt x="421044" y="0"/>
                </a:lnTo>
                <a:lnTo>
                  <a:pt x="0" y="666074"/>
                </a:lnTo>
                <a:lnTo>
                  <a:pt x="4759077" y="666074"/>
                </a:lnTo>
                <a:lnTo>
                  <a:pt x="4338032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74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0D435F-4626-48DB-7715-5222A1C443D8}"/>
              </a:ext>
            </a:extLst>
          </p:cNvPr>
          <p:cNvSpPr txBox="1"/>
          <p:nvPr/>
        </p:nvSpPr>
        <p:spPr>
          <a:xfrm>
            <a:off x="5825480" y="24175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1800" b="1" dirty="0">
                <a:latin typeface="Helvetica LT Std" panose="020B0504020202020204"/>
              </a:rPr>
              <a:t>Optimiser ou changer son système alimentaire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9BC22D-1B7C-0090-ED68-127A62945575}"/>
              </a:ext>
            </a:extLst>
          </p:cNvPr>
          <p:cNvSpPr txBox="1"/>
          <p:nvPr/>
        </p:nvSpPr>
        <p:spPr>
          <a:xfrm>
            <a:off x="5303912" y="3258986"/>
            <a:ext cx="6096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fr-FR" sz="1800" b="1" dirty="0">
                <a:latin typeface="Helvetica LT Std" panose="020B0504020202020204"/>
              </a:rPr>
              <a:t>Avoir de </a:t>
            </a:r>
            <a:r>
              <a:rPr lang="fr-FR" b="1">
                <a:latin typeface="Helvetica LT Std" panose="020B0504020202020204"/>
              </a:rPr>
              <a:t>bons</a:t>
            </a:r>
            <a:r>
              <a:rPr lang="fr-FR" sz="1800" b="1">
                <a:latin typeface="Helvetica LT Std" panose="020B0504020202020204"/>
              </a:rPr>
              <a:t> fourrages</a:t>
            </a:r>
            <a:endParaRPr lang="fr-FR" sz="1800" b="1">
              <a:latin typeface="Helvetica LT Std" panose="020B0504020202020204"/>
              <a:cs typeface="Calibri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C35800-1BEB-A95A-1F90-2E3903253CC6}"/>
              </a:ext>
            </a:extLst>
          </p:cNvPr>
          <p:cNvSpPr txBox="1"/>
          <p:nvPr/>
        </p:nvSpPr>
        <p:spPr>
          <a:xfrm>
            <a:off x="4799856" y="41551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1800" b="1" dirty="0">
                <a:latin typeface="Helvetica LT Std" panose="020B0504020202020204"/>
              </a:rPr>
              <a:t>Bien valoriser les fourrages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B9BFBE-63B6-4B66-0677-ADB06C2BBAD8}"/>
              </a:ext>
            </a:extLst>
          </p:cNvPr>
          <p:cNvSpPr txBox="1"/>
          <p:nvPr/>
        </p:nvSpPr>
        <p:spPr>
          <a:xfrm>
            <a:off x="4178771" y="51499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latin typeface="Helvetica LT Std" panose="020B0504020202020204"/>
              </a:rPr>
              <a:t>Produire ou consommer des concentrés locaux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06256C5-6AB1-EB01-6E79-4A914A1D3695}"/>
              </a:ext>
            </a:extLst>
          </p:cNvPr>
          <p:cNvSpPr/>
          <p:nvPr/>
        </p:nvSpPr>
        <p:spPr>
          <a:xfrm>
            <a:off x="3071664" y="2248118"/>
            <a:ext cx="720080" cy="3693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Helvetica LT Std" panose="020B0504020202020204"/>
              </a:rPr>
              <a:t>1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C6F92F9-1F5C-E796-4695-AFB0EF07730D}"/>
              </a:ext>
            </a:extLst>
          </p:cNvPr>
          <p:cNvSpPr/>
          <p:nvPr/>
        </p:nvSpPr>
        <p:spPr>
          <a:xfrm>
            <a:off x="3071664" y="3158489"/>
            <a:ext cx="720080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Helvetica LT Std" panose="020B0504020202020204"/>
              </a:rPr>
              <a:t>2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D3C3ABB-7AD0-D404-4759-EFC0B597EC91}"/>
              </a:ext>
            </a:extLst>
          </p:cNvPr>
          <p:cNvSpPr/>
          <p:nvPr/>
        </p:nvSpPr>
        <p:spPr>
          <a:xfrm>
            <a:off x="3071664" y="4068860"/>
            <a:ext cx="720080" cy="3693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Helvetica LT Std" panose="020B0504020202020204"/>
              </a:rPr>
              <a:t>3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5B97F15-D778-4FD0-9FC4-C54546DEC4C1}"/>
              </a:ext>
            </a:extLst>
          </p:cNvPr>
          <p:cNvSpPr/>
          <p:nvPr/>
        </p:nvSpPr>
        <p:spPr>
          <a:xfrm>
            <a:off x="3071664" y="4965304"/>
            <a:ext cx="720080" cy="3693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Helvetica LT Std" panose="020B0504020202020204"/>
              </a:rPr>
              <a:t>4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1916E8D-D35D-052A-0734-3CF40A885F7B}"/>
              </a:ext>
            </a:extLst>
          </p:cNvPr>
          <p:cNvSpPr/>
          <p:nvPr/>
        </p:nvSpPr>
        <p:spPr>
          <a:xfrm>
            <a:off x="4142401" y="5013176"/>
            <a:ext cx="6096000" cy="6660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8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B29B6-7EE8-8529-5526-43D633B6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364800" cy="1522540"/>
          </a:xfrm>
        </p:spPr>
        <p:txBody>
          <a:bodyPr/>
          <a:lstStyle/>
          <a:p>
            <a:r>
              <a:rPr lang="fr-FR" dirty="0"/>
              <a:t>Produire des protéines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AA4E10-F890-405F-78E8-D0BE4874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CB443A-FE8E-010C-54A5-02F18EA3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5</a:t>
            </a:fld>
            <a:endParaRPr lang="fr-FR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6868CF21-E95B-78C9-5A94-682EC0E5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10" y="2344860"/>
            <a:ext cx="2541733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400" b="1" u="sng" dirty="0">
                <a:latin typeface="Helvetica LT Std"/>
              </a:rPr>
              <a:t>LEGUMINEUSES</a:t>
            </a:r>
          </a:p>
          <a:p>
            <a:endParaRPr lang="fr-FR" sz="1400" dirty="0">
              <a:latin typeface="Helvetica LT Std"/>
            </a:endParaRP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Luzerne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Trèfle Blanc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Trèfle Violet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Trèfle Incarnat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Trèfle Hybride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T. d’Alexandrie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Trèfle de Perse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Vesces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Sainfoin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Lotier 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Minette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</a:rPr>
              <a:t> Pois Fourrager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>
                <a:latin typeface="Helvetica LT Std"/>
                <a:cs typeface="Times New Roman" pitchFamily="18" charset="0"/>
              </a:rPr>
              <a:t> ...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86CFD386-450A-A8F1-00E2-31722277F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254" y="2353858"/>
            <a:ext cx="204550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fr-FR" sz="1400" b="1" u="sng" dirty="0">
                <a:latin typeface="Helvetica LT Std"/>
              </a:rPr>
              <a:t>GRAMINEES</a:t>
            </a:r>
          </a:p>
          <a:p>
            <a:endParaRPr kumimoji="1" lang="fr-FR" sz="1400" dirty="0">
              <a:latin typeface="Helvetica LT Std"/>
            </a:endParaRPr>
          </a:p>
          <a:p>
            <a:pPr>
              <a:buFont typeface="Wingdings" pitchFamily="2" charset="2"/>
              <a:buChar char="ü"/>
            </a:pPr>
            <a:r>
              <a:rPr kumimoji="1" lang="fr-FR" sz="1400" dirty="0">
                <a:latin typeface="Helvetica LT Std"/>
              </a:rPr>
              <a:t> Dactyle</a:t>
            </a:r>
          </a:p>
          <a:p>
            <a:pPr>
              <a:buFont typeface="Wingdings" pitchFamily="2" charset="2"/>
              <a:buChar char="ü"/>
            </a:pPr>
            <a:r>
              <a:rPr kumimoji="1" lang="fr-FR" sz="1400" dirty="0">
                <a:latin typeface="Helvetica LT Std"/>
              </a:rPr>
              <a:t> RG Italie</a:t>
            </a:r>
          </a:p>
          <a:p>
            <a:pPr>
              <a:buFont typeface="Wingdings" pitchFamily="2" charset="2"/>
              <a:buChar char="ü"/>
            </a:pPr>
            <a:r>
              <a:rPr kumimoji="1" lang="fr-FR" sz="1400" dirty="0">
                <a:latin typeface="Helvetica LT Std"/>
              </a:rPr>
              <a:t> RG anglais</a:t>
            </a:r>
          </a:p>
          <a:p>
            <a:pPr>
              <a:buFont typeface="Wingdings" pitchFamily="2" charset="2"/>
              <a:buChar char="ü"/>
            </a:pPr>
            <a:r>
              <a:rPr kumimoji="1" lang="fr-FR" sz="1400" dirty="0">
                <a:latin typeface="Helvetica LT Std"/>
              </a:rPr>
              <a:t> Fétuques</a:t>
            </a:r>
          </a:p>
          <a:p>
            <a:pPr>
              <a:buFont typeface="Wingdings" pitchFamily="2" charset="2"/>
              <a:buChar char="ü"/>
            </a:pPr>
            <a:r>
              <a:rPr kumimoji="1" lang="fr-FR" sz="1400" dirty="0">
                <a:latin typeface="Helvetica LT Std"/>
              </a:rPr>
              <a:t> Brome</a:t>
            </a:r>
          </a:p>
          <a:p>
            <a:pPr>
              <a:buFont typeface="Wingdings" pitchFamily="2" charset="2"/>
              <a:buChar char="ü"/>
            </a:pPr>
            <a:r>
              <a:rPr kumimoji="1" lang="fr-FR" sz="1400" dirty="0">
                <a:latin typeface="Helvetica LT Std"/>
              </a:rPr>
              <a:t> ...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2F5C8DD5-3B47-3554-A918-EDBFB0D81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919" y="4293096"/>
            <a:ext cx="204550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fr-FR" sz="1400" b="1" u="sng">
                <a:latin typeface="Helvetica LT Std"/>
              </a:rPr>
              <a:t>CRUCIFERES</a:t>
            </a:r>
          </a:p>
          <a:p>
            <a:endParaRPr kumimoji="1" lang="fr-FR" sz="1400">
              <a:latin typeface="Helvetica LT Std"/>
            </a:endParaRPr>
          </a:p>
          <a:p>
            <a:pPr>
              <a:buFont typeface="Wingdings" pitchFamily="2" charset="2"/>
              <a:buChar char="ü"/>
            </a:pPr>
            <a:r>
              <a:rPr kumimoji="1" lang="fr-FR" sz="1400">
                <a:latin typeface="Helvetica LT Std"/>
              </a:rPr>
              <a:t> Choux</a:t>
            </a:r>
          </a:p>
          <a:p>
            <a:pPr>
              <a:buFont typeface="Wingdings" pitchFamily="2" charset="2"/>
              <a:buChar char="ü"/>
            </a:pPr>
            <a:r>
              <a:rPr kumimoji="1" lang="fr-FR" sz="1400">
                <a:latin typeface="Helvetica LT Std"/>
              </a:rPr>
              <a:t> Colza</a:t>
            </a:r>
          </a:p>
          <a:p>
            <a:pPr>
              <a:buFont typeface="Wingdings" pitchFamily="2" charset="2"/>
              <a:buChar char="ü"/>
            </a:pPr>
            <a:r>
              <a:rPr kumimoji="1" lang="fr-FR" sz="1400">
                <a:latin typeface="Helvetica LT Std"/>
              </a:rPr>
              <a:t> Navette</a:t>
            </a:r>
          </a:p>
          <a:p>
            <a:pPr>
              <a:buFont typeface="Wingdings" pitchFamily="2" charset="2"/>
              <a:buChar char="ü"/>
            </a:pPr>
            <a:r>
              <a:rPr kumimoji="1" lang="fr-FR" sz="1400">
                <a:latin typeface="Helvetica LT Std"/>
              </a:rPr>
              <a:t> ...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DA54766-4552-CCF2-BB0F-86D39A38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09" y="2356010"/>
            <a:ext cx="2376725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FR" sz="1400" b="1" u="sng" dirty="0">
                <a:latin typeface="Helvetica LT Std"/>
              </a:rPr>
              <a:t>OLEAGINEUX</a:t>
            </a:r>
          </a:p>
          <a:p>
            <a:pPr eaLnBrk="0" hangingPunct="0">
              <a:defRPr/>
            </a:pPr>
            <a:endParaRPr lang="fr-FR" sz="1400" dirty="0">
              <a:latin typeface="Helvetica LT Std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fr-FR" sz="1400" dirty="0">
                <a:latin typeface="Helvetica LT Std"/>
              </a:rPr>
              <a:t> Soja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fr-FR" sz="1400" dirty="0">
                <a:latin typeface="Helvetica LT Std"/>
                <a:cs typeface="Times New Roman" pitchFamily="18" charset="0"/>
              </a:rPr>
              <a:t> Colza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fr-FR" sz="1400" dirty="0">
                <a:latin typeface="Helvetica LT Std"/>
                <a:cs typeface="Times New Roman" pitchFamily="18" charset="0"/>
              </a:rPr>
              <a:t> Tournesol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fr-FR" sz="1400" dirty="0">
                <a:latin typeface="Helvetica LT Std"/>
                <a:cs typeface="Times New Roman" pitchFamily="18" charset="0"/>
              </a:rPr>
              <a:t> Lin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  <a:p>
            <a:pPr eaLnBrk="0" hangingPunct="0"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  <a:p>
            <a:pPr eaLnBrk="0" hangingPunct="0"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  <a:p>
            <a:pPr eaLnBrk="0" hangingPunct="0"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  <a:p>
            <a:pPr eaLnBrk="0" hangingPunct="0"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  <a:p>
            <a:pPr eaLnBrk="0" hangingPunct="0"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  <a:p>
            <a:pPr eaLnBrk="0" hangingPunct="0"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endParaRPr lang="fr-FR" sz="1400" dirty="0">
              <a:latin typeface="Helvetica LT Std"/>
              <a:cs typeface="Times New Roman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96A57E3B-6B0D-30DC-B922-30E62F7D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10" y="2356010"/>
            <a:ext cx="2376725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1" lang="fr-FR" sz="1400" b="1" u="sng" dirty="0">
                <a:latin typeface="Helvetica LT Std"/>
              </a:rPr>
              <a:t>PROTEAGINEUX</a:t>
            </a: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kumimoji="1" lang="fr-FR" sz="1400" dirty="0">
                <a:latin typeface="Helvetica LT Std"/>
              </a:rPr>
              <a:t> Pois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kumimoji="1" lang="fr-FR" sz="1400" dirty="0">
                <a:latin typeface="Helvetica LT Std"/>
              </a:rPr>
              <a:t> Féverole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kumimoji="1" lang="fr-FR" sz="1400" dirty="0">
                <a:latin typeface="Helvetica LT Std"/>
              </a:rPr>
              <a:t> Lupin</a:t>
            </a: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  <a:p>
            <a:pPr eaLnBrk="0" hangingPunct="0">
              <a:defRPr/>
            </a:pPr>
            <a:endParaRPr kumimoji="1" lang="fr-FR" sz="1400" dirty="0">
              <a:latin typeface="Helvetica LT Std"/>
            </a:endParaRPr>
          </a:p>
        </p:txBody>
      </p:sp>
      <p:sp>
        <p:nvSpPr>
          <p:cNvPr id="11" name="ZoneTexte 27">
            <a:extLst>
              <a:ext uri="{FF2B5EF4-FFF2-40B4-BE49-F238E27FC236}">
                <a16:creationId xmlns:a16="http://schemas.microsoft.com/office/drawing/2014/main" id="{906F858E-F5B5-8189-538F-6FB51F3A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09" y="1561260"/>
            <a:ext cx="489132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chemeClr val="bg1"/>
                </a:solidFill>
                <a:latin typeface="Helvetica LT Std"/>
              </a:rPr>
              <a:t>Les cultures de complémentation </a:t>
            </a:r>
          </a:p>
          <a:p>
            <a:pPr algn="ctr" eaLnBrk="1" hangingPunct="1"/>
            <a:r>
              <a:rPr lang="fr-FR" b="1" dirty="0">
                <a:solidFill>
                  <a:schemeClr val="bg1"/>
                </a:solidFill>
                <a:latin typeface="Helvetica LT Std"/>
              </a:rPr>
              <a:t>protéique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C753AB58-52D3-2FEA-AAB2-9A8766C3E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509" y="3905028"/>
            <a:ext cx="2072891" cy="2011286"/>
          </a:xfrm>
          <a:prstGeom prst="irregularSeal1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fr-FR" sz="1400" b="1" dirty="0">
                <a:latin typeface="Helvetica LT Std"/>
              </a:rPr>
              <a:t> </a:t>
            </a:r>
          </a:p>
          <a:p>
            <a:pPr algn="ctr" eaLnBrk="0" hangingPunct="0">
              <a:lnSpc>
                <a:spcPct val="70000"/>
              </a:lnSpc>
            </a:pPr>
            <a:r>
              <a:rPr lang="fr-FR" sz="1400" b="1" dirty="0">
                <a:latin typeface="Helvetica LT Std"/>
              </a:rPr>
              <a:t>Utilisables</a:t>
            </a:r>
            <a:endParaRPr lang="fr-FR" sz="1600" b="1" dirty="0">
              <a:latin typeface="Helvetica LT Std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fr-FR" sz="1400" b="1" dirty="0">
                <a:latin typeface="Helvetica LT Std"/>
              </a:rPr>
              <a:t>seulement après</a:t>
            </a:r>
          </a:p>
          <a:p>
            <a:pPr algn="ctr" eaLnBrk="0" hangingPunct="0">
              <a:lnSpc>
                <a:spcPct val="70000"/>
              </a:lnSpc>
            </a:pPr>
            <a:r>
              <a:rPr lang="fr-FR" sz="1400" b="1" dirty="0">
                <a:latin typeface="Helvetica LT Std"/>
              </a:rPr>
              <a:t>transformation</a:t>
            </a:r>
          </a:p>
          <a:p>
            <a:pPr algn="ctr" eaLnBrk="0" hangingPunct="0">
              <a:lnSpc>
                <a:spcPct val="70000"/>
              </a:lnSpc>
            </a:pPr>
            <a:endParaRPr lang="fr-FR" sz="1400" b="1" dirty="0">
              <a:latin typeface="Helvetica LT Std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9C0A439-FEDD-C9FC-5192-06AC45CA2ABA}"/>
              </a:ext>
            </a:extLst>
          </p:cNvPr>
          <p:cNvSpPr/>
          <p:nvPr/>
        </p:nvSpPr>
        <p:spPr>
          <a:xfrm>
            <a:off x="8779828" y="4077072"/>
            <a:ext cx="1870487" cy="1632551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Helvetica LT Std"/>
              </a:rPr>
              <a:t>Meilleure valorisation après traitement</a:t>
            </a:r>
          </a:p>
        </p:txBody>
      </p:sp>
      <p:sp>
        <p:nvSpPr>
          <p:cNvPr id="14" name="ZoneTexte 23">
            <a:extLst>
              <a:ext uri="{FF2B5EF4-FFF2-40B4-BE49-F238E27FC236}">
                <a16:creationId xmlns:a16="http://schemas.microsoft.com/office/drawing/2014/main" id="{AC34A726-DB19-91BA-BF5F-894FD995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10" y="1561260"/>
            <a:ext cx="473845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chemeClr val="bg1"/>
                </a:solidFill>
                <a:latin typeface="Helvetica LT Std"/>
              </a:rPr>
              <a:t>Les cultures fourragères à vocation protéique</a:t>
            </a:r>
          </a:p>
        </p:txBody>
      </p:sp>
    </p:spTree>
    <p:extLst>
      <p:ext uri="{BB962C8B-B14F-4D97-AF65-F5344CB8AC3E}">
        <p14:creationId xmlns:p14="http://schemas.microsoft.com/office/powerpoint/2010/main" val="277546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FFF1C-C7F9-B9E8-CD38-96357CE9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1"/>
            <a:ext cx="7813476" cy="1522540"/>
          </a:xfrm>
        </p:spPr>
        <p:txBody>
          <a:bodyPr/>
          <a:lstStyle/>
          <a:p>
            <a:r>
              <a:rPr lang="fr-FR" dirty="0"/>
              <a:t>La France est déficitaire en matières premières concentrées en protéines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44B980-4D39-1352-912A-E76D29F3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EBE38F-7AF0-CB77-E202-72E99020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86D6055D-F247-DCE7-7C08-BF66D0006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751881"/>
              </p:ext>
            </p:extLst>
          </p:nvPr>
        </p:nvGraphicFramePr>
        <p:xfrm>
          <a:off x="1594892" y="1772816"/>
          <a:ext cx="9002216" cy="433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12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728A0-84FB-BC07-3055-4745EC03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653728" cy="1522540"/>
          </a:xfrm>
        </p:spPr>
        <p:txBody>
          <a:bodyPr>
            <a:normAutofit/>
          </a:bodyPr>
          <a:lstStyle/>
          <a:p>
            <a:r>
              <a:rPr lang="fr-FR" dirty="0"/>
              <a:t>Production des graines oléagineuses en France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594927-BFA4-8F16-F816-B1D3F6D1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E34C87-77F8-0D0D-6209-E5C6B63D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28CD6D-504B-5EAE-631D-2786843AD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" y="2055896"/>
            <a:ext cx="6099111" cy="37670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9B6DBD-EDA7-7B85-8FD6-7CED9E676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5" y="1628800"/>
            <a:ext cx="3888432" cy="24016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7A357C-0468-23FE-731B-52394FDB0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5" y="4041581"/>
            <a:ext cx="4024699" cy="248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AC9813F9-0ED9-4342-A3FA-C0986593D5BC}"/>
              </a:ext>
            </a:extLst>
          </p:cNvPr>
          <p:cNvSpPr txBox="1">
            <a:spLocks/>
          </p:cNvSpPr>
          <p:nvPr/>
        </p:nvSpPr>
        <p:spPr bwMode="auto">
          <a:xfrm>
            <a:off x="2885242" y="284085"/>
            <a:ext cx="6952027" cy="4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 cap="none">
                <a:solidFill>
                  <a:srgbClr val="F5A0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sz="3200" dirty="0">
                <a:solidFill>
                  <a:schemeClr val="accent5">
                    <a:lumMod val="75000"/>
                  </a:schemeClr>
                </a:solidFill>
                <a:latin typeface="Helvetica LT Std Cond" panose="020B0506020202030204"/>
                <a:cs typeface="Arial" panose="020B0604020202020204" pitchFamily="34" charset="0"/>
              </a:rPr>
              <a:t>Consommation des tourteaux en France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3BF408-D08D-4A38-952E-DAFA6A614B7C}"/>
              </a:ext>
            </a:extLst>
          </p:cNvPr>
          <p:cNvSpPr txBox="1"/>
          <p:nvPr/>
        </p:nvSpPr>
        <p:spPr>
          <a:xfrm>
            <a:off x="7789680" y="4653136"/>
            <a:ext cx="42507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Importations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</a:p>
          <a:p>
            <a:endParaRPr lang="fr-F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60 % de nos besoins en tt de tournesol (Prédominance origine Ukraine 51 %)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85 % de nos besoins en tt de soja (Brésil 53 % et 13 % d’Argentine)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920119-8258-4FD5-8B04-15C2034E1712}"/>
              </a:ext>
            </a:extLst>
          </p:cNvPr>
          <p:cNvSpPr txBox="1"/>
          <p:nvPr/>
        </p:nvSpPr>
        <p:spPr>
          <a:xfrm>
            <a:off x="767408" y="5514910"/>
            <a:ext cx="644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Réduction de l’utilisation de tt de soja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 profit des tt de colza et tournesol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D724292-ED97-AEC8-CEEF-95EE0845E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799863"/>
              </p:ext>
            </p:extLst>
          </p:nvPr>
        </p:nvGraphicFramePr>
        <p:xfrm>
          <a:off x="7392143" y="1484784"/>
          <a:ext cx="468275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7E9FDDFA-A55B-43BC-2BF8-F372A205A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844824"/>
            <a:ext cx="6350000" cy="35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5AA33-06B3-D047-C7AA-F07593B6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"/>
            <a:ext cx="6437704" cy="1522540"/>
          </a:xfrm>
        </p:spPr>
        <p:txBody>
          <a:bodyPr/>
          <a:lstStyle/>
          <a:p>
            <a:r>
              <a:rPr lang="fr-FR" dirty="0"/>
              <a:t>Bilan français de la graines de soja 2021 / 2022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065A270-87E8-1606-8F8A-6EF688D03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137419"/>
            <a:ext cx="6350000" cy="3602567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FAAC2B-F928-97CE-2F7A-487EBCC0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septembre 2022 – SPACE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E18BF4-7606-78C8-613E-271BCC1F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F65B-118C-4C97-867E-789DEA48B7D5}" type="slidenum">
              <a:rPr lang="fr-FR" smtClean="0"/>
              <a:t>9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D94C93-7F7E-A896-AACB-E55E56FF6E7A}"/>
              </a:ext>
            </a:extLst>
          </p:cNvPr>
          <p:cNvSpPr txBox="1"/>
          <p:nvPr/>
        </p:nvSpPr>
        <p:spPr>
          <a:xfrm>
            <a:off x="7968208" y="2162323"/>
            <a:ext cx="3385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Importation d’environ 450 Kt de graines (Brésil, Etats-Unis, Canada …) qui sont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trituréesen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France pour faire du tourteau déshuilé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graine produite en France est utilisée à 80 – 85 % en alimentation animale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Importation d’environ 3 Mt de tourteau de soja (origine Brésil majoritaire)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A57C55-841A-F197-893E-1CF01F73A1CB}"/>
              </a:ext>
            </a:extLst>
          </p:cNvPr>
          <p:cNvSpPr txBox="1"/>
          <p:nvPr/>
        </p:nvSpPr>
        <p:spPr>
          <a:xfrm>
            <a:off x="5015880" y="242088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Total = 922</a:t>
            </a:r>
          </a:p>
        </p:txBody>
      </p:sp>
    </p:spTree>
    <p:extLst>
      <p:ext uri="{BB962C8B-B14F-4D97-AF65-F5344CB8AC3E}">
        <p14:creationId xmlns:p14="http://schemas.microsoft.com/office/powerpoint/2010/main" val="41225062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50e173-b4dc-41e4-bd52-d9e57c89d968" xsi:nil="true"/>
    <lcf76f155ced4ddcb4097134ff3c332f xmlns="db5cf289-3769-4e32-8d48-0949c198d96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8D2CCA6BFD4A95D25ECD9C3B680D" ma:contentTypeVersion="14" ma:contentTypeDescription="Crée un document." ma:contentTypeScope="" ma:versionID="0b697659aa8b91c9d270d025da4a49e6">
  <xsd:schema xmlns:xsd="http://www.w3.org/2001/XMLSchema" xmlns:xs="http://www.w3.org/2001/XMLSchema" xmlns:p="http://schemas.microsoft.com/office/2006/metadata/properties" xmlns:ns2="db5cf289-3769-4e32-8d48-0949c198d969" xmlns:ns3="7650e173-b4dc-41e4-bd52-d9e57c89d968" targetNamespace="http://schemas.microsoft.com/office/2006/metadata/properties" ma:root="true" ma:fieldsID="1716b5e27afc9c6b1a34d21ce7e18149" ns2:_="" ns3:_="">
    <xsd:import namespace="db5cf289-3769-4e32-8d48-0949c198d969"/>
    <xsd:import namespace="7650e173-b4dc-41e4-bd52-d9e57c89d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cf289-3769-4e32-8d48-0949c198d9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eb5c355e-ed80-4533-9a92-f7b2a1d1a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0e173-b4dc-41e4-bd52-d9e57c89d96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6b3a11e-0082-4b41-8dbc-d4ff50a16719}" ma:internalName="TaxCatchAll" ma:showField="CatchAllData" ma:web="7650e173-b4dc-41e4-bd52-d9e57c89d9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22B1FB-8175-4E61-9916-C9E11B9EA9D5}">
  <ds:schemaRefs>
    <ds:schemaRef ds:uri="http://schemas.microsoft.com/office/2006/metadata/properties"/>
    <ds:schemaRef ds:uri="http://www.w3.org/XML/1998/namespace"/>
    <ds:schemaRef ds:uri="7650e173-b4dc-41e4-bd52-d9e57c89d968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b5cf289-3769-4e32-8d48-0949c198d969"/>
  </ds:schemaRefs>
</ds:datastoreItem>
</file>

<file path=customXml/itemProps2.xml><?xml version="1.0" encoding="utf-8"?>
<ds:datastoreItem xmlns:ds="http://schemas.openxmlformats.org/officeDocument/2006/customXml" ds:itemID="{94F03290-52FD-438B-838B-CDAA36343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cf289-3769-4e32-8d48-0949c198d969"/>
    <ds:schemaRef ds:uri="7650e173-b4dc-41e4-bd52-d9e57c89d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F84545-121E-49FB-92BE-5157CEAF77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2256</Words>
  <Application>Microsoft Office PowerPoint</Application>
  <PresentationFormat>Grand écran</PresentationFormat>
  <Paragraphs>564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Agency FB</vt:lpstr>
      <vt:lpstr>Arial</vt:lpstr>
      <vt:lpstr>Arial Narrow</vt:lpstr>
      <vt:lpstr>Calibri</vt:lpstr>
      <vt:lpstr>Helvetica LT Std</vt:lpstr>
      <vt:lpstr>Helvetica LT Std Cond</vt:lpstr>
      <vt:lpstr>Verdana</vt:lpstr>
      <vt:lpstr>Wingdings</vt:lpstr>
      <vt:lpstr>Thème Office</vt:lpstr>
      <vt:lpstr>Remplacer les correcteurs azotés par des graines Possible ou pas possible ?</vt:lpstr>
      <vt:lpstr>L’autonomie protéique des élevages à la croisée de multiples enjeux</vt:lpstr>
      <vt:lpstr>Quels niveaux d’autonomie dans les exploitations françaises ?</vt:lpstr>
      <vt:lpstr>Un levier d’amélioration de l’autonomie protéique </vt:lpstr>
      <vt:lpstr>Produire des protéines</vt:lpstr>
      <vt:lpstr>La France est déficitaire en matières premières concentrées en protéines</vt:lpstr>
      <vt:lpstr>Production des graines oléagineuses en France</vt:lpstr>
      <vt:lpstr>Présentation PowerPoint</vt:lpstr>
      <vt:lpstr>Bilan français de la graines de soja 2021 / 2022</vt:lpstr>
      <vt:lpstr>Une production de graines de soja bien en-deçà des besoins…</vt:lpstr>
      <vt:lpstr>Production des graines protéagineuses en France</vt:lpstr>
      <vt:lpstr>Graines protéagineuses : peu de disponibilité pour l’alimentation animale</vt:lpstr>
      <vt:lpstr>Substituer des correcteurs azotés par des graines crues</vt:lpstr>
      <vt:lpstr>La féverole</vt:lpstr>
      <vt:lpstr>Le pois</vt:lpstr>
      <vt:lpstr>Le lupin</vt:lpstr>
      <vt:lpstr>Graines crues ou  graines toastées ?</vt:lpstr>
      <vt:lpstr>Le toastage de graines de protéagineux :  Comment ça marche?</vt:lpstr>
      <vt:lpstr>Quels intérêts du toastage? </vt:lpstr>
      <vt:lpstr>Expérimentation de l’effet du toastage à la ferme expérimentale des Trinottières</vt:lpstr>
      <vt:lpstr>Les effets du toastage sur les graines de protéagineux</vt:lpstr>
      <vt:lpstr>Les effets du toastage des graines de protéagineux sur les performances laitières</vt:lpstr>
      <vt:lpstr>Expérimentation en ferme de lycée face à des rations « types »</vt:lpstr>
      <vt:lpstr>Utilisation de graine de soja toastée en remplacement de tourteau</vt:lpstr>
      <vt:lpstr>Et l’économie? </vt:lpstr>
      <vt:lpstr>Techniquement c’est possible …</vt:lpstr>
      <vt:lpstr>… mais ni sans efforts, ni sans conséquences économiques </vt:lpstr>
      <vt:lpstr>Merci de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Guigue Isabelle</dc:creator>
  <cp:lastModifiedBy>Isabelle DE LA BORDE</cp:lastModifiedBy>
  <cp:revision>121</cp:revision>
  <dcterms:created xsi:type="dcterms:W3CDTF">2021-02-01T13:37:37Z</dcterms:created>
  <dcterms:modified xsi:type="dcterms:W3CDTF">2022-09-23T09:26:17Z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0x010100038C8D2CCA6BFD4A95D25ECD9C3B680D</vt:lpwstr>
  </property>
  <property fmtid="{D5CDD505-2E9C-101B-9397-08002B2CF9AE}" pid="3" name="MediaServiceImageTags">
    <vt:lpwstr/>
  </property>
</Properties>
</file>